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2"/>
  </p:notesMasterIdLst>
  <p:handoutMasterIdLst>
    <p:handoutMasterId r:id="rId133"/>
  </p:handoutMasterIdLst>
  <p:sldIdLst>
    <p:sldId id="256" r:id="rId2"/>
    <p:sldId id="339" r:id="rId3"/>
    <p:sldId id="257" r:id="rId4"/>
    <p:sldId id="303" r:id="rId5"/>
    <p:sldId id="259" r:id="rId6"/>
    <p:sldId id="261" r:id="rId7"/>
    <p:sldId id="378" r:id="rId8"/>
    <p:sldId id="391" r:id="rId9"/>
    <p:sldId id="392" r:id="rId10"/>
    <p:sldId id="404" r:id="rId11"/>
    <p:sldId id="340" r:id="rId12"/>
    <p:sldId id="403" r:id="rId13"/>
    <p:sldId id="265" r:id="rId14"/>
    <p:sldId id="343" r:id="rId15"/>
    <p:sldId id="344" r:id="rId16"/>
    <p:sldId id="345" r:id="rId17"/>
    <p:sldId id="346" r:id="rId18"/>
    <p:sldId id="341" r:id="rId19"/>
    <p:sldId id="260" r:id="rId20"/>
    <p:sldId id="262" r:id="rId21"/>
    <p:sldId id="263" r:id="rId22"/>
    <p:sldId id="355" r:id="rId23"/>
    <p:sldId id="342" r:id="rId24"/>
    <p:sldId id="347" r:id="rId25"/>
    <p:sldId id="267" r:id="rId26"/>
    <p:sldId id="348" r:id="rId27"/>
    <p:sldId id="268" r:id="rId28"/>
    <p:sldId id="269" r:id="rId29"/>
    <p:sldId id="270" r:id="rId30"/>
    <p:sldId id="272" r:id="rId31"/>
    <p:sldId id="271" r:id="rId32"/>
    <p:sldId id="274" r:id="rId33"/>
    <p:sldId id="351" r:id="rId34"/>
    <p:sldId id="352" r:id="rId35"/>
    <p:sldId id="275" r:id="rId36"/>
    <p:sldId id="353" r:id="rId37"/>
    <p:sldId id="349" r:id="rId38"/>
    <p:sldId id="284" r:id="rId39"/>
    <p:sldId id="277" r:id="rId40"/>
    <p:sldId id="385" r:id="rId41"/>
    <p:sldId id="382" r:id="rId42"/>
    <p:sldId id="281" r:id="rId43"/>
    <p:sldId id="405" r:id="rId44"/>
    <p:sldId id="406" r:id="rId45"/>
    <p:sldId id="278" r:id="rId46"/>
    <p:sldId id="388" r:id="rId47"/>
    <p:sldId id="389" r:id="rId48"/>
    <p:sldId id="390" r:id="rId49"/>
    <p:sldId id="287" r:id="rId50"/>
    <p:sldId id="295" r:id="rId51"/>
    <p:sldId id="283" r:id="rId52"/>
    <p:sldId id="386" r:id="rId53"/>
    <p:sldId id="285" r:id="rId54"/>
    <p:sldId id="286" r:id="rId55"/>
    <p:sldId id="288" r:id="rId56"/>
    <p:sldId id="296" r:id="rId57"/>
    <p:sldId id="298" r:id="rId58"/>
    <p:sldId id="379" r:id="rId59"/>
    <p:sldId id="380" r:id="rId60"/>
    <p:sldId id="297" r:id="rId61"/>
    <p:sldId id="276" r:id="rId62"/>
    <p:sldId id="399" r:id="rId63"/>
    <p:sldId id="350" r:id="rId64"/>
    <p:sldId id="356" r:id="rId65"/>
    <p:sldId id="293" r:id="rId66"/>
    <p:sldId id="291" r:id="rId67"/>
    <p:sldId id="292" r:id="rId68"/>
    <p:sldId id="393" r:id="rId69"/>
    <p:sldId id="289" r:id="rId70"/>
    <p:sldId id="384" r:id="rId71"/>
    <p:sldId id="407" r:id="rId72"/>
    <p:sldId id="299" r:id="rId73"/>
    <p:sldId id="300" r:id="rId74"/>
    <p:sldId id="358" r:id="rId75"/>
    <p:sldId id="304" r:id="rId76"/>
    <p:sldId id="360" r:id="rId77"/>
    <p:sldId id="302" r:id="rId78"/>
    <p:sldId id="305" r:id="rId79"/>
    <p:sldId id="359" r:id="rId80"/>
    <p:sldId id="306" r:id="rId81"/>
    <p:sldId id="309" r:id="rId82"/>
    <p:sldId id="313" r:id="rId83"/>
    <p:sldId id="361" r:id="rId84"/>
    <p:sldId id="310" r:id="rId85"/>
    <p:sldId id="308" r:id="rId86"/>
    <p:sldId id="311" r:id="rId87"/>
    <p:sldId id="314" r:id="rId88"/>
    <p:sldId id="316" r:id="rId89"/>
    <p:sldId id="315" r:id="rId90"/>
    <p:sldId id="362" r:id="rId91"/>
    <p:sldId id="317" r:id="rId92"/>
    <p:sldId id="363" r:id="rId93"/>
    <p:sldId id="318" r:id="rId94"/>
    <p:sldId id="327" r:id="rId95"/>
    <p:sldId id="326" r:id="rId96"/>
    <p:sldId id="364" r:id="rId97"/>
    <p:sldId id="320" r:id="rId98"/>
    <p:sldId id="328" r:id="rId99"/>
    <p:sldId id="325" r:id="rId100"/>
    <p:sldId id="394" r:id="rId101"/>
    <p:sldId id="395" r:id="rId102"/>
    <p:sldId id="319" r:id="rId103"/>
    <p:sldId id="383" r:id="rId104"/>
    <p:sldId id="396" r:id="rId105"/>
    <p:sldId id="335" r:id="rId106"/>
    <p:sldId id="336" r:id="rId107"/>
    <p:sldId id="323" r:id="rId108"/>
    <p:sldId id="324" r:id="rId109"/>
    <p:sldId id="332" r:id="rId110"/>
    <p:sldId id="333" r:id="rId111"/>
    <p:sldId id="397" r:id="rId112"/>
    <p:sldId id="334" r:id="rId113"/>
    <p:sldId id="400" r:id="rId114"/>
    <p:sldId id="408" r:id="rId115"/>
    <p:sldId id="409" r:id="rId116"/>
    <p:sldId id="338" r:id="rId117"/>
    <p:sldId id="366" r:id="rId118"/>
    <p:sldId id="401" r:id="rId119"/>
    <p:sldId id="370" r:id="rId120"/>
    <p:sldId id="367" r:id="rId121"/>
    <p:sldId id="368" r:id="rId122"/>
    <p:sldId id="402" r:id="rId123"/>
    <p:sldId id="371" r:id="rId124"/>
    <p:sldId id="372" r:id="rId125"/>
    <p:sldId id="373" r:id="rId126"/>
    <p:sldId id="374" r:id="rId127"/>
    <p:sldId id="375" r:id="rId128"/>
    <p:sldId id="377" r:id="rId129"/>
    <p:sldId id="376" r:id="rId130"/>
    <p:sldId id="398"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rice Lacroix" initials="FL" lastIdx="2" clrIdx="0">
    <p:extLst>
      <p:ext uri="{19B8F6BF-5375-455C-9EA6-DF929625EA0E}">
        <p15:presenceInfo xmlns:p15="http://schemas.microsoft.com/office/powerpoint/2012/main" userId="Fabrice Lacroi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86449" autoAdjust="0"/>
  </p:normalViewPr>
  <p:slideViewPr>
    <p:cSldViewPr snapToGrid="0">
      <p:cViewPr varScale="1">
        <p:scale>
          <a:sx n="63" d="100"/>
          <a:sy n="63" d="100"/>
        </p:scale>
        <p:origin x="1400"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0T17:34:09.107" idx="1">
    <p:pos x="4336" y="1923"/>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10T17:48:12.351" idx="2">
    <p:pos x="5760" y="54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EA6797-E1A2-4491-9277-4CE302C308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Oceans and Cryosphere</a:t>
            </a:r>
            <a:endParaRPr lang="en-DE"/>
          </a:p>
        </p:txBody>
      </p:sp>
      <p:sp>
        <p:nvSpPr>
          <p:cNvPr id="3" name="Date Placeholder 2">
            <a:extLst>
              <a:ext uri="{FF2B5EF4-FFF2-40B4-BE49-F238E27FC236}">
                <a16:creationId xmlns:a16="http://schemas.microsoft.com/office/drawing/2014/main" id="{5D6B6647-287B-4B56-A0BC-E11483E60C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BB8DC3-D67E-4DED-8DEE-8FA80D848061}" type="datetimeFigureOut">
              <a:rPr lang="en-DE" smtClean="0"/>
              <a:t>06/02/2023</a:t>
            </a:fld>
            <a:endParaRPr lang="en-DE"/>
          </a:p>
        </p:txBody>
      </p:sp>
      <p:sp>
        <p:nvSpPr>
          <p:cNvPr id="4" name="Footer Placeholder 3">
            <a:extLst>
              <a:ext uri="{FF2B5EF4-FFF2-40B4-BE49-F238E27FC236}">
                <a16:creationId xmlns:a16="http://schemas.microsoft.com/office/drawing/2014/main" id="{B565FE7B-C41C-4660-9E0B-053E5BDEA0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A7D5135E-65C7-478A-BE08-B2FA9333D7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83D795-7D4E-4154-9805-258418CBC136}" type="slidenum">
              <a:rPr lang="en-DE" smtClean="0"/>
              <a:t>‹#›</a:t>
            </a:fld>
            <a:endParaRPr lang="en-DE"/>
          </a:p>
        </p:txBody>
      </p:sp>
    </p:spTree>
    <p:extLst>
      <p:ext uri="{BB962C8B-B14F-4D97-AF65-F5344CB8AC3E}">
        <p14:creationId xmlns:p14="http://schemas.microsoft.com/office/powerpoint/2010/main" val="351231632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Oceans and Cryosphere</a:t>
            </a:r>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A2549-34E2-48F1-8412-A03B5EB39F67}" type="datetimeFigureOut">
              <a:rPr lang="en-DE" smtClean="0"/>
              <a:t>06/02/2023</a:t>
            </a:fld>
            <a:endParaRPr lang="en-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07C0F-A2B7-4479-B99B-73C3ACBDFBD2}" type="slidenum">
              <a:rPr lang="en-DE" smtClean="0"/>
              <a:t>‹#›</a:t>
            </a:fld>
            <a:endParaRPr lang="en-DE"/>
          </a:p>
        </p:txBody>
      </p:sp>
    </p:spTree>
    <p:extLst>
      <p:ext uri="{BB962C8B-B14F-4D97-AF65-F5344CB8AC3E}">
        <p14:creationId xmlns:p14="http://schemas.microsoft.com/office/powerpoint/2010/main" val="40616614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Gulf</a:t>
            </a:r>
            <a:r>
              <a:rPr lang="de-DE" baseline="0" dirty="0"/>
              <a:t> stream, </a:t>
            </a:r>
            <a:r>
              <a:rPr lang="de-DE" baseline="0" dirty="0" err="1"/>
              <a:t>width</a:t>
            </a:r>
            <a:r>
              <a:rPr lang="de-DE" baseline="0" dirty="0"/>
              <a:t> </a:t>
            </a:r>
            <a:r>
              <a:rPr lang="de-DE" baseline="0" dirty="0" err="1"/>
              <a:t>of</a:t>
            </a:r>
            <a:r>
              <a:rPr lang="de-DE" baseline="0" dirty="0"/>
              <a:t> </a:t>
            </a:r>
            <a:r>
              <a:rPr lang="de-DE" baseline="0" dirty="0" err="1"/>
              <a:t>around</a:t>
            </a:r>
            <a:r>
              <a:rPr lang="de-DE" baseline="0" dirty="0"/>
              <a:t> 100km </a:t>
            </a:r>
            <a:r>
              <a:rPr lang="de-DE" baseline="0" dirty="0" err="1"/>
              <a:t>carrying</a:t>
            </a:r>
            <a:r>
              <a:rPr lang="de-DE" baseline="0" dirty="0"/>
              <a:t> </a:t>
            </a:r>
            <a:r>
              <a:rPr lang="de-DE" baseline="0" dirty="0" err="1"/>
              <a:t>heat</a:t>
            </a:r>
            <a:r>
              <a:rPr lang="de-DE" baseline="0" dirty="0"/>
              <a:t> </a:t>
            </a:r>
            <a:r>
              <a:rPr lang="de-DE" baseline="0" dirty="0" err="1"/>
              <a:t>accross</a:t>
            </a:r>
            <a:r>
              <a:rPr lang="de-DE" baseline="0" dirty="0"/>
              <a:t> </a:t>
            </a:r>
            <a:r>
              <a:rPr lang="de-DE" baseline="0" dirty="0" err="1"/>
              <a:t>the</a:t>
            </a:r>
            <a:r>
              <a:rPr lang="de-DE" baseline="0" dirty="0"/>
              <a:t> </a:t>
            </a:r>
            <a:r>
              <a:rPr lang="de-DE" baseline="0" dirty="0" err="1"/>
              <a:t>ocean</a:t>
            </a:r>
            <a:r>
              <a:rPr lang="de-DE" baseline="0" dirty="0"/>
              <a:t> </a:t>
            </a:r>
            <a:r>
              <a:rPr lang="de-DE" baseline="0" dirty="0" err="1"/>
              <a:t>for</a:t>
            </a:r>
            <a:r>
              <a:rPr lang="de-DE" baseline="0" dirty="0"/>
              <a:t> </a:t>
            </a:r>
            <a:r>
              <a:rPr lang="de-DE" baseline="0" dirty="0" err="1"/>
              <a:t>thousands</a:t>
            </a:r>
            <a:r>
              <a:rPr lang="de-DE" baseline="0" dirty="0"/>
              <a:t> </a:t>
            </a:r>
            <a:r>
              <a:rPr lang="de-DE" baseline="0" dirty="0" err="1"/>
              <a:t>of</a:t>
            </a:r>
            <a:r>
              <a:rPr lang="de-DE" baseline="0" dirty="0"/>
              <a:t> </a:t>
            </a:r>
            <a:r>
              <a:rPr lang="de-DE" baseline="0" dirty="0" err="1"/>
              <a:t>kms</a:t>
            </a:r>
            <a:endParaRPr lang="de-DE" baseline="0" dirty="0"/>
          </a:p>
          <a:p>
            <a:r>
              <a:rPr lang="de-DE" baseline="0" dirty="0"/>
              <a:t>First </a:t>
            </a:r>
            <a:r>
              <a:rPr lang="de-DE" baseline="0" dirty="0" err="1"/>
              <a:t>map</a:t>
            </a:r>
            <a:r>
              <a:rPr lang="de-DE" baseline="0" dirty="0"/>
              <a:t> </a:t>
            </a:r>
            <a:r>
              <a:rPr lang="de-DE" baseline="0" dirty="0" err="1"/>
              <a:t>drawn</a:t>
            </a:r>
            <a:r>
              <a:rPr lang="de-DE" baseline="0" dirty="0"/>
              <a:t> </a:t>
            </a:r>
            <a:r>
              <a:rPr lang="de-DE" baseline="0" dirty="0" err="1"/>
              <a:t>by</a:t>
            </a:r>
            <a:r>
              <a:rPr lang="de-DE" baseline="0" dirty="0"/>
              <a:t> Benjamin Franklin, after </a:t>
            </a:r>
            <a:r>
              <a:rPr lang="de-DE" baseline="0" dirty="0" err="1"/>
              <a:t>observing</a:t>
            </a:r>
            <a:r>
              <a:rPr lang="de-DE" baseline="0" dirty="0"/>
              <a:t> </a:t>
            </a:r>
            <a:r>
              <a:rPr lang="de-DE" baseline="0" dirty="0" err="1"/>
              <a:t>that</a:t>
            </a:r>
            <a:r>
              <a:rPr lang="de-DE" baseline="0" dirty="0"/>
              <a:t> </a:t>
            </a:r>
            <a:r>
              <a:rPr lang="de-DE" baseline="0" dirty="0" err="1"/>
              <a:t>some</a:t>
            </a:r>
            <a:r>
              <a:rPr lang="de-DE" baseline="0" dirty="0"/>
              <a:t> </a:t>
            </a:r>
            <a:r>
              <a:rPr lang="de-DE" baseline="0" dirty="0" err="1"/>
              <a:t>of</a:t>
            </a:r>
            <a:r>
              <a:rPr lang="de-DE" baseline="0" dirty="0"/>
              <a:t> </a:t>
            </a:r>
            <a:r>
              <a:rPr lang="de-DE" baseline="0" dirty="0" err="1"/>
              <a:t>his</a:t>
            </a:r>
            <a:r>
              <a:rPr lang="de-DE" baseline="0" dirty="0"/>
              <a:t> </a:t>
            </a:r>
            <a:r>
              <a:rPr lang="de-DE" baseline="0" dirty="0" err="1"/>
              <a:t>trips</a:t>
            </a:r>
            <a:r>
              <a:rPr lang="de-DE" baseline="0" dirty="0"/>
              <a:t> </a:t>
            </a:r>
            <a:r>
              <a:rPr lang="de-DE" baseline="0" dirty="0" err="1"/>
              <a:t>were</a:t>
            </a:r>
            <a:r>
              <a:rPr lang="de-DE" baseline="0" dirty="0"/>
              <a:t> </a:t>
            </a:r>
            <a:r>
              <a:rPr lang="de-DE" baseline="0" dirty="0" err="1"/>
              <a:t>considerably</a:t>
            </a:r>
            <a:r>
              <a:rPr lang="de-DE" baseline="0" dirty="0"/>
              <a:t> quicker </a:t>
            </a:r>
            <a:r>
              <a:rPr lang="de-DE" baseline="0" dirty="0" err="1"/>
              <a:t>than</a:t>
            </a:r>
            <a:r>
              <a:rPr lang="de-DE" baseline="0" dirty="0"/>
              <a:t> </a:t>
            </a:r>
            <a:r>
              <a:rPr lang="de-DE" baseline="0" dirty="0" err="1"/>
              <a:t>others</a:t>
            </a:r>
            <a:r>
              <a:rPr lang="de-DE" baseline="0" dirty="0"/>
              <a:t>  18th </a:t>
            </a:r>
            <a:r>
              <a:rPr lang="de-DE" baseline="0" dirty="0" err="1"/>
              <a:t>century</a:t>
            </a:r>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18</a:t>
            </a:fld>
            <a:endParaRPr lang="en-DE"/>
          </a:p>
        </p:txBody>
      </p:sp>
    </p:spTree>
    <p:extLst>
      <p:ext uri="{BB962C8B-B14F-4D97-AF65-F5344CB8AC3E}">
        <p14:creationId xmlns:p14="http://schemas.microsoft.com/office/powerpoint/2010/main" val="234179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ocean circulates, redistributing heat, carbon and tracers over the globe. Ocean currents are mainly driven by the frictional drag from the wind blowing over the sea and the air–sea exchange of heat and fresh water. While this forcing is comparatively easy to understand, the ocean’s response is more complex</a:t>
            </a:r>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38</a:t>
            </a:fld>
            <a:endParaRPr lang="en-DE"/>
          </a:p>
        </p:txBody>
      </p:sp>
    </p:spTree>
    <p:extLst>
      <p:ext uri="{BB962C8B-B14F-4D97-AF65-F5344CB8AC3E}">
        <p14:creationId xmlns:p14="http://schemas.microsoft.com/office/powerpoint/2010/main" val="289451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51</a:t>
            </a:fld>
            <a:endParaRPr lang="en-DE"/>
          </a:p>
        </p:txBody>
      </p:sp>
    </p:spTree>
    <p:extLst>
      <p:ext uri="{BB962C8B-B14F-4D97-AF65-F5344CB8AC3E}">
        <p14:creationId xmlns:p14="http://schemas.microsoft.com/office/powerpoint/2010/main" val="259182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52</a:t>
            </a:fld>
            <a:endParaRPr lang="en-DE"/>
          </a:p>
        </p:txBody>
      </p:sp>
    </p:spTree>
    <p:extLst>
      <p:ext uri="{BB962C8B-B14F-4D97-AF65-F5344CB8AC3E}">
        <p14:creationId xmlns:p14="http://schemas.microsoft.com/office/powerpoint/2010/main" val="4276825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78</a:t>
            </a:fld>
            <a:endParaRPr lang="en-DE"/>
          </a:p>
        </p:txBody>
      </p:sp>
    </p:spTree>
    <p:extLst>
      <p:ext uri="{BB962C8B-B14F-4D97-AF65-F5344CB8AC3E}">
        <p14:creationId xmlns:p14="http://schemas.microsoft.com/office/powerpoint/2010/main" val="75225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Phytoplankton </a:t>
            </a:r>
            <a:r>
              <a:rPr lang="de-DE" dirty="0" err="1"/>
              <a:t>biomass</a:t>
            </a:r>
            <a:r>
              <a:rPr lang="de-DE" dirty="0"/>
              <a:t> </a:t>
            </a:r>
            <a:r>
              <a:rPr lang="de-DE" dirty="0" err="1"/>
              <a:t>concentrations</a:t>
            </a:r>
            <a:r>
              <a:rPr lang="de-DE" dirty="0"/>
              <a:t> </a:t>
            </a:r>
            <a:r>
              <a:rPr lang="de-DE" dirty="0" err="1"/>
              <a:t>are</a:t>
            </a:r>
            <a:r>
              <a:rPr lang="de-DE" dirty="0"/>
              <a:t> high in </a:t>
            </a:r>
            <a:r>
              <a:rPr lang="de-DE" dirty="0" err="1"/>
              <a:t>tropics</a:t>
            </a:r>
            <a:r>
              <a:rPr lang="de-DE" dirty="0"/>
              <a:t> (</a:t>
            </a:r>
            <a:r>
              <a:rPr lang="de-DE" dirty="0" err="1"/>
              <a:t>sunlight</a:t>
            </a:r>
            <a:r>
              <a:rPr lang="de-DE" dirty="0"/>
              <a:t>), </a:t>
            </a:r>
            <a:r>
              <a:rPr lang="de-DE" dirty="0" err="1"/>
              <a:t>as</a:t>
            </a:r>
            <a:r>
              <a:rPr lang="de-DE" dirty="0"/>
              <a:t> </a:t>
            </a:r>
            <a:r>
              <a:rPr lang="de-DE" dirty="0" err="1"/>
              <a:t>well</a:t>
            </a:r>
            <a:r>
              <a:rPr lang="de-DE" dirty="0"/>
              <a:t> </a:t>
            </a:r>
            <a:r>
              <a:rPr lang="de-DE" dirty="0" err="1"/>
              <a:t>as</a:t>
            </a:r>
            <a:r>
              <a:rPr lang="de-DE" dirty="0"/>
              <a:t> high </a:t>
            </a:r>
            <a:r>
              <a:rPr lang="de-DE" dirty="0" err="1"/>
              <a:t>latitudes</a:t>
            </a:r>
            <a:r>
              <a:rPr lang="de-DE" dirty="0"/>
              <a:t> (</a:t>
            </a:r>
            <a:r>
              <a:rPr lang="de-DE" dirty="0" err="1"/>
              <a:t>nutrients</a:t>
            </a:r>
            <a:r>
              <a:rPr lang="de-DE" dirty="0"/>
              <a:t>)</a:t>
            </a:r>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82</a:t>
            </a:fld>
            <a:endParaRPr lang="en-DE"/>
          </a:p>
        </p:txBody>
      </p:sp>
    </p:spTree>
    <p:extLst>
      <p:ext uri="{BB962C8B-B14F-4D97-AF65-F5344CB8AC3E}">
        <p14:creationId xmlns:p14="http://schemas.microsoft.com/office/powerpoint/2010/main" val="1398508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Phytoplankton group and species has evolved to exploit slightly different conditions, some preferring relatively stable situations and others preferring regions of strong seasonality</a:t>
            </a:r>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83</a:t>
            </a:fld>
            <a:endParaRPr lang="en-DE"/>
          </a:p>
        </p:txBody>
      </p:sp>
    </p:spTree>
    <p:extLst>
      <p:ext uri="{BB962C8B-B14F-4D97-AF65-F5344CB8AC3E}">
        <p14:creationId xmlns:p14="http://schemas.microsoft.com/office/powerpoint/2010/main" val="305749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85</a:t>
            </a:fld>
            <a:endParaRPr lang="en-DE"/>
          </a:p>
        </p:txBody>
      </p:sp>
    </p:spTree>
    <p:extLst>
      <p:ext uri="{BB962C8B-B14F-4D97-AF65-F5344CB8AC3E}">
        <p14:creationId xmlns:p14="http://schemas.microsoft.com/office/powerpoint/2010/main" val="329232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89</a:t>
            </a:fld>
            <a:endParaRPr lang="en-DE"/>
          </a:p>
        </p:txBody>
      </p:sp>
    </p:spTree>
    <p:extLst>
      <p:ext uri="{BB962C8B-B14F-4D97-AF65-F5344CB8AC3E}">
        <p14:creationId xmlns:p14="http://schemas.microsoft.com/office/powerpoint/2010/main" val="3265515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94</a:t>
            </a:fld>
            <a:endParaRPr lang="en-DE"/>
          </a:p>
        </p:txBody>
      </p:sp>
    </p:spTree>
    <p:extLst>
      <p:ext uri="{BB962C8B-B14F-4D97-AF65-F5344CB8AC3E}">
        <p14:creationId xmlns:p14="http://schemas.microsoft.com/office/powerpoint/2010/main" val="14012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95</a:t>
            </a:fld>
            <a:endParaRPr lang="en-DE"/>
          </a:p>
        </p:txBody>
      </p:sp>
    </p:spTree>
    <p:extLst>
      <p:ext uri="{BB962C8B-B14F-4D97-AF65-F5344CB8AC3E}">
        <p14:creationId xmlns:p14="http://schemas.microsoft.com/office/powerpoint/2010/main" val="161555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Gulf</a:t>
            </a:r>
            <a:r>
              <a:rPr lang="de-DE" baseline="0" dirty="0"/>
              <a:t> stream, </a:t>
            </a:r>
            <a:r>
              <a:rPr lang="de-DE" baseline="0" dirty="0" err="1"/>
              <a:t>width</a:t>
            </a:r>
            <a:r>
              <a:rPr lang="de-DE" baseline="0" dirty="0"/>
              <a:t> </a:t>
            </a:r>
            <a:r>
              <a:rPr lang="de-DE" baseline="0" dirty="0" err="1"/>
              <a:t>of</a:t>
            </a:r>
            <a:r>
              <a:rPr lang="de-DE" baseline="0" dirty="0"/>
              <a:t> </a:t>
            </a:r>
            <a:r>
              <a:rPr lang="de-DE" baseline="0" dirty="0" err="1"/>
              <a:t>around</a:t>
            </a:r>
            <a:r>
              <a:rPr lang="de-DE" baseline="0" dirty="0"/>
              <a:t> 100km </a:t>
            </a:r>
            <a:r>
              <a:rPr lang="de-DE" baseline="0" dirty="0" err="1"/>
              <a:t>carrying</a:t>
            </a:r>
            <a:r>
              <a:rPr lang="de-DE" baseline="0" dirty="0"/>
              <a:t> </a:t>
            </a:r>
            <a:r>
              <a:rPr lang="de-DE" baseline="0" dirty="0" err="1"/>
              <a:t>heat</a:t>
            </a:r>
            <a:r>
              <a:rPr lang="de-DE" baseline="0" dirty="0"/>
              <a:t> </a:t>
            </a:r>
            <a:r>
              <a:rPr lang="de-DE" baseline="0" dirty="0" err="1"/>
              <a:t>accross</a:t>
            </a:r>
            <a:r>
              <a:rPr lang="de-DE" baseline="0" dirty="0"/>
              <a:t> </a:t>
            </a:r>
            <a:r>
              <a:rPr lang="de-DE" baseline="0" dirty="0" err="1"/>
              <a:t>the</a:t>
            </a:r>
            <a:r>
              <a:rPr lang="de-DE" baseline="0" dirty="0"/>
              <a:t> </a:t>
            </a:r>
            <a:r>
              <a:rPr lang="de-DE" baseline="0" dirty="0" err="1"/>
              <a:t>ocean</a:t>
            </a:r>
            <a:r>
              <a:rPr lang="de-DE" baseline="0" dirty="0"/>
              <a:t> </a:t>
            </a:r>
            <a:r>
              <a:rPr lang="de-DE" baseline="0" dirty="0" err="1"/>
              <a:t>for</a:t>
            </a:r>
            <a:r>
              <a:rPr lang="de-DE" baseline="0" dirty="0"/>
              <a:t> </a:t>
            </a:r>
            <a:r>
              <a:rPr lang="de-DE" baseline="0" dirty="0" err="1"/>
              <a:t>thousands</a:t>
            </a:r>
            <a:r>
              <a:rPr lang="de-DE" baseline="0" dirty="0"/>
              <a:t> </a:t>
            </a:r>
            <a:r>
              <a:rPr lang="de-DE" baseline="0" dirty="0" err="1"/>
              <a:t>of</a:t>
            </a:r>
            <a:r>
              <a:rPr lang="de-DE" baseline="0" dirty="0"/>
              <a:t> </a:t>
            </a:r>
            <a:r>
              <a:rPr lang="de-DE" baseline="0" dirty="0" err="1"/>
              <a:t>kms</a:t>
            </a:r>
            <a:endParaRPr lang="de-DE" baseline="0" dirty="0"/>
          </a:p>
          <a:p>
            <a:r>
              <a:rPr lang="de-DE" baseline="0" dirty="0"/>
              <a:t>First </a:t>
            </a:r>
            <a:r>
              <a:rPr lang="de-DE" baseline="0" dirty="0" err="1"/>
              <a:t>map</a:t>
            </a:r>
            <a:r>
              <a:rPr lang="de-DE" baseline="0" dirty="0"/>
              <a:t> </a:t>
            </a:r>
            <a:r>
              <a:rPr lang="de-DE" baseline="0" dirty="0" err="1"/>
              <a:t>drawn</a:t>
            </a:r>
            <a:r>
              <a:rPr lang="de-DE" baseline="0" dirty="0"/>
              <a:t> </a:t>
            </a:r>
            <a:r>
              <a:rPr lang="de-DE" baseline="0" dirty="0" err="1"/>
              <a:t>by</a:t>
            </a:r>
            <a:r>
              <a:rPr lang="de-DE" baseline="0" dirty="0"/>
              <a:t> Benjamin Franklin, after </a:t>
            </a:r>
            <a:r>
              <a:rPr lang="de-DE" baseline="0" dirty="0" err="1"/>
              <a:t>observing</a:t>
            </a:r>
            <a:r>
              <a:rPr lang="de-DE" baseline="0" dirty="0"/>
              <a:t> </a:t>
            </a:r>
            <a:r>
              <a:rPr lang="de-DE" baseline="0" dirty="0" err="1"/>
              <a:t>that</a:t>
            </a:r>
            <a:r>
              <a:rPr lang="de-DE" baseline="0" dirty="0"/>
              <a:t> </a:t>
            </a:r>
            <a:r>
              <a:rPr lang="de-DE" baseline="0" dirty="0" err="1"/>
              <a:t>some</a:t>
            </a:r>
            <a:r>
              <a:rPr lang="de-DE" baseline="0" dirty="0"/>
              <a:t> </a:t>
            </a:r>
            <a:r>
              <a:rPr lang="de-DE" baseline="0" dirty="0" err="1"/>
              <a:t>of</a:t>
            </a:r>
            <a:r>
              <a:rPr lang="de-DE" baseline="0" dirty="0"/>
              <a:t> </a:t>
            </a:r>
            <a:r>
              <a:rPr lang="de-DE" baseline="0" dirty="0" err="1"/>
              <a:t>his</a:t>
            </a:r>
            <a:r>
              <a:rPr lang="de-DE" baseline="0" dirty="0"/>
              <a:t> </a:t>
            </a:r>
            <a:r>
              <a:rPr lang="de-DE" baseline="0" dirty="0" err="1"/>
              <a:t>trips</a:t>
            </a:r>
            <a:r>
              <a:rPr lang="de-DE" baseline="0" dirty="0"/>
              <a:t> </a:t>
            </a:r>
            <a:r>
              <a:rPr lang="de-DE" baseline="0" dirty="0" err="1"/>
              <a:t>were</a:t>
            </a:r>
            <a:r>
              <a:rPr lang="de-DE" baseline="0" dirty="0"/>
              <a:t> </a:t>
            </a:r>
            <a:r>
              <a:rPr lang="de-DE" baseline="0" dirty="0" err="1"/>
              <a:t>considerably</a:t>
            </a:r>
            <a:r>
              <a:rPr lang="de-DE" baseline="0" dirty="0"/>
              <a:t> quicker </a:t>
            </a:r>
            <a:r>
              <a:rPr lang="de-DE" baseline="0" dirty="0" err="1"/>
              <a:t>than</a:t>
            </a:r>
            <a:r>
              <a:rPr lang="de-DE" baseline="0" dirty="0"/>
              <a:t> </a:t>
            </a:r>
            <a:r>
              <a:rPr lang="de-DE" baseline="0" dirty="0" err="1"/>
              <a:t>others</a:t>
            </a:r>
            <a:r>
              <a:rPr lang="de-DE" baseline="0" dirty="0"/>
              <a:t>  18th </a:t>
            </a:r>
            <a:r>
              <a:rPr lang="de-DE" baseline="0" dirty="0" err="1"/>
              <a:t>century</a:t>
            </a:r>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19</a:t>
            </a:fld>
            <a:endParaRPr lang="en-DE"/>
          </a:p>
        </p:txBody>
      </p:sp>
    </p:spTree>
    <p:extLst>
      <p:ext uri="{BB962C8B-B14F-4D97-AF65-F5344CB8AC3E}">
        <p14:creationId xmlns:p14="http://schemas.microsoft.com/office/powerpoint/2010/main" val="86877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96</a:t>
            </a:fld>
            <a:endParaRPr lang="en-DE"/>
          </a:p>
        </p:txBody>
      </p:sp>
    </p:spTree>
    <p:extLst>
      <p:ext uri="{BB962C8B-B14F-4D97-AF65-F5344CB8AC3E}">
        <p14:creationId xmlns:p14="http://schemas.microsoft.com/office/powerpoint/2010/main" val="413037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97</a:t>
            </a:fld>
            <a:endParaRPr lang="en-DE"/>
          </a:p>
        </p:txBody>
      </p:sp>
    </p:spTree>
    <p:extLst>
      <p:ext uri="{BB962C8B-B14F-4D97-AF65-F5344CB8AC3E}">
        <p14:creationId xmlns:p14="http://schemas.microsoft.com/office/powerpoint/2010/main" val="693504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98</a:t>
            </a:fld>
            <a:endParaRPr lang="en-DE"/>
          </a:p>
        </p:txBody>
      </p:sp>
    </p:spTree>
    <p:extLst>
      <p:ext uri="{BB962C8B-B14F-4D97-AF65-F5344CB8AC3E}">
        <p14:creationId xmlns:p14="http://schemas.microsoft.com/office/powerpoint/2010/main" val="3535801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99</a:t>
            </a:fld>
            <a:endParaRPr lang="en-DE"/>
          </a:p>
        </p:txBody>
      </p:sp>
    </p:spTree>
    <p:extLst>
      <p:ext uri="{BB962C8B-B14F-4D97-AF65-F5344CB8AC3E}">
        <p14:creationId xmlns:p14="http://schemas.microsoft.com/office/powerpoint/2010/main" val="799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100</a:t>
            </a:fld>
            <a:endParaRPr lang="en-DE"/>
          </a:p>
        </p:txBody>
      </p:sp>
    </p:spTree>
    <p:extLst>
      <p:ext uri="{BB962C8B-B14F-4D97-AF65-F5344CB8AC3E}">
        <p14:creationId xmlns:p14="http://schemas.microsoft.com/office/powerpoint/2010/main" val="98314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101</a:t>
            </a:fld>
            <a:endParaRPr lang="en-DE"/>
          </a:p>
        </p:txBody>
      </p:sp>
    </p:spTree>
    <p:extLst>
      <p:ext uri="{BB962C8B-B14F-4D97-AF65-F5344CB8AC3E}">
        <p14:creationId xmlns:p14="http://schemas.microsoft.com/office/powerpoint/2010/main" val="1832828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102</a:t>
            </a:fld>
            <a:endParaRPr lang="en-DE"/>
          </a:p>
        </p:txBody>
      </p:sp>
    </p:spTree>
    <p:extLst>
      <p:ext uri="{BB962C8B-B14F-4D97-AF65-F5344CB8AC3E}">
        <p14:creationId xmlns:p14="http://schemas.microsoft.com/office/powerpoint/2010/main" val="359765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103</a:t>
            </a:fld>
            <a:endParaRPr lang="en-DE"/>
          </a:p>
        </p:txBody>
      </p:sp>
    </p:spTree>
    <p:extLst>
      <p:ext uri="{BB962C8B-B14F-4D97-AF65-F5344CB8AC3E}">
        <p14:creationId xmlns:p14="http://schemas.microsoft.com/office/powerpoint/2010/main" val="3127592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104</a:t>
            </a:fld>
            <a:endParaRPr lang="en-DE"/>
          </a:p>
        </p:txBody>
      </p:sp>
    </p:spTree>
    <p:extLst>
      <p:ext uri="{BB962C8B-B14F-4D97-AF65-F5344CB8AC3E}">
        <p14:creationId xmlns:p14="http://schemas.microsoft.com/office/powerpoint/2010/main" val="408200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25</a:t>
            </a:fld>
            <a:endParaRPr lang="en-DE"/>
          </a:p>
        </p:txBody>
      </p:sp>
    </p:spTree>
    <p:extLst>
      <p:ext uri="{BB962C8B-B14F-4D97-AF65-F5344CB8AC3E}">
        <p14:creationId xmlns:p14="http://schemas.microsoft.com/office/powerpoint/2010/main" val="195366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26</a:t>
            </a:fld>
            <a:endParaRPr lang="en-DE"/>
          </a:p>
        </p:txBody>
      </p:sp>
    </p:spTree>
    <p:extLst>
      <p:ext uri="{BB962C8B-B14F-4D97-AF65-F5344CB8AC3E}">
        <p14:creationId xmlns:p14="http://schemas.microsoft.com/office/powerpoint/2010/main" val="145687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27</a:t>
            </a:fld>
            <a:endParaRPr lang="en-DE"/>
          </a:p>
        </p:txBody>
      </p:sp>
    </p:spTree>
    <p:extLst>
      <p:ext uri="{BB962C8B-B14F-4D97-AF65-F5344CB8AC3E}">
        <p14:creationId xmlns:p14="http://schemas.microsoft.com/office/powerpoint/2010/main" val="73279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Radiative</a:t>
            </a:r>
            <a:r>
              <a:rPr lang="de-DE" sz="1200" dirty="0"/>
              <a:t> </a:t>
            </a:r>
            <a:r>
              <a:rPr lang="de-DE" sz="1200" dirty="0" err="1"/>
              <a:t>heat</a:t>
            </a:r>
            <a:r>
              <a:rPr lang="de-DE" sz="1200" dirty="0"/>
              <a:t> </a:t>
            </a:r>
            <a:r>
              <a:rPr lang="de-DE" sz="1200" dirty="0" err="1"/>
              <a:t>uptake</a:t>
            </a:r>
            <a:r>
              <a:rPr lang="de-DE" sz="1200" dirty="0"/>
              <a:t> and </a:t>
            </a:r>
            <a:r>
              <a:rPr lang="de-DE" sz="1200" dirty="0" err="1"/>
              <a:t>precipitation</a:t>
            </a:r>
            <a:r>
              <a:rPr lang="de-DE" sz="1200" dirty="0"/>
              <a:t> at </a:t>
            </a:r>
            <a:r>
              <a:rPr lang="de-DE" sz="1200" dirty="0" err="1"/>
              <a:t>the</a:t>
            </a:r>
            <a:r>
              <a:rPr lang="de-DE" sz="1200" dirty="0"/>
              <a:t> </a:t>
            </a:r>
            <a:r>
              <a:rPr lang="de-DE" sz="1200" dirty="0" err="1"/>
              <a:t>surface</a:t>
            </a:r>
            <a:r>
              <a:rPr lang="de-DE" sz="1200" dirty="0"/>
              <a:t> </a:t>
            </a:r>
            <a:r>
              <a:rPr lang="de-DE" sz="1200" dirty="0" err="1"/>
              <a:t>causes</a:t>
            </a:r>
            <a:r>
              <a:rPr lang="de-DE" sz="1200" dirty="0"/>
              <a:t> </a:t>
            </a:r>
            <a:r>
              <a:rPr lang="de-DE" sz="1200" dirty="0" err="1"/>
              <a:t>vertical</a:t>
            </a:r>
            <a:r>
              <a:rPr lang="de-DE" sz="1200" dirty="0"/>
              <a:t> </a:t>
            </a:r>
            <a:r>
              <a:rPr lang="de-DE" sz="1200" dirty="0" err="1"/>
              <a:t>stratification</a:t>
            </a:r>
            <a:endParaRPr lang="en-DE" sz="1200" dirty="0"/>
          </a:p>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29</a:t>
            </a:fld>
            <a:endParaRPr lang="en-DE"/>
          </a:p>
        </p:txBody>
      </p:sp>
    </p:spTree>
    <p:extLst>
      <p:ext uri="{BB962C8B-B14F-4D97-AF65-F5344CB8AC3E}">
        <p14:creationId xmlns:p14="http://schemas.microsoft.com/office/powerpoint/2010/main" val="303623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30</a:t>
            </a:fld>
            <a:endParaRPr lang="en-DE"/>
          </a:p>
        </p:txBody>
      </p:sp>
    </p:spTree>
    <p:extLst>
      <p:ext uri="{BB962C8B-B14F-4D97-AF65-F5344CB8AC3E}">
        <p14:creationId xmlns:p14="http://schemas.microsoft.com/office/powerpoint/2010/main" val="237353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33</a:t>
            </a:fld>
            <a:endParaRPr lang="en-DE"/>
          </a:p>
        </p:txBody>
      </p:sp>
    </p:spTree>
    <p:extLst>
      <p:ext uri="{BB962C8B-B14F-4D97-AF65-F5344CB8AC3E}">
        <p14:creationId xmlns:p14="http://schemas.microsoft.com/office/powerpoint/2010/main" val="123395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Header Placeholder 3"/>
          <p:cNvSpPr>
            <a:spLocks noGrp="1"/>
          </p:cNvSpPr>
          <p:nvPr>
            <p:ph type="hdr" sz="quarter"/>
          </p:nvPr>
        </p:nvSpPr>
        <p:spPr/>
        <p:txBody>
          <a:bodyPr/>
          <a:lstStyle/>
          <a:p>
            <a:r>
              <a:rPr lang="en-GB"/>
              <a:t>Oceans and Cryosphere</a:t>
            </a:r>
            <a:endParaRPr lang="en-DE"/>
          </a:p>
        </p:txBody>
      </p:sp>
      <p:sp>
        <p:nvSpPr>
          <p:cNvPr id="5" name="Slide Number Placeholder 4"/>
          <p:cNvSpPr>
            <a:spLocks noGrp="1"/>
          </p:cNvSpPr>
          <p:nvPr>
            <p:ph type="sldNum" sz="quarter" idx="5"/>
          </p:nvPr>
        </p:nvSpPr>
        <p:spPr/>
        <p:txBody>
          <a:bodyPr/>
          <a:lstStyle/>
          <a:p>
            <a:fld id="{D2607C0F-A2B7-4479-B99B-73C3ACBDFBD2}" type="slidenum">
              <a:rPr lang="en-DE" smtClean="0"/>
              <a:t>34</a:t>
            </a:fld>
            <a:endParaRPr lang="en-DE"/>
          </a:p>
        </p:txBody>
      </p:sp>
    </p:spTree>
    <p:extLst>
      <p:ext uri="{BB962C8B-B14F-4D97-AF65-F5344CB8AC3E}">
        <p14:creationId xmlns:p14="http://schemas.microsoft.com/office/powerpoint/2010/main" val="391547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E7DB77-9CBE-4349-9D33-A5AFE5978D58}" type="datetime8">
              <a:rPr lang="en-DE" smtClean="0"/>
              <a:t>06/02/2023 09:13</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71936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EF294-0A9C-43A8-B41F-29FD2210B35E}" type="datetime8">
              <a:rPr lang="en-DE" smtClean="0"/>
              <a:t>06/02/2023 09:13</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3541639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407F85-C5D2-4091-A350-31A57A95710C}" type="datetime8">
              <a:rPr lang="en-DE" smtClean="0"/>
              <a:t>06/02/2023 09:13</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414384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AC3CF1-7DDF-465E-B712-69B7A1B8EAA4}" type="datetime8">
              <a:rPr lang="en-DE" smtClean="0"/>
              <a:t>06/02/2023 09:13</a:t>
            </a:fld>
            <a:endParaRPr lang="en-DE"/>
          </a:p>
        </p:txBody>
      </p:sp>
      <p:sp>
        <p:nvSpPr>
          <p:cNvPr id="5" name="Footer Placeholder 4"/>
          <p:cNvSpPr>
            <a:spLocks noGrp="1"/>
          </p:cNvSpPr>
          <p:nvPr>
            <p:ph type="ftr" sz="quarter" idx="11"/>
          </p:nvPr>
        </p:nvSpPr>
        <p:spPr/>
        <p:txBody>
          <a:bodyPr/>
          <a:lstStyle/>
          <a:p>
            <a:endParaRPr lang="en-DE" dirty="0"/>
          </a:p>
        </p:txBody>
      </p:sp>
      <p:sp>
        <p:nvSpPr>
          <p:cNvPr id="6" name="Slide Number Placeholder 5"/>
          <p:cNvSpPr>
            <a:spLocks noGrp="1"/>
          </p:cNvSpPr>
          <p:nvPr>
            <p:ph type="sldNum" sz="quarter" idx="12"/>
          </p:nvPr>
        </p:nvSpPr>
        <p:spPr/>
        <p:txBody>
          <a:bodyPr/>
          <a:lstStyle/>
          <a:p>
            <a:fld id="{78C4628D-F498-401D-A166-0FDE3BD7D38E}" type="slidenum">
              <a:rPr lang="en-DE" smtClean="0"/>
              <a:t>‹#›</a:t>
            </a:fld>
            <a:endParaRPr lang="en-DE" dirty="0"/>
          </a:p>
        </p:txBody>
      </p:sp>
    </p:spTree>
    <p:extLst>
      <p:ext uri="{BB962C8B-B14F-4D97-AF65-F5344CB8AC3E}">
        <p14:creationId xmlns:p14="http://schemas.microsoft.com/office/powerpoint/2010/main" val="268336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3E03B-5E2E-4527-95BC-94107D738E9D}" type="datetime8">
              <a:rPr lang="en-DE" smtClean="0"/>
              <a:t>06/02/2023 09:13</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263739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FD204C-061B-4CB5-8A3A-10E2F9677C00}" type="datetime8">
              <a:rPr lang="en-DE" smtClean="0"/>
              <a:t>06/02/2023 09:13</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411448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916B9-611F-4CFC-B694-52F77851268F}" type="datetime8">
              <a:rPr lang="en-DE" smtClean="0"/>
              <a:t>06/02/2023 09:13</a:t>
            </a:fld>
            <a:endParaRPr lang="en-DE"/>
          </a:p>
        </p:txBody>
      </p:sp>
      <p:sp>
        <p:nvSpPr>
          <p:cNvPr id="8" name="Footer Placeholder 7"/>
          <p:cNvSpPr>
            <a:spLocks noGrp="1"/>
          </p:cNvSpPr>
          <p:nvPr>
            <p:ph type="ftr" sz="quarter" idx="11"/>
          </p:nvPr>
        </p:nvSpPr>
        <p:spPr/>
        <p:txBody>
          <a:bodyPr/>
          <a:lstStyle/>
          <a:p>
            <a:endParaRPr lang="en-DE"/>
          </a:p>
        </p:txBody>
      </p:sp>
      <p:sp>
        <p:nvSpPr>
          <p:cNvPr id="9" name="Slide Number Placeholder 8"/>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244238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B42D8A-F8BB-46F4-8C4D-D6A9A4DBDBED}" type="datetime8">
              <a:rPr lang="en-DE" smtClean="0"/>
              <a:t>06/02/2023 09:13</a:t>
            </a:fld>
            <a:endParaRPr lang="en-DE"/>
          </a:p>
        </p:txBody>
      </p:sp>
      <p:sp>
        <p:nvSpPr>
          <p:cNvPr id="4" name="Footer Placeholder 3"/>
          <p:cNvSpPr>
            <a:spLocks noGrp="1"/>
          </p:cNvSpPr>
          <p:nvPr>
            <p:ph type="ftr" sz="quarter" idx="11"/>
          </p:nvPr>
        </p:nvSpPr>
        <p:spPr/>
        <p:txBody>
          <a:bodyPr/>
          <a:lstStyle/>
          <a:p>
            <a:endParaRPr lang="en-DE"/>
          </a:p>
        </p:txBody>
      </p:sp>
      <p:sp>
        <p:nvSpPr>
          <p:cNvPr id="5" name="Slide Number Placeholder 4"/>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368264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E1C7C-63DC-4EAA-AFAE-8DB8C6D5F45C}" type="datetime8">
              <a:rPr lang="en-DE" smtClean="0"/>
              <a:t>06/02/2023 09:13</a:t>
            </a:fld>
            <a:endParaRPr lang="en-DE"/>
          </a:p>
        </p:txBody>
      </p:sp>
      <p:sp>
        <p:nvSpPr>
          <p:cNvPr id="3" name="Footer Placeholder 2"/>
          <p:cNvSpPr>
            <a:spLocks noGrp="1"/>
          </p:cNvSpPr>
          <p:nvPr>
            <p:ph type="ftr" sz="quarter" idx="11"/>
          </p:nvPr>
        </p:nvSpPr>
        <p:spPr/>
        <p:txBody>
          <a:bodyPr/>
          <a:lstStyle/>
          <a:p>
            <a:endParaRPr lang="en-DE"/>
          </a:p>
        </p:txBody>
      </p:sp>
      <p:sp>
        <p:nvSpPr>
          <p:cNvPr id="4" name="Slide Number Placeholder 3"/>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199871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B30EA-4EB9-44F7-B5DC-CFE497BA62F2}" type="datetime8">
              <a:rPr lang="en-DE" smtClean="0"/>
              <a:t>06/02/2023 09:13</a:t>
            </a:fld>
            <a:endParaRPr lang="en-DE" dirty="0"/>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197398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A7716E-75FA-4247-86DF-A5FACF75C40C}" type="datetime8">
              <a:rPr lang="en-DE" smtClean="0"/>
              <a:t>06/02/2023 09:13</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78C4628D-F498-401D-A166-0FDE3BD7D38E}" type="slidenum">
              <a:rPr lang="en-DE" smtClean="0"/>
              <a:t>‹#›</a:t>
            </a:fld>
            <a:endParaRPr lang="en-DE"/>
          </a:p>
        </p:txBody>
      </p:sp>
    </p:spTree>
    <p:extLst>
      <p:ext uri="{BB962C8B-B14F-4D97-AF65-F5344CB8AC3E}">
        <p14:creationId xmlns:p14="http://schemas.microsoft.com/office/powerpoint/2010/main" val="225554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D7E37-CA55-40A3-ABC0-9978A5DA77A3}" type="datetime8">
              <a:rPr lang="en-DE" smtClean="0"/>
              <a:t>06/02/2023 09:13</a:t>
            </a:fld>
            <a:endParaRPr lang="en-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4628D-F498-401D-A166-0FDE3BD7D38E}" type="slidenum">
              <a:rPr lang="en-DE" smtClean="0"/>
              <a:t>‹#›</a:t>
            </a:fld>
            <a:endParaRPr lang="en-DE"/>
          </a:p>
        </p:txBody>
      </p:sp>
    </p:spTree>
    <p:extLst>
      <p:ext uri="{BB962C8B-B14F-4D97-AF65-F5344CB8AC3E}">
        <p14:creationId xmlns:p14="http://schemas.microsoft.com/office/powerpoint/2010/main" val="821311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lacro@bgc-jena.mpg.d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920.png"/><Relationship Id="rId7" Type="http://schemas.openxmlformats.org/officeDocument/2006/relationships/image" Target="../media/image9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96.png"/><Relationship Id="rId4" Type="http://schemas.openxmlformats.org/officeDocument/2006/relationships/image" Target="../media/image950.png"/></Relationships>
</file>

<file path=ppt/slides/_rels/slide10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20.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0.png"/><Relationship Id="rId5" Type="http://schemas.openxmlformats.org/officeDocument/2006/relationships/image" Target="../media/image950.png"/><Relationship Id="rId10" Type="http://schemas.openxmlformats.org/officeDocument/2006/relationships/image" Target="../media/image108.png"/><Relationship Id="rId4" Type="http://schemas.openxmlformats.org/officeDocument/2006/relationships/image" Target="../media/image941.png"/><Relationship Id="rId9" Type="http://schemas.openxmlformats.org/officeDocument/2006/relationships/image" Target="../media/image99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60.png"/></Relationships>
</file>

<file path=ppt/slides/_rels/slide104.xml.rels><?xml version="1.0" encoding="UTF-8" standalone="yes"?>
<Relationships xmlns="http://schemas.openxmlformats.org/package/2006/relationships"><Relationship Id="rId3" Type="http://schemas.openxmlformats.org/officeDocument/2006/relationships/image" Target="../media/image920.png"/><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40.png"/><Relationship Id="rId5" Type="http://schemas.openxmlformats.org/officeDocument/2006/relationships/image" Target="../media/image950.png"/><Relationship Id="rId4" Type="http://schemas.openxmlformats.org/officeDocument/2006/relationships/image" Target="../media/image1030.png"/></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7"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0.png"/><Relationship Id="rId4" Type="http://schemas.openxmlformats.org/officeDocument/2006/relationships/image" Target="../media/image1190.png"/></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CCmTY0PKGDs&amp;feature=emb_logo"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comments" Target="../comments/comment1.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5.png"/><Relationship Id="rId4" Type="http://schemas.openxmlformats.org/officeDocument/2006/relationships/notesSlide" Target="../notesSlides/notesSlide14.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0.png"/></Relationships>
</file>

<file path=ppt/slides/_rels/slide96.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2.png"/></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41.png"/><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086F-688D-44C7-A928-37F27A4034B6}"/>
              </a:ext>
            </a:extLst>
          </p:cNvPr>
          <p:cNvSpPr>
            <a:spLocks noGrp="1"/>
          </p:cNvSpPr>
          <p:nvPr>
            <p:ph type="ctrTitle"/>
          </p:nvPr>
        </p:nvSpPr>
        <p:spPr>
          <a:xfrm>
            <a:off x="0" y="-157163"/>
            <a:ext cx="9144000" cy="2387600"/>
          </a:xfrm>
        </p:spPr>
        <p:txBody>
          <a:bodyPr/>
          <a:lstStyle/>
          <a:p>
            <a:r>
              <a:rPr lang="en-GB" b="1" i="0" dirty="0">
                <a:solidFill>
                  <a:srgbClr val="3A3A3A"/>
                </a:solidFill>
                <a:effectLst/>
                <a:latin typeface="Segoe UI" panose="020B0502040204020203" pitchFamily="34" charset="0"/>
                <a:cs typeface="Segoe UI" panose="020B0502040204020203" pitchFamily="34" charset="0"/>
              </a:rPr>
              <a:t>Oceans and Cryosphere</a:t>
            </a:r>
            <a:endParaRPr lang="en-DE" dirty="0">
              <a:latin typeface="Segoe UI" panose="020B0502040204020203" pitchFamily="34" charset="0"/>
              <a:cs typeface="Segoe UI" panose="020B0502040204020203" pitchFamily="34" charset="0"/>
            </a:endParaRPr>
          </a:p>
        </p:txBody>
      </p:sp>
      <p:sp>
        <p:nvSpPr>
          <p:cNvPr id="3" name="Subtitle 2">
            <a:extLst>
              <a:ext uri="{FF2B5EF4-FFF2-40B4-BE49-F238E27FC236}">
                <a16:creationId xmlns:a16="http://schemas.microsoft.com/office/drawing/2014/main" id="{EC907CE9-43B9-42CA-A759-8598EFAA6B6E}"/>
              </a:ext>
            </a:extLst>
          </p:cNvPr>
          <p:cNvSpPr>
            <a:spLocks noGrp="1"/>
          </p:cNvSpPr>
          <p:nvPr>
            <p:ph type="subTitle" idx="1"/>
          </p:nvPr>
        </p:nvSpPr>
        <p:spPr>
          <a:xfrm>
            <a:off x="-76200" y="2868613"/>
            <a:ext cx="9144000" cy="1655762"/>
          </a:xfrm>
        </p:spPr>
        <p:txBody>
          <a:bodyPr>
            <a:normAutofit/>
          </a:bodyPr>
          <a:lstStyle/>
          <a:p>
            <a:pPr marL="457200" indent="-457200">
              <a:buAutoNum type="arabicPeriod"/>
            </a:pPr>
            <a:r>
              <a:rPr lang="de-DE" dirty="0">
                <a:latin typeface="Segoe UI" panose="020B0502040204020203" pitchFamily="34" charset="0"/>
                <a:cs typeface="Segoe UI" panose="020B0502040204020203" pitchFamily="34" charset="0"/>
              </a:rPr>
              <a:t>Basic </a:t>
            </a:r>
            <a:r>
              <a:rPr lang="de-DE" dirty="0" err="1">
                <a:latin typeface="Segoe UI" panose="020B0502040204020203" pitchFamily="34" charset="0"/>
                <a:cs typeface="Segoe UI" panose="020B0502040204020203" pitchFamily="34" charset="0"/>
              </a:rPr>
              <a:t>Principles</a:t>
            </a:r>
            <a:r>
              <a:rPr lang="de-DE" dirty="0">
                <a:latin typeface="Segoe UI" panose="020B0502040204020203" pitchFamily="34" charset="0"/>
                <a:cs typeface="Segoe UI" panose="020B0502040204020203" pitchFamily="34" charset="0"/>
              </a:rPr>
              <a:t> </a:t>
            </a:r>
            <a:r>
              <a:rPr lang="de-DE" dirty="0" err="1">
                <a:latin typeface="Segoe UI" panose="020B0502040204020203" pitchFamily="34" charset="0"/>
                <a:cs typeface="Segoe UI" panose="020B0502040204020203" pitchFamily="34" charset="0"/>
              </a:rPr>
              <a:t>of</a:t>
            </a:r>
            <a:r>
              <a:rPr lang="de-DE" dirty="0">
                <a:latin typeface="Segoe UI" panose="020B0502040204020203" pitchFamily="34" charset="0"/>
                <a:cs typeface="Segoe UI" panose="020B0502040204020203" pitchFamily="34" charset="0"/>
              </a:rPr>
              <a:t> Ocean </a:t>
            </a:r>
            <a:r>
              <a:rPr lang="de-DE" dirty="0" err="1">
                <a:latin typeface="Segoe UI" panose="020B0502040204020203" pitchFamily="34" charset="0"/>
                <a:cs typeface="Segoe UI" panose="020B0502040204020203" pitchFamily="34" charset="0"/>
              </a:rPr>
              <a:t>Circulation</a:t>
            </a:r>
            <a:r>
              <a:rPr lang="de-DE" dirty="0">
                <a:latin typeface="Segoe UI" panose="020B0502040204020203" pitchFamily="34" charset="0"/>
                <a:cs typeface="Segoe UI" panose="020B0502040204020203" pitchFamily="34" charset="0"/>
              </a:rPr>
              <a:t> (Fabrice Lacroix)</a:t>
            </a:r>
          </a:p>
          <a:p>
            <a:pPr marL="457200" indent="-457200">
              <a:buFont typeface="Arial" panose="020B0604020202020204" pitchFamily="34" charset="0"/>
              <a:buAutoNum type="arabicPeriod"/>
            </a:pPr>
            <a:r>
              <a:rPr lang="de-DE" dirty="0">
                <a:latin typeface="Segoe UI" panose="020B0502040204020203" pitchFamily="34" charset="0"/>
                <a:cs typeface="Segoe UI" panose="020B0502040204020203" pitchFamily="34" charset="0"/>
              </a:rPr>
              <a:t>Global Ocean Carbon Cycle (Fabrice Lacroix)</a:t>
            </a:r>
          </a:p>
          <a:p>
            <a:r>
              <a:rPr lang="de-DE" dirty="0">
                <a:latin typeface="Segoe UI" panose="020B0502040204020203" pitchFamily="34" charset="0"/>
                <a:cs typeface="Segoe UI" panose="020B0502040204020203" pitchFamily="34" charset="0"/>
              </a:rPr>
              <a:t>3. </a:t>
            </a:r>
            <a:r>
              <a:rPr lang="de-DE" dirty="0" err="1">
                <a:latin typeface="Segoe UI" panose="020B0502040204020203" pitchFamily="34" charset="0"/>
                <a:cs typeface="Segoe UI" panose="020B0502040204020203" pitchFamily="34" charset="0"/>
              </a:rPr>
              <a:t>Cryosphere</a:t>
            </a:r>
            <a:r>
              <a:rPr lang="de-DE" dirty="0">
                <a:latin typeface="Segoe UI" panose="020B0502040204020203" pitchFamily="34" charset="0"/>
                <a:cs typeface="Segoe UI" panose="020B0502040204020203" pitchFamily="34" charset="0"/>
              </a:rPr>
              <a:t> (Mathias </a:t>
            </a:r>
            <a:r>
              <a:rPr lang="de-DE" dirty="0" err="1">
                <a:latin typeface="Segoe UI" panose="020B0502040204020203" pitchFamily="34" charset="0"/>
                <a:cs typeface="Segoe UI" panose="020B0502040204020203" pitchFamily="34" charset="0"/>
              </a:rPr>
              <a:t>Goeckede</a:t>
            </a:r>
            <a:r>
              <a:rPr lang="de-DE" dirty="0">
                <a:latin typeface="Segoe UI" panose="020B0502040204020203" pitchFamily="34" charset="0"/>
                <a:cs typeface="Segoe UI" panose="020B0502040204020203" pitchFamily="34" charset="0"/>
              </a:rPr>
              <a:t>)</a:t>
            </a:r>
          </a:p>
          <a:p>
            <a:endParaRPr lang="de-DE" dirty="0">
              <a:latin typeface="Segoe UI" panose="020B0502040204020203" pitchFamily="34" charset="0"/>
              <a:cs typeface="Segoe UI" panose="020B0502040204020203" pitchFamily="34" charset="0"/>
            </a:endParaRPr>
          </a:p>
          <a:p>
            <a:endParaRPr lang="en-DE"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8E8653C1-1A54-4ADC-81B7-72B7442231B7}"/>
              </a:ext>
            </a:extLst>
          </p:cNvPr>
          <p:cNvSpPr txBox="1"/>
          <p:nvPr/>
        </p:nvSpPr>
        <p:spPr>
          <a:xfrm>
            <a:off x="809626" y="5048251"/>
            <a:ext cx="4073873" cy="1200329"/>
          </a:xfrm>
          <a:prstGeom prst="rect">
            <a:avLst/>
          </a:prstGeom>
          <a:noFill/>
        </p:spPr>
        <p:txBody>
          <a:bodyPr wrap="square" rtlCol="0">
            <a:spAutoFit/>
          </a:bodyPr>
          <a:lstStyle/>
          <a:p>
            <a:r>
              <a:rPr lang="de-DE" dirty="0">
                <a:latin typeface="Segoe UI" panose="020B0502040204020203" pitchFamily="34" charset="0"/>
                <a:cs typeface="Segoe UI" panose="020B0502040204020203" pitchFamily="34" charset="0"/>
              </a:rPr>
              <a:t>Contact </a:t>
            </a:r>
            <a:r>
              <a:rPr lang="de-DE" dirty="0" err="1">
                <a:latin typeface="Segoe UI" panose="020B0502040204020203" pitchFamily="34" charset="0"/>
                <a:cs typeface="Segoe UI" panose="020B0502040204020203" pitchFamily="34" charset="0"/>
              </a:rPr>
              <a:t>us</a:t>
            </a:r>
            <a:r>
              <a:rPr lang="de-DE" dirty="0">
                <a:latin typeface="Segoe UI" panose="020B0502040204020203" pitchFamily="34" charset="0"/>
                <a:cs typeface="Segoe UI" panose="020B0502040204020203" pitchFamily="34" charset="0"/>
              </a:rPr>
              <a:t> @: </a:t>
            </a:r>
          </a:p>
          <a:p>
            <a:r>
              <a:rPr lang="de-DE" dirty="0">
                <a:latin typeface="Segoe UI" panose="020B0502040204020203" pitchFamily="34" charset="0"/>
                <a:cs typeface="Segoe UI" panose="020B0502040204020203" pitchFamily="34" charset="0"/>
              </a:rPr>
              <a:t>Fabrice: </a:t>
            </a:r>
            <a:r>
              <a:rPr lang="de-DE" dirty="0">
                <a:latin typeface="Segoe UI" panose="020B0502040204020203" pitchFamily="34" charset="0"/>
                <a:cs typeface="Segoe UI" panose="020B0502040204020203" pitchFamily="34" charset="0"/>
                <a:hlinkClick r:id="rId2"/>
              </a:rPr>
              <a:t>flacro@bgc-jena.mpg.de</a:t>
            </a:r>
            <a:endParaRPr lang="de-DE" dirty="0">
              <a:latin typeface="Segoe UI" panose="020B0502040204020203" pitchFamily="34" charset="0"/>
              <a:cs typeface="Segoe UI" panose="020B0502040204020203" pitchFamily="34" charset="0"/>
            </a:endParaRPr>
          </a:p>
          <a:p>
            <a:r>
              <a:rPr lang="de-DE" dirty="0">
                <a:latin typeface="Segoe UI" panose="020B0502040204020203" pitchFamily="34" charset="0"/>
                <a:cs typeface="Segoe UI" panose="020B0502040204020203" pitchFamily="34" charset="0"/>
              </a:rPr>
              <a:t>Mathias: mgoeck@bgc-jena.mpg.de</a:t>
            </a:r>
            <a:endParaRPr lang="en-DE" dirty="0">
              <a:latin typeface="Segoe UI" panose="020B0502040204020203" pitchFamily="34" charset="0"/>
              <a:cs typeface="Segoe UI" panose="020B0502040204020203" pitchFamily="34" charset="0"/>
            </a:endParaRPr>
          </a:p>
          <a:p>
            <a:endParaRPr lang="en-DE" dirty="0"/>
          </a:p>
        </p:txBody>
      </p:sp>
      <p:sp>
        <p:nvSpPr>
          <p:cNvPr id="5" name="Slide Number Placeholder 4">
            <a:extLst>
              <a:ext uri="{FF2B5EF4-FFF2-40B4-BE49-F238E27FC236}">
                <a16:creationId xmlns:a16="http://schemas.microsoft.com/office/drawing/2014/main" id="{F60D991C-9C64-4943-AE93-58B0A154B6A0}"/>
              </a:ext>
            </a:extLst>
          </p:cNvPr>
          <p:cNvSpPr>
            <a:spLocks noGrp="1"/>
          </p:cNvSpPr>
          <p:nvPr>
            <p:ph type="sldNum" sz="quarter" idx="12"/>
          </p:nvPr>
        </p:nvSpPr>
        <p:spPr/>
        <p:txBody>
          <a:bodyPr/>
          <a:lstStyle/>
          <a:p>
            <a:fld id="{78C4628D-F498-401D-A166-0FDE3BD7D38E}" type="slidenum">
              <a:rPr lang="en-DE" smtClean="0"/>
              <a:t>1</a:t>
            </a:fld>
            <a:endParaRPr lang="en-DE"/>
          </a:p>
        </p:txBody>
      </p:sp>
    </p:spTree>
    <p:extLst>
      <p:ext uri="{BB962C8B-B14F-4D97-AF65-F5344CB8AC3E}">
        <p14:creationId xmlns:p14="http://schemas.microsoft.com/office/powerpoint/2010/main" val="227313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1651-C37A-4C95-A146-F00E0424BE5E}"/>
              </a:ext>
            </a:extLst>
          </p:cNvPr>
          <p:cNvSpPr>
            <a:spLocks noGrp="1"/>
          </p:cNvSpPr>
          <p:nvPr>
            <p:ph type="title"/>
          </p:nvPr>
        </p:nvSpPr>
        <p:spPr>
          <a:xfrm>
            <a:off x="628650" y="136524"/>
            <a:ext cx="7886700" cy="1325563"/>
          </a:xfrm>
        </p:spPr>
        <p:txBody>
          <a:bodyPr/>
          <a:lstStyle/>
          <a:p>
            <a:r>
              <a:rPr lang="de-DE" dirty="0"/>
              <a:t>Setting </a:t>
            </a:r>
            <a:r>
              <a:rPr lang="de-DE" dirty="0" err="1"/>
              <a:t>the</a:t>
            </a:r>
            <a:r>
              <a:rPr lang="de-DE" dirty="0"/>
              <a:t> Scene: Monitoring</a:t>
            </a:r>
            <a:endParaRPr lang="en-DE" dirty="0"/>
          </a:p>
        </p:txBody>
      </p:sp>
      <p:sp>
        <p:nvSpPr>
          <p:cNvPr id="4" name="Slide Number Placeholder 3">
            <a:extLst>
              <a:ext uri="{FF2B5EF4-FFF2-40B4-BE49-F238E27FC236}">
                <a16:creationId xmlns:a16="http://schemas.microsoft.com/office/drawing/2014/main" id="{14B26F3D-B170-428E-B5EE-01F5A9708CF3}"/>
              </a:ext>
            </a:extLst>
          </p:cNvPr>
          <p:cNvSpPr>
            <a:spLocks noGrp="1"/>
          </p:cNvSpPr>
          <p:nvPr>
            <p:ph type="sldNum" sz="quarter" idx="12"/>
          </p:nvPr>
        </p:nvSpPr>
        <p:spPr/>
        <p:txBody>
          <a:bodyPr/>
          <a:lstStyle/>
          <a:p>
            <a:fld id="{78C4628D-F498-401D-A166-0FDE3BD7D38E}" type="slidenum">
              <a:rPr lang="en-DE" smtClean="0"/>
              <a:t>10</a:t>
            </a:fld>
            <a:endParaRPr lang="en-DE" dirty="0"/>
          </a:p>
        </p:txBody>
      </p:sp>
      <p:pic>
        <p:nvPicPr>
          <p:cNvPr id="6" name="Picture 5">
            <a:extLst>
              <a:ext uri="{FF2B5EF4-FFF2-40B4-BE49-F238E27FC236}">
                <a16:creationId xmlns:a16="http://schemas.microsoft.com/office/drawing/2014/main" id="{1B51C91B-E2DC-4B6F-9681-294433E48202}"/>
              </a:ext>
            </a:extLst>
          </p:cNvPr>
          <p:cNvPicPr>
            <a:picLocks noChangeAspect="1"/>
          </p:cNvPicPr>
          <p:nvPr/>
        </p:nvPicPr>
        <p:blipFill rotWithShape="1">
          <a:blip r:embed="rId2"/>
          <a:srcRect l="28261" t="16204" r="3587" b="8067"/>
          <a:stretch/>
        </p:blipFill>
        <p:spPr>
          <a:xfrm>
            <a:off x="163371" y="3832617"/>
            <a:ext cx="4840357" cy="3025383"/>
          </a:xfrm>
          <a:prstGeom prst="rect">
            <a:avLst/>
          </a:prstGeom>
        </p:spPr>
      </p:pic>
      <p:pic>
        <p:nvPicPr>
          <p:cNvPr id="8" name="Picture 7">
            <a:extLst>
              <a:ext uri="{FF2B5EF4-FFF2-40B4-BE49-F238E27FC236}">
                <a16:creationId xmlns:a16="http://schemas.microsoft.com/office/drawing/2014/main" id="{AB336771-936E-4D25-8B72-6F4E616A6617}"/>
              </a:ext>
            </a:extLst>
          </p:cNvPr>
          <p:cNvPicPr>
            <a:picLocks noChangeAspect="1"/>
          </p:cNvPicPr>
          <p:nvPr/>
        </p:nvPicPr>
        <p:blipFill rotWithShape="1">
          <a:blip r:embed="rId3"/>
          <a:srcRect t="27005" r="50761" b="20241"/>
          <a:stretch/>
        </p:blipFill>
        <p:spPr>
          <a:xfrm>
            <a:off x="332337" y="1222900"/>
            <a:ext cx="4502426" cy="2713384"/>
          </a:xfrm>
          <a:prstGeom prst="rect">
            <a:avLst/>
          </a:prstGeom>
        </p:spPr>
      </p:pic>
      <p:pic>
        <p:nvPicPr>
          <p:cNvPr id="10" name="Picture 9">
            <a:extLst>
              <a:ext uri="{FF2B5EF4-FFF2-40B4-BE49-F238E27FC236}">
                <a16:creationId xmlns:a16="http://schemas.microsoft.com/office/drawing/2014/main" id="{53463536-446C-48EC-A162-89479E8774F1}"/>
              </a:ext>
            </a:extLst>
          </p:cNvPr>
          <p:cNvPicPr>
            <a:picLocks noChangeAspect="1"/>
          </p:cNvPicPr>
          <p:nvPr/>
        </p:nvPicPr>
        <p:blipFill rotWithShape="1">
          <a:blip r:embed="rId4"/>
          <a:srcRect l="15869" t="19646" r="51522" b="7874"/>
          <a:stretch/>
        </p:blipFill>
        <p:spPr>
          <a:xfrm>
            <a:off x="5362160" y="2566029"/>
            <a:ext cx="2981737" cy="3727952"/>
          </a:xfrm>
          <a:prstGeom prst="rect">
            <a:avLst/>
          </a:prstGeom>
        </p:spPr>
      </p:pic>
      <p:sp>
        <p:nvSpPr>
          <p:cNvPr id="11" name="TextBox 10">
            <a:extLst>
              <a:ext uri="{FF2B5EF4-FFF2-40B4-BE49-F238E27FC236}">
                <a16:creationId xmlns:a16="http://schemas.microsoft.com/office/drawing/2014/main" id="{1BA4FEFD-EDAA-4294-B8E5-189D21954D4A}"/>
              </a:ext>
            </a:extLst>
          </p:cNvPr>
          <p:cNvSpPr txBox="1"/>
          <p:nvPr/>
        </p:nvSpPr>
        <p:spPr>
          <a:xfrm>
            <a:off x="5715000" y="1965064"/>
            <a:ext cx="2077278" cy="707886"/>
          </a:xfrm>
          <a:prstGeom prst="rect">
            <a:avLst/>
          </a:prstGeom>
          <a:noFill/>
        </p:spPr>
        <p:txBody>
          <a:bodyPr wrap="square" rtlCol="0">
            <a:spAutoFit/>
          </a:bodyPr>
          <a:lstStyle/>
          <a:p>
            <a:r>
              <a:rPr lang="de-DE" sz="2000" dirty="0"/>
              <a:t>World Ocean Atlas</a:t>
            </a:r>
            <a:endParaRPr lang="en-DE" sz="2000" dirty="0"/>
          </a:p>
        </p:txBody>
      </p:sp>
    </p:spTree>
    <p:extLst>
      <p:ext uri="{BB962C8B-B14F-4D97-AF65-F5344CB8AC3E}">
        <p14:creationId xmlns:p14="http://schemas.microsoft.com/office/powerpoint/2010/main" val="33009692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100</a:t>
            </a:fld>
            <a:endParaRPr lang="en-DE" dirty="0"/>
          </a:p>
        </p:txBody>
      </p:sp>
      <p:sp>
        <p:nvSpPr>
          <p:cNvPr id="7" name="TextBox 6">
            <a:extLst>
              <a:ext uri="{FF2B5EF4-FFF2-40B4-BE49-F238E27FC236}">
                <a16:creationId xmlns:a16="http://schemas.microsoft.com/office/drawing/2014/main" id="{A0FFC78B-5805-4746-8B23-58931DA4C5C8}"/>
              </a:ext>
            </a:extLst>
          </p:cNvPr>
          <p:cNvSpPr txBox="1"/>
          <p:nvPr/>
        </p:nvSpPr>
        <p:spPr>
          <a:xfrm>
            <a:off x="414809" y="1487270"/>
            <a:ext cx="3971925" cy="646331"/>
          </a:xfrm>
          <a:prstGeom prst="rect">
            <a:avLst/>
          </a:prstGeom>
          <a:noFill/>
        </p:spPr>
        <p:txBody>
          <a:bodyPr wrap="square" rtlCol="0">
            <a:spAutoFit/>
          </a:bodyPr>
          <a:lstStyle/>
          <a:p>
            <a:r>
              <a:rPr lang="de-DE" dirty="0"/>
              <a:t>CO</a:t>
            </a:r>
            <a:r>
              <a:rPr lang="de-DE" baseline="-25000" dirty="0"/>
              <a:t>2(</a:t>
            </a:r>
            <a:r>
              <a:rPr lang="de-DE" baseline="-25000" dirty="0" err="1"/>
              <a:t>aq</a:t>
            </a:r>
            <a:r>
              <a:rPr lang="de-DE" baseline="-25000" dirty="0"/>
              <a:t>)</a:t>
            </a:r>
            <a:r>
              <a:rPr lang="de-DE" dirty="0"/>
              <a:t>, </a:t>
            </a:r>
            <a:r>
              <a:rPr lang="de-DE" dirty="0" err="1"/>
              <a:t>dissolved</a:t>
            </a:r>
            <a:r>
              <a:rPr lang="de-DE" dirty="0"/>
              <a:t> in </a:t>
            </a:r>
            <a:r>
              <a:rPr lang="de-DE" dirty="0" err="1"/>
              <a:t>seawater</a:t>
            </a:r>
            <a:r>
              <a:rPr lang="de-DE" dirty="0"/>
              <a:t>, </a:t>
            </a:r>
            <a:r>
              <a:rPr lang="de-DE" dirty="0" err="1"/>
              <a:t>reacts</a:t>
            </a:r>
            <a:r>
              <a:rPr lang="de-DE" dirty="0"/>
              <a:t> </a:t>
            </a:r>
            <a:r>
              <a:rPr lang="de-DE" dirty="0" err="1"/>
              <a:t>with</a:t>
            </a:r>
            <a:r>
              <a:rPr lang="de-DE" dirty="0"/>
              <a:t> </a:t>
            </a:r>
            <a:r>
              <a:rPr lang="de-DE" dirty="0" err="1"/>
              <a:t>water</a:t>
            </a:r>
            <a:r>
              <a:rPr lang="de-DE" dirty="0"/>
              <a:t> </a:t>
            </a:r>
            <a:r>
              <a:rPr lang="de-DE" dirty="0" err="1"/>
              <a:t>to</a:t>
            </a:r>
            <a:r>
              <a:rPr lang="de-DE" dirty="0"/>
              <a:t> form H</a:t>
            </a:r>
            <a:r>
              <a:rPr lang="de-DE" baseline="-25000" dirty="0"/>
              <a:t>2</a:t>
            </a:r>
            <a:r>
              <a:rPr lang="de-DE" dirty="0"/>
              <a:t>CO</a:t>
            </a:r>
            <a:r>
              <a:rPr lang="de-DE" baseline="-25000" dirty="0"/>
              <a:t>3</a:t>
            </a:r>
            <a:r>
              <a:rPr lang="de-DE" baseline="30000" dirty="0"/>
              <a:t> </a:t>
            </a:r>
            <a:endParaRPr lang="en-DE" baseline="30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F07731-5A25-4426-AA4C-53BD3CD137E1}"/>
                  </a:ext>
                </a:extLst>
              </p:cNvPr>
              <p:cNvSpPr txBox="1"/>
              <p:nvPr/>
            </p:nvSpPr>
            <p:spPr>
              <a:xfrm>
                <a:off x="556560" y="2962304"/>
                <a:ext cx="3422988" cy="3927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𝐶𝑂</m:t>
                          </m:r>
                        </m:e>
                        <m:sub>
                          <m:r>
                            <a:rPr lang="de-DE" i="1">
                              <a:latin typeface="Cambria Math" panose="02040503050406030204" pitchFamily="18" charset="0"/>
                            </a:rPr>
                            <m:t>2</m:t>
                          </m:r>
                        </m:sub>
                        <m:sup/>
                      </m:sSubSup>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r>
                        <a:rPr lang="de-DE" b="0" i="1" smtClean="0">
                          <a:latin typeface="Cambria Math" panose="02040503050406030204" pitchFamily="18" charset="0"/>
                        </a:rPr>
                        <m:t>(</m:t>
                      </m:r>
                      <m:r>
                        <a:rPr lang="de-DE" b="0" i="1" smtClean="0">
                          <a:latin typeface="Cambria Math" panose="02040503050406030204" pitchFamily="18" charset="0"/>
                        </a:rPr>
                        <m:t>𝑙</m:t>
                      </m:r>
                      <m:r>
                        <a:rPr lang="de-DE" b="0" i="1" smtClean="0">
                          <a:latin typeface="Cambria Math" panose="02040503050406030204" pitchFamily="18" charset="0"/>
                        </a:rPr>
                        <m:t>)</m:t>
                      </m:r>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oMath>
                  </m:oMathPara>
                </a14:m>
                <a:endParaRPr lang="en-DE" dirty="0"/>
              </a:p>
            </p:txBody>
          </p:sp>
        </mc:Choice>
        <mc:Fallback xmlns="">
          <p:sp>
            <p:nvSpPr>
              <p:cNvPr id="5" name="TextBox 4">
                <a:extLst>
                  <a:ext uri="{FF2B5EF4-FFF2-40B4-BE49-F238E27FC236}">
                    <a16:creationId xmlns:a16="http://schemas.microsoft.com/office/drawing/2014/main" id="{4FF07731-5A25-4426-AA4C-53BD3CD137E1}"/>
                  </a:ext>
                </a:extLst>
              </p:cNvPr>
              <p:cNvSpPr txBox="1">
                <a:spLocks noRot="1" noChangeAspect="1" noMove="1" noResize="1" noEditPoints="1" noAdjustHandles="1" noChangeArrowheads="1" noChangeShapeType="1" noTextEdit="1"/>
              </p:cNvSpPr>
              <p:nvPr/>
            </p:nvSpPr>
            <p:spPr>
              <a:xfrm>
                <a:off x="556560" y="2962304"/>
                <a:ext cx="3422988" cy="392736"/>
              </a:xfrm>
              <a:prstGeom prst="rect">
                <a:avLst/>
              </a:prstGeom>
              <a:blipFill>
                <a:blip r:embed="rId3"/>
                <a:stretch>
                  <a:fillRect l="-1068" t="-48438" r="-1957" b="-71875"/>
                </a:stretch>
              </a:blipFill>
            </p:spPr>
            <p:txBody>
              <a:bodyPr/>
              <a:lstStyle/>
              <a:p>
                <a:r>
                  <a:rPr lang="en-DE">
                    <a:noFill/>
                  </a:rPr>
                  <a:t> </a:t>
                </a:r>
              </a:p>
            </p:txBody>
          </p:sp>
        </mc:Fallback>
      </mc:AlternateContent>
      <p:sp>
        <p:nvSpPr>
          <p:cNvPr id="13" name="TextBox 12">
            <a:extLst>
              <a:ext uri="{FF2B5EF4-FFF2-40B4-BE49-F238E27FC236}">
                <a16:creationId xmlns:a16="http://schemas.microsoft.com/office/drawing/2014/main" id="{93AB95DD-6659-4952-BC55-37197BBAEE79}"/>
              </a:ext>
            </a:extLst>
          </p:cNvPr>
          <p:cNvSpPr txBox="1"/>
          <p:nvPr/>
        </p:nvSpPr>
        <p:spPr>
          <a:xfrm>
            <a:off x="1215065" y="3667614"/>
            <a:ext cx="2371411" cy="369332"/>
          </a:xfrm>
          <a:prstGeom prst="rect">
            <a:avLst/>
          </a:prstGeom>
          <a:noFill/>
        </p:spPr>
        <p:txBody>
          <a:bodyPr wrap="square" rtlCol="0">
            <a:spAutoFit/>
          </a:bodyPr>
          <a:lstStyle/>
          <a:p>
            <a:r>
              <a:rPr lang="de-DE" dirty="0"/>
              <a:t>Carbonate </a:t>
            </a:r>
            <a:r>
              <a:rPr lang="de-DE" dirty="0" err="1"/>
              <a:t>speciation</a:t>
            </a:r>
            <a:endParaRPr lang="en-DE"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1A6251-0EBA-4392-B5E3-D5CBD4EE6F0F}"/>
                  </a:ext>
                </a:extLst>
              </p:cNvPr>
              <p:cNvSpPr txBox="1"/>
              <p:nvPr/>
            </p:nvSpPr>
            <p:spPr>
              <a:xfrm>
                <a:off x="830723" y="4087099"/>
                <a:ext cx="3024555" cy="450701"/>
              </a:xfrm>
              <a:prstGeom prst="rect">
                <a:avLst/>
              </a:prstGeom>
              <a:noFill/>
            </p:spPr>
            <p:txBody>
              <a:bodyPr wrap="square">
                <a:spAutoFit/>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groupChr>
                      <m:groupChrPr>
                        <m:chr m:val="⇔"/>
                        <m:pos m:val="top"/>
                        <m:ctrlPr>
                          <a:rPr lang="de-DE" b="0" i="1" smtClean="0">
                            <a:latin typeface="Cambria Math" panose="02040503050406030204" pitchFamily="18" charset="0"/>
                          </a:rPr>
                        </m:ctrlPr>
                      </m:groupChrPr>
                      <m:e/>
                    </m:groupChr>
                  </m:oMath>
                </a14:m>
                <a:r>
                  <a:rPr lang="de-DE" dirty="0"/>
                  <a:t> H</a:t>
                </a:r>
                <a14:m>
                  <m:oMath xmlns:m="http://schemas.openxmlformats.org/officeDocument/2006/math">
                    <m:r>
                      <a:rPr lang="de-DE" b="0" i="1" smtClean="0">
                        <a:latin typeface="Cambria Math" panose="02040503050406030204" pitchFamily="18" charset="0"/>
                      </a:rPr>
                      <m:t>𝐶</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endParaRPr lang="en-DE" dirty="0"/>
              </a:p>
            </p:txBody>
          </p:sp>
        </mc:Choice>
        <mc:Fallback xmlns="">
          <p:sp>
            <p:nvSpPr>
              <p:cNvPr id="15" name="TextBox 14">
                <a:extLst>
                  <a:ext uri="{FF2B5EF4-FFF2-40B4-BE49-F238E27FC236}">
                    <a16:creationId xmlns:a16="http://schemas.microsoft.com/office/drawing/2014/main" id="{781A6251-0EBA-4392-B5E3-D5CBD4EE6F0F}"/>
                  </a:ext>
                </a:extLst>
              </p:cNvPr>
              <p:cNvSpPr txBox="1">
                <a:spLocks noRot="1" noChangeAspect="1" noMove="1" noResize="1" noEditPoints="1" noAdjustHandles="1" noChangeArrowheads="1" noChangeShapeType="1" noTextEdit="1"/>
              </p:cNvSpPr>
              <p:nvPr/>
            </p:nvSpPr>
            <p:spPr>
              <a:xfrm>
                <a:off x="830723" y="4087099"/>
                <a:ext cx="3024555" cy="450701"/>
              </a:xfrm>
              <a:prstGeom prst="rect">
                <a:avLst/>
              </a:prstGeom>
              <a:blipFill>
                <a:blip r:embed="rId4"/>
                <a:stretch>
                  <a:fillRect t="-37838" b="-5270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A8182A-E5E4-42B4-8370-0074DBDBEA23}"/>
                  </a:ext>
                </a:extLst>
              </p:cNvPr>
              <p:cNvSpPr txBox="1"/>
              <p:nvPr/>
            </p:nvSpPr>
            <p:spPr>
              <a:xfrm>
                <a:off x="905670" y="4537800"/>
                <a:ext cx="3024555" cy="450701"/>
              </a:xfrm>
              <a:prstGeom prst="rect">
                <a:avLst/>
              </a:prstGeom>
              <a:noFill/>
            </p:spPr>
            <p:txBody>
              <a:bodyPr wrap="square">
                <a:spAutoFit/>
              </a:bodyPr>
              <a:lstStyle/>
              <a:p>
                <a14:m>
                  <m:oMath xmlns:m="http://schemas.openxmlformats.org/officeDocument/2006/math">
                    <m:r>
                      <a:rPr lang="de-DE" b="0" i="1" smtClean="0">
                        <a:latin typeface="Cambria Math" panose="02040503050406030204" pitchFamily="18" charset="0"/>
                      </a:rPr>
                      <m:t>𝐻𝐶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r>
                      <a:rPr lang="de-DE" b="0" i="1" smtClean="0">
                        <a:latin typeface="Cambria Math" panose="02040503050406030204" pitchFamily="18" charset="0"/>
                      </a:rPr>
                      <m:t>  </m:t>
                    </m:r>
                    <m:groupChr>
                      <m:groupChrPr>
                        <m:chr m:val="⇔"/>
                        <m:pos m:val="top"/>
                        <m:ctrlPr>
                          <a:rPr lang="de-DE" b="0" i="1" smtClean="0">
                            <a:latin typeface="Cambria Math" panose="02040503050406030204" pitchFamily="18" charset="0"/>
                          </a:rPr>
                        </m:ctrlPr>
                      </m:groupChrPr>
                      <m:e/>
                    </m:groupChr>
                  </m:oMath>
                </a14:m>
                <a:r>
                  <a:rPr lang="de-DE" dirty="0"/>
                  <a:t> </a:t>
                </a:r>
                <a14:m>
                  <m:oMath xmlns:m="http://schemas.openxmlformats.org/officeDocument/2006/math">
                    <m:r>
                      <a:rPr lang="de-DE" b="0" i="1" smtClean="0">
                        <a:latin typeface="Cambria Math" panose="02040503050406030204" pitchFamily="18" charset="0"/>
                      </a:rPr>
                      <m:t>𝐶</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endParaRPr lang="en-DE" dirty="0"/>
              </a:p>
            </p:txBody>
          </p:sp>
        </mc:Choice>
        <mc:Fallback xmlns="">
          <p:sp>
            <p:nvSpPr>
              <p:cNvPr id="16" name="TextBox 15">
                <a:extLst>
                  <a:ext uri="{FF2B5EF4-FFF2-40B4-BE49-F238E27FC236}">
                    <a16:creationId xmlns:a16="http://schemas.microsoft.com/office/drawing/2014/main" id="{38A8182A-E5E4-42B4-8370-0074DBDBEA23}"/>
                  </a:ext>
                </a:extLst>
              </p:cNvPr>
              <p:cNvSpPr txBox="1">
                <a:spLocks noRot="1" noChangeAspect="1" noMove="1" noResize="1" noEditPoints="1" noAdjustHandles="1" noChangeArrowheads="1" noChangeShapeType="1" noTextEdit="1"/>
              </p:cNvSpPr>
              <p:nvPr/>
            </p:nvSpPr>
            <p:spPr>
              <a:xfrm>
                <a:off x="905670" y="4537800"/>
                <a:ext cx="3024555" cy="450701"/>
              </a:xfrm>
              <a:prstGeom prst="rect">
                <a:avLst/>
              </a:prstGeom>
              <a:blipFill>
                <a:blip r:embed="rId5"/>
                <a:stretch>
                  <a:fillRect t="-37838" b="-52703"/>
                </a:stretch>
              </a:blipFill>
            </p:spPr>
            <p:txBody>
              <a:bodyPr/>
              <a:lstStyle/>
              <a:p>
                <a:r>
                  <a:rPr lang="en-DE">
                    <a:noFill/>
                  </a:rPr>
                  <a:t> </a:t>
                </a:r>
              </a:p>
            </p:txBody>
          </p:sp>
        </mc:Fallback>
      </mc:AlternateContent>
      <p:pic>
        <p:nvPicPr>
          <p:cNvPr id="38" name="Picture 37">
            <a:extLst>
              <a:ext uri="{FF2B5EF4-FFF2-40B4-BE49-F238E27FC236}">
                <a16:creationId xmlns:a16="http://schemas.microsoft.com/office/drawing/2014/main" id="{14529238-5380-440C-8CC1-F41F31FB6109}"/>
              </a:ext>
            </a:extLst>
          </p:cNvPr>
          <p:cNvPicPr>
            <a:picLocks noChangeAspect="1"/>
          </p:cNvPicPr>
          <p:nvPr/>
        </p:nvPicPr>
        <p:blipFill rotWithShape="1">
          <a:blip r:embed="rId6">
            <a:extLst>
              <a:ext uri="{28A0092B-C50C-407E-A947-70E740481C1C}">
                <a14:useLocalDpi xmlns:a14="http://schemas.microsoft.com/office/drawing/2010/main" val="0"/>
              </a:ext>
            </a:extLst>
          </a:blip>
          <a:srcRect l="5103" t="13199" r="19707" b="17940"/>
          <a:stretch/>
        </p:blipFill>
        <p:spPr>
          <a:xfrm>
            <a:off x="3930225" y="2218920"/>
            <a:ext cx="4873304" cy="3347319"/>
          </a:xfrm>
          <a:prstGeom prst="rect">
            <a:avLst/>
          </a:prstGeom>
        </p:spPr>
      </p:pic>
      <p:sp>
        <p:nvSpPr>
          <p:cNvPr id="3" name="TextBox 2">
            <a:extLst>
              <a:ext uri="{FF2B5EF4-FFF2-40B4-BE49-F238E27FC236}">
                <a16:creationId xmlns:a16="http://schemas.microsoft.com/office/drawing/2014/main" id="{F8358B19-66EC-4D48-BCEA-5FB86B288674}"/>
              </a:ext>
            </a:extLst>
          </p:cNvPr>
          <p:cNvSpPr txBox="1"/>
          <p:nvPr/>
        </p:nvSpPr>
        <p:spPr>
          <a:xfrm>
            <a:off x="2766349" y="2711771"/>
            <a:ext cx="1475413" cy="307777"/>
          </a:xfrm>
          <a:prstGeom prst="rect">
            <a:avLst/>
          </a:prstGeom>
          <a:noFill/>
        </p:spPr>
        <p:txBody>
          <a:bodyPr wrap="square" rtlCol="0">
            <a:spAutoFit/>
          </a:bodyPr>
          <a:lstStyle/>
          <a:p>
            <a:r>
              <a:rPr lang="de-DE" sz="1400" dirty="0">
                <a:solidFill>
                  <a:srgbClr val="FF0000"/>
                </a:solidFill>
              </a:rPr>
              <a:t>Carbonate </a:t>
            </a:r>
            <a:r>
              <a:rPr lang="de-DE" sz="1400" dirty="0" err="1">
                <a:solidFill>
                  <a:srgbClr val="FF0000"/>
                </a:solidFill>
              </a:rPr>
              <a:t>acid</a:t>
            </a:r>
            <a:endParaRPr lang="en-DE" sz="1400" dirty="0">
              <a:solidFill>
                <a:srgbClr val="FF0000"/>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A373E5-24C8-4F15-B02F-84F9C1C2C890}"/>
                  </a:ext>
                </a:extLst>
              </p:cNvPr>
              <p:cNvSpPr txBox="1"/>
              <p:nvPr/>
            </p:nvSpPr>
            <p:spPr>
              <a:xfrm>
                <a:off x="-185266" y="2218920"/>
                <a:ext cx="4572000" cy="4507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 </m:t>
                      </m:r>
                      <m:sSub>
                        <m:sSubPr>
                          <m:ctrlPr>
                            <a:rPr lang="de-DE" i="1" smtClean="0">
                              <a:latin typeface="Cambria Math" panose="02040503050406030204" pitchFamily="18" charset="0"/>
                            </a:rPr>
                          </m:ctrlPr>
                        </m:sSubPr>
                        <m:e>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𝑔</m:t>
                              </m:r>
                            </m:e>
                          </m:d>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𝐶𝑂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oMath>
                  </m:oMathPara>
                </a14:m>
                <a:endParaRPr lang="en-DE" dirty="0"/>
              </a:p>
            </p:txBody>
          </p:sp>
        </mc:Choice>
        <mc:Fallback xmlns="">
          <p:sp>
            <p:nvSpPr>
              <p:cNvPr id="14" name="TextBox 13">
                <a:extLst>
                  <a:ext uri="{FF2B5EF4-FFF2-40B4-BE49-F238E27FC236}">
                    <a16:creationId xmlns:a16="http://schemas.microsoft.com/office/drawing/2014/main" id="{A9A373E5-24C8-4F15-B02F-84F9C1C2C890}"/>
                  </a:ext>
                </a:extLst>
              </p:cNvPr>
              <p:cNvSpPr txBox="1">
                <a:spLocks noRot="1" noChangeAspect="1" noMove="1" noResize="1" noEditPoints="1" noAdjustHandles="1" noChangeArrowheads="1" noChangeShapeType="1" noTextEdit="1"/>
              </p:cNvSpPr>
              <p:nvPr/>
            </p:nvSpPr>
            <p:spPr>
              <a:xfrm>
                <a:off x="-185266" y="2218920"/>
                <a:ext cx="4572000" cy="450701"/>
              </a:xfrm>
              <a:prstGeom prst="rect">
                <a:avLst/>
              </a:prstGeom>
              <a:blipFill>
                <a:blip r:embed="rId7"/>
                <a:stretch>
                  <a:fillRect t="-37838" b="-52703"/>
                </a:stretch>
              </a:blipFill>
            </p:spPr>
            <p:txBody>
              <a:bodyPr/>
              <a:lstStyle/>
              <a:p>
                <a:r>
                  <a:rPr lang="en-DE">
                    <a:noFill/>
                  </a:rPr>
                  <a:t> </a:t>
                </a:r>
              </a:p>
            </p:txBody>
          </p:sp>
        </mc:Fallback>
      </mc:AlternateContent>
      <p:sp>
        <p:nvSpPr>
          <p:cNvPr id="12" name="TextBox 11">
            <a:extLst>
              <a:ext uri="{FF2B5EF4-FFF2-40B4-BE49-F238E27FC236}">
                <a16:creationId xmlns:a16="http://schemas.microsoft.com/office/drawing/2014/main" id="{E64CBBA7-0A1E-40A2-BD3A-5CD24B59B4E2}"/>
              </a:ext>
            </a:extLst>
          </p:cNvPr>
          <p:cNvSpPr txBox="1"/>
          <p:nvPr/>
        </p:nvSpPr>
        <p:spPr>
          <a:xfrm>
            <a:off x="2100734" y="3894531"/>
            <a:ext cx="1475413" cy="307777"/>
          </a:xfrm>
          <a:prstGeom prst="rect">
            <a:avLst/>
          </a:prstGeom>
          <a:noFill/>
        </p:spPr>
        <p:txBody>
          <a:bodyPr wrap="square" rtlCol="0">
            <a:spAutoFit/>
          </a:bodyPr>
          <a:lstStyle/>
          <a:p>
            <a:r>
              <a:rPr lang="de-DE" sz="1400" dirty="0">
                <a:solidFill>
                  <a:srgbClr val="FF0000"/>
                </a:solidFill>
              </a:rPr>
              <a:t>Bicarbonate</a:t>
            </a:r>
            <a:endParaRPr lang="en-DE" sz="1400" dirty="0">
              <a:solidFill>
                <a:srgbClr val="FF0000"/>
              </a:solidFill>
            </a:endParaRPr>
          </a:p>
        </p:txBody>
      </p:sp>
      <p:sp>
        <p:nvSpPr>
          <p:cNvPr id="17" name="TextBox 16">
            <a:extLst>
              <a:ext uri="{FF2B5EF4-FFF2-40B4-BE49-F238E27FC236}">
                <a16:creationId xmlns:a16="http://schemas.microsoft.com/office/drawing/2014/main" id="{8997F856-FBAB-4E4E-8A73-74E94E8F0E45}"/>
              </a:ext>
            </a:extLst>
          </p:cNvPr>
          <p:cNvSpPr txBox="1"/>
          <p:nvPr/>
        </p:nvSpPr>
        <p:spPr>
          <a:xfrm>
            <a:off x="2111063" y="4340742"/>
            <a:ext cx="1475413" cy="307777"/>
          </a:xfrm>
          <a:prstGeom prst="rect">
            <a:avLst/>
          </a:prstGeom>
          <a:noFill/>
        </p:spPr>
        <p:txBody>
          <a:bodyPr wrap="square" rtlCol="0">
            <a:spAutoFit/>
          </a:bodyPr>
          <a:lstStyle/>
          <a:p>
            <a:r>
              <a:rPr lang="de-DE" sz="1400" dirty="0">
                <a:solidFill>
                  <a:srgbClr val="FF0000"/>
                </a:solidFill>
              </a:rPr>
              <a:t>Carbonate</a:t>
            </a:r>
            <a:endParaRPr lang="en-DE" sz="1400" dirty="0">
              <a:solidFill>
                <a:srgbClr val="FF0000"/>
              </a:solidFill>
            </a:endParaRPr>
          </a:p>
        </p:txBody>
      </p:sp>
    </p:spTree>
    <p:extLst>
      <p:ext uri="{BB962C8B-B14F-4D97-AF65-F5344CB8AC3E}">
        <p14:creationId xmlns:p14="http://schemas.microsoft.com/office/powerpoint/2010/main" val="38599797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101</a:t>
            </a:fld>
            <a:endParaRPr lang="en-DE" dirty="0"/>
          </a:p>
        </p:txBody>
      </p:sp>
      <p:sp>
        <p:nvSpPr>
          <p:cNvPr id="7" name="TextBox 6">
            <a:extLst>
              <a:ext uri="{FF2B5EF4-FFF2-40B4-BE49-F238E27FC236}">
                <a16:creationId xmlns:a16="http://schemas.microsoft.com/office/drawing/2014/main" id="{A0FFC78B-5805-4746-8B23-58931DA4C5C8}"/>
              </a:ext>
            </a:extLst>
          </p:cNvPr>
          <p:cNvSpPr txBox="1"/>
          <p:nvPr/>
        </p:nvSpPr>
        <p:spPr>
          <a:xfrm>
            <a:off x="414809" y="1487270"/>
            <a:ext cx="3971925" cy="646331"/>
          </a:xfrm>
          <a:prstGeom prst="rect">
            <a:avLst/>
          </a:prstGeom>
          <a:noFill/>
        </p:spPr>
        <p:txBody>
          <a:bodyPr wrap="square" rtlCol="0">
            <a:spAutoFit/>
          </a:bodyPr>
          <a:lstStyle/>
          <a:p>
            <a:r>
              <a:rPr lang="de-DE" dirty="0"/>
              <a:t>CO</a:t>
            </a:r>
            <a:r>
              <a:rPr lang="de-DE" baseline="-25000" dirty="0"/>
              <a:t>2(</a:t>
            </a:r>
            <a:r>
              <a:rPr lang="de-DE" baseline="-25000" dirty="0" err="1"/>
              <a:t>aq</a:t>
            </a:r>
            <a:r>
              <a:rPr lang="de-DE" baseline="-25000" dirty="0"/>
              <a:t>)</a:t>
            </a:r>
            <a:r>
              <a:rPr lang="de-DE" dirty="0"/>
              <a:t>, </a:t>
            </a:r>
            <a:r>
              <a:rPr lang="de-DE" dirty="0" err="1"/>
              <a:t>dissolved</a:t>
            </a:r>
            <a:r>
              <a:rPr lang="de-DE" dirty="0"/>
              <a:t> in </a:t>
            </a:r>
            <a:r>
              <a:rPr lang="de-DE" dirty="0" err="1"/>
              <a:t>seawater</a:t>
            </a:r>
            <a:r>
              <a:rPr lang="de-DE" dirty="0"/>
              <a:t>, </a:t>
            </a:r>
            <a:r>
              <a:rPr lang="de-DE" dirty="0" err="1"/>
              <a:t>reacts</a:t>
            </a:r>
            <a:r>
              <a:rPr lang="de-DE" dirty="0"/>
              <a:t> </a:t>
            </a:r>
            <a:r>
              <a:rPr lang="de-DE" dirty="0" err="1"/>
              <a:t>with</a:t>
            </a:r>
            <a:r>
              <a:rPr lang="de-DE" dirty="0"/>
              <a:t> </a:t>
            </a:r>
            <a:r>
              <a:rPr lang="de-DE" dirty="0" err="1"/>
              <a:t>water</a:t>
            </a:r>
            <a:r>
              <a:rPr lang="de-DE" dirty="0"/>
              <a:t> </a:t>
            </a:r>
            <a:r>
              <a:rPr lang="de-DE" dirty="0" err="1"/>
              <a:t>to</a:t>
            </a:r>
            <a:r>
              <a:rPr lang="de-DE" dirty="0"/>
              <a:t> form H</a:t>
            </a:r>
            <a:r>
              <a:rPr lang="de-DE" baseline="-25000" dirty="0"/>
              <a:t>2</a:t>
            </a:r>
            <a:r>
              <a:rPr lang="de-DE" dirty="0"/>
              <a:t>CO</a:t>
            </a:r>
            <a:r>
              <a:rPr lang="de-DE" baseline="-25000" dirty="0"/>
              <a:t>3</a:t>
            </a:r>
            <a:r>
              <a:rPr lang="de-DE" baseline="30000" dirty="0"/>
              <a:t> </a:t>
            </a:r>
            <a:endParaRPr lang="en-DE" baseline="30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F07731-5A25-4426-AA4C-53BD3CD137E1}"/>
                  </a:ext>
                </a:extLst>
              </p:cNvPr>
              <p:cNvSpPr txBox="1"/>
              <p:nvPr/>
            </p:nvSpPr>
            <p:spPr>
              <a:xfrm>
                <a:off x="556560" y="2962304"/>
                <a:ext cx="3422988" cy="3927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𝐶𝑂</m:t>
                          </m:r>
                        </m:e>
                        <m:sub>
                          <m:r>
                            <a:rPr lang="de-DE" i="1">
                              <a:latin typeface="Cambria Math" panose="02040503050406030204" pitchFamily="18" charset="0"/>
                            </a:rPr>
                            <m:t>2</m:t>
                          </m:r>
                        </m:sub>
                        <m:sup/>
                      </m:sSubSup>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r>
                        <a:rPr lang="de-DE" b="0" i="1" smtClean="0">
                          <a:latin typeface="Cambria Math" panose="02040503050406030204" pitchFamily="18" charset="0"/>
                        </a:rPr>
                        <m:t>(</m:t>
                      </m:r>
                      <m:r>
                        <a:rPr lang="de-DE" b="0" i="1" smtClean="0">
                          <a:latin typeface="Cambria Math" panose="02040503050406030204" pitchFamily="18" charset="0"/>
                        </a:rPr>
                        <m:t>𝑙</m:t>
                      </m:r>
                      <m:r>
                        <a:rPr lang="de-DE" b="0" i="1" smtClean="0">
                          <a:latin typeface="Cambria Math" panose="02040503050406030204" pitchFamily="18" charset="0"/>
                        </a:rPr>
                        <m:t>)</m:t>
                      </m:r>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oMath>
                  </m:oMathPara>
                </a14:m>
                <a:endParaRPr lang="en-DE" dirty="0"/>
              </a:p>
            </p:txBody>
          </p:sp>
        </mc:Choice>
        <mc:Fallback xmlns="">
          <p:sp>
            <p:nvSpPr>
              <p:cNvPr id="5" name="TextBox 4">
                <a:extLst>
                  <a:ext uri="{FF2B5EF4-FFF2-40B4-BE49-F238E27FC236}">
                    <a16:creationId xmlns:a16="http://schemas.microsoft.com/office/drawing/2014/main" id="{4FF07731-5A25-4426-AA4C-53BD3CD137E1}"/>
                  </a:ext>
                </a:extLst>
              </p:cNvPr>
              <p:cNvSpPr txBox="1">
                <a:spLocks noRot="1" noChangeAspect="1" noMove="1" noResize="1" noEditPoints="1" noAdjustHandles="1" noChangeArrowheads="1" noChangeShapeType="1" noTextEdit="1"/>
              </p:cNvSpPr>
              <p:nvPr/>
            </p:nvSpPr>
            <p:spPr>
              <a:xfrm>
                <a:off x="556560" y="2962304"/>
                <a:ext cx="3422988" cy="392736"/>
              </a:xfrm>
              <a:prstGeom prst="rect">
                <a:avLst/>
              </a:prstGeom>
              <a:blipFill>
                <a:blip r:embed="rId3"/>
                <a:stretch>
                  <a:fillRect l="-1068" t="-48438" r="-1957" b="-7187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639040-4086-4FC9-9EC8-7C095A539D7B}"/>
                  </a:ext>
                </a:extLst>
              </p:cNvPr>
              <p:cNvSpPr txBox="1"/>
              <p:nvPr/>
            </p:nvSpPr>
            <p:spPr>
              <a:xfrm>
                <a:off x="-185266" y="2218920"/>
                <a:ext cx="4572000" cy="4507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 </m:t>
                      </m:r>
                      <m:sSub>
                        <m:sSubPr>
                          <m:ctrlPr>
                            <a:rPr lang="de-DE" i="1" smtClean="0">
                              <a:latin typeface="Cambria Math" panose="02040503050406030204" pitchFamily="18" charset="0"/>
                            </a:rPr>
                          </m:ctrlPr>
                        </m:sSubPr>
                        <m:e>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𝑔</m:t>
                              </m:r>
                            </m:e>
                          </m:d>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𝐶𝑂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oMath>
                  </m:oMathPara>
                </a14:m>
                <a:endParaRPr lang="en-DE" dirty="0"/>
              </a:p>
            </p:txBody>
          </p:sp>
        </mc:Choice>
        <mc:Fallback xmlns="">
          <p:sp>
            <p:nvSpPr>
              <p:cNvPr id="12" name="TextBox 11">
                <a:extLst>
                  <a:ext uri="{FF2B5EF4-FFF2-40B4-BE49-F238E27FC236}">
                    <a16:creationId xmlns:a16="http://schemas.microsoft.com/office/drawing/2014/main" id="{57639040-4086-4FC9-9EC8-7C095A539D7B}"/>
                  </a:ext>
                </a:extLst>
              </p:cNvPr>
              <p:cNvSpPr txBox="1">
                <a:spLocks noRot="1" noChangeAspect="1" noMove="1" noResize="1" noEditPoints="1" noAdjustHandles="1" noChangeArrowheads="1" noChangeShapeType="1" noTextEdit="1"/>
              </p:cNvSpPr>
              <p:nvPr/>
            </p:nvSpPr>
            <p:spPr>
              <a:xfrm>
                <a:off x="-185266" y="2218920"/>
                <a:ext cx="4572000" cy="450701"/>
              </a:xfrm>
              <a:prstGeom prst="rect">
                <a:avLst/>
              </a:prstGeom>
              <a:blipFill>
                <a:blip r:embed="rId4"/>
                <a:stretch>
                  <a:fillRect t="-37838" b="-52703"/>
                </a:stretch>
              </a:blipFill>
            </p:spPr>
            <p:txBody>
              <a:bodyPr/>
              <a:lstStyle/>
              <a:p>
                <a:r>
                  <a:rPr lang="en-DE">
                    <a:noFill/>
                  </a:rPr>
                  <a:t> </a:t>
                </a:r>
              </a:p>
            </p:txBody>
          </p:sp>
        </mc:Fallback>
      </mc:AlternateContent>
      <p:sp>
        <p:nvSpPr>
          <p:cNvPr id="13" name="TextBox 12">
            <a:extLst>
              <a:ext uri="{FF2B5EF4-FFF2-40B4-BE49-F238E27FC236}">
                <a16:creationId xmlns:a16="http://schemas.microsoft.com/office/drawing/2014/main" id="{93AB95DD-6659-4952-BC55-37197BBAEE79}"/>
              </a:ext>
            </a:extLst>
          </p:cNvPr>
          <p:cNvSpPr txBox="1"/>
          <p:nvPr/>
        </p:nvSpPr>
        <p:spPr>
          <a:xfrm>
            <a:off x="1215065" y="3667614"/>
            <a:ext cx="2371411" cy="369332"/>
          </a:xfrm>
          <a:prstGeom prst="rect">
            <a:avLst/>
          </a:prstGeom>
          <a:noFill/>
        </p:spPr>
        <p:txBody>
          <a:bodyPr wrap="square" rtlCol="0">
            <a:spAutoFit/>
          </a:bodyPr>
          <a:lstStyle/>
          <a:p>
            <a:r>
              <a:rPr lang="de-DE" dirty="0"/>
              <a:t>Carbonate </a:t>
            </a:r>
            <a:r>
              <a:rPr lang="de-DE" dirty="0" err="1"/>
              <a:t>speciation</a:t>
            </a:r>
            <a:endParaRPr lang="en-DE"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1A6251-0EBA-4392-B5E3-D5CBD4EE6F0F}"/>
                  </a:ext>
                </a:extLst>
              </p:cNvPr>
              <p:cNvSpPr txBox="1"/>
              <p:nvPr/>
            </p:nvSpPr>
            <p:spPr>
              <a:xfrm>
                <a:off x="830723" y="4087099"/>
                <a:ext cx="3024555" cy="450701"/>
              </a:xfrm>
              <a:prstGeom prst="rect">
                <a:avLst/>
              </a:prstGeom>
              <a:noFill/>
            </p:spPr>
            <p:txBody>
              <a:bodyPr wrap="square">
                <a:spAutoFit/>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groupChr>
                      <m:groupChrPr>
                        <m:chr m:val="⇔"/>
                        <m:pos m:val="top"/>
                        <m:ctrlPr>
                          <a:rPr lang="de-DE" b="0" i="1" smtClean="0">
                            <a:latin typeface="Cambria Math" panose="02040503050406030204" pitchFamily="18" charset="0"/>
                          </a:rPr>
                        </m:ctrlPr>
                      </m:groupChrPr>
                      <m:e/>
                    </m:groupChr>
                  </m:oMath>
                </a14:m>
                <a:r>
                  <a:rPr lang="de-DE" dirty="0"/>
                  <a:t> H</a:t>
                </a:r>
                <a14:m>
                  <m:oMath xmlns:m="http://schemas.openxmlformats.org/officeDocument/2006/math">
                    <m:r>
                      <a:rPr lang="de-DE" b="0" i="1" smtClean="0">
                        <a:latin typeface="Cambria Math" panose="02040503050406030204" pitchFamily="18" charset="0"/>
                      </a:rPr>
                      <m:t>𝐶</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endParaRPr lang="en-DE" dirty="0"/>
              </a:p>
            </p:txBody>
          </p:sp>
        </mc:Choice>
        <mc:Fallback xmlns="">
          <p:sp>
            <p:nvSpPr>
              <p:cNvPr id="15" name="TextBox 14">
                <a:extLst>
                  <a:ext uri="{FF2B5EF4-FFF2-40B4-BE49-F238E27FC236}">
                    <a16:creationId xmlns:a16="http://schemas.microsoft.com/office/drawing/2014/main" id="{781A6251-0EBA-4392-B5E3-D5CBD4EE6F0F}"/>
                  </a:ext>
                </a:extLst>
              </p:cNvPr>
              <p:cNvSpPr txBox="1">
                <a:spLocks noRot="1" noChangeAspect="1" noMove="1" noResize="1" noEditPoints="1" noAdjustHandles="1" noChangeArrowheads="1" noChangeShapeType="1" noTextEdit="1"/>
              </p:cNvSpPr>
              <p:nvPr/>
            </p:nvSpPr>
            <p:spPr>
              <a:xfrm>
                <a:off x="830723" y="4087099"/>
                <a:ext cx="3024555" cy="450701"/>
              </a:xfrm>
              <a:prstGeom prst="rect">
                <a:avLst/>
              </a:prstGeom>
              <a:blipFill>
                <a:blip r:embed="rId5"/>
                <a:stretch>
                  <a:fillRect t="-37838" b="-5270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A8182A-E5E4-42B4-8370-0074DBDBEA23}"/>
                  </a:ext>
                </a:extLst>
              </p:cNvPr>
              <p:cNvSpPr txBox="1"/>
              <p:nvPr/>
            </p:nvSpPr>
            <p:spPr>
              <a:xfrm>
                <a:off x="905670" y="4537800"/>
                <a:ext cx="3024555" cy="450701"/>
              </a:xfrm>
              <a:prstGeom prst="rect">
                <a:avLst/>
              </a:prstGeom>
              <a:noFill/>
            </p:spPr>
            <p:txBody>
              <a:bodyPr wrap="square">
                <a:spAutoFit/>
              </a:bodyPr>
              <a:lstStyle/>
              <a:p>
                <a14:m>
                  <m:oMath xmlns:m="http://schemas.openxmlformats.org/officeDocument/2006/math">
                    <m:r>
                      <a:rPr lang="de-DE" b="0" i="1" smtClean="0">
                        <a:latin typeface="Cambria Math" panose="02040503050406030204" pitchFamily="18" charset="0"/>
                      </a:rPr>
                      <m:t>𝐻𝐶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r>
                      <a:rPr lang="de-DE" b="0" i="1" smtClean="0">
                        <a:latin typeface="Cambria Math" panose="02040503050406030204" pitchFamily="18" charset="0"/>
                      </a:rPr>
                      <m:t>  </m:t>
                    </m:r>
                    <m:groupChr>
                      <m:groupChrPr>
                        <m:chr m:val="⇔"/>
                        <m:pos m:val="top"/>
                        <m:ctrlPr>
                          <a:rPr lang="de-DE" b="0" i="1" smtClean="0">
                            <a:latin typeface="Cambria Math" panose="02040503050406030204" pitchFamily="18" charset="0"/>
                          </a:rPr>
                        </m:ctrlPr>
                      </m:groupChrPr>
                      <m:e/>
                    </m:groupChr>
                  </m:oMath>
                </a14:m>
                <a:r>
                  <a:rPr lang="de-DE" dirty="0"/>
                  <a:t> </a:t>
                </a:r>
                <a14:m>
                  <m:oMath xmlns:m="http://schemas.openxmlformats.org/officeDocument/2006/math">
                    <m:r>
                      <a:rPr lang="de-DE" b="0" i="1" smtClean="0">
                        <a:latin typeface="Cambria Math" panose="02040503050406030204" pitchFamily="18" charset="0"/>
                      </a:rPr>
                      <m:t>𝐶</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endParaRPr lang="en-DE" dirty="0"/>
              </a:p>
            </p:txBody>
          </p:sp>
        </mc:Choice>
        <mc:Fallback xmlns="">
          <p:sp>
            <p:nvSpPr>
              <p:cNvPr id="16" name="TextBox 15">
                <a:extLst>
                  <a:ext uri="{FF2B5EF4-FFF2-40B4-BE49-F238E27FC236}">
                    <a16:creationId xmlns:a16="http://schemas.microsoft.com/office/drawing/2014/main" id="{38A8182A-E5E4-42B4-8370-0074DBDBEA23}"/>
                  </a:ext>
                </a:extLst>
              </p:cNvPr>
              <p:cNvSpPr txBox="1">
                <a:spLocks noRot="1" noChangeAspect="1" noMove="1" noResize="1" noEditPoints="1" noAdjustHandles="1" noChangeArrowheads="1" noChangeShapeType="1" noTextEdit="1"/>
              </p:cNvSpPr>
              <p:nvPr/>
            </p:nvSpPr>
            <p:spPr>
              <a:xfrm>
                <a:off x="905670" y="4537800"/>
                <a:ext cx="3024555" cy="450701"/>
              </a:xfrm>
              <a:prstGeom prst="rect">
                <a:avLst/>
              </a:prstGeom>
              <a:blipFill>
                <a:blip r:embed="rId6"/>
                <a:stretch>
                  <a:fillRect t="-37838" b="-52703"/>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F8358B19-66EC-4D48-BCEA-5FB86B288674}"/>
              </a:ext>
            </a:extLst>
          </p:cNvPr>
          <p:cNvSpPr txBox="1"/>
          <p:nvPr/>
        </p:nvSpPr>
        <p:spPr>
          <a:xfrm>
            <a:off x="2689402" y="2781349"/>
            <a:ext cx="1475413" cy="307777"/>
          </a:xfrm>
          <a:prstGeom prst="rect">
            <a:avLst/>
          </a:prstGeom>
          <a:noFill/>
        </p:spPr>
        <p:txBody>
          <a:bodyPr wrap="square" rtlCol="0">
            <a:spAutoFit/>
          </a:bodyPr>
          <a:lstStyle/>
          <a:p>
            <a:r>
              <a:rPr lang="de-DE" sz="1400" dirty="0">
                <a:solidFill>
                  <a:srgbClr val="FF0000"/>
                </a:solidFill>
              </a:rPr>
              <a:t>Carbonate </a:t>
            </a:r>
            <a:r>
              <a:rPr lang="de-DE" sz="1400" dirty="0" err="1">
                <a:solidFill>
                  <a:srgbClr val="FF0000"/>
                </a:solidFill>
              </a:rPr>
              <a:t>acid</a:t>
            </a:r>
            <a:endParaRPr lang="en-DE" sz="1400" dirty="0">
              <a:solidFill>
                <a:srgbClr val="FF0000"/>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1D185A-76FF-4DC9-9178-A5724620C41F}"/>
                  </a:ext>
                </a:extLst>
              </p:cNvPr>
              <p:cNvSpPr txBox="1"/>
              <p:nvPr/>
            </p:nvSpPr>
            <p:spPr>
              <a:xfrm>
                <a:off x="4572000" y="3632965"/>
                <a:ext cx="1811522" cy="5940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1</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m:rPr>
                              <m:nor/>
                            </m:rPr>
                            <a:rPr lang="de-DE">
                              <a:latin typeface="Cambria Math" panose="02040503050406030204" pitchFamily="18" charset="0"/>
                            </a:rPr>
                            <m:t>[</m:t>
                          </m:r>
                          <m:r>
                            <m:rPr>
                              <m:nor/>
                            </m:rPr>
                            <a:rPr lang="de-DE" dirty="0"/>
                            <m:t>H</m:t>
                          </m:r>
                          <m:r>
                            <a:rPr lang="de-DE" i="1">
                              <a:latin typeface="Cambria Math" panose="02040503050406030204" pitchFamily="18" charset="0"/>
                            </a:rPr>
                            <m:t>𝐶</m:t>
                          </m:r>
                          <m:sSubSup>
                            <m:sSubSupPr>
                              <m:ctrlPr>
                                <a:rPr lang="de-DE" i="1">
                                  <a:latin typeface="Cambria Math" panose="02040503050406030204" pitchFamily="18" charset="0"/>
                                </a:rPr>
                              </m:ctrlPr>
                            </m:sSubSupPr>
                            <m:e>
                              <m:r>
                                <a:rPr lang="de-DE" i="1">
                                  <a:latin typeface="Cambria Math" panose="02040503050406030204" pitchFamily="18" charset="0"/>
                                </a:rPr>
                                <m:t>𝑂</m:t>
                              </m:r>
                            </m:e>
                            <m:sub>
                              <m:r>
                                <a:rPr lang="de-DE" i="1">
                                  <a:latin typeface="Cambria Math" panose="02040503050406030204" pitchFamily="18" charset="0"/>
                                </a:rPr>
                                <m:t>3</m:t>
                              </m:r>
                            </m:sub>
                            <m:sup>
                              <m:r>
                                <a:rPr lang="de-DE" i="1">
                                  <a:latin typeface="Cambria Math" panose="02040503050406030204" pitchFamily="18" charset="0"/>
                                </a:rPr>
                                <m:t>−</m:t>
                              </m:r>
                            </m:sup>
                          </m:sSub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𝐻</m:t>
                              </m:r>
                            </m:e>
                            <m:sup>
                              <m:r>
                                <a:rPr lang="de-DE" i="1">
                                  <a:latin typeface="Cambria Math" panose="02040503050406030204" pitchFamily="18" charset="0"/>
                                </a:rPr>
                                <m:t>+</m:t>
                              </m:r>
                            </m:sup>
                          </m:sSup>
                          <m:r>
                            <a:rPr lang="de-DE" i="1">
                              <a:latin typeface="Cambria Math" panose="02040503050406030204" pitchFamily="18" charset="0"/>
                            </a:rPr>
                            <m:t>]</m:t>
                          </m:r>
                        </m:num>
                        <m:den>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𝐻</m:t>
                              </m:r>
                            </m:e>
                            <m:sub>
                              <m:r>
                                <a:rPr lang="de-DE" i="1">
                                  <a:latin typeface="Cambria Math" panose="02040503050406030204" pitchFamily="18" charset="0"/>
                                </a:rPr>
                                <m:t>2</m:t>
                              </m:r>
                            </m:sub>
                          </m:sSub>
                          <m:r>
                            <a:rPr lang="de-DE" i="1">
                              <a:latin typeface="Cambria Math" panose="02040503050406030204" pitchFamily="18" charset="0"/>
                            </a:rPr>
                            <m:t>𝐶</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3</m:t>
                              </m:r>
                            </m:sub>
                          </m:sSub>
                          <m:r>
                            <a:rPr lang="de-DE" i="1">
                              <a:latin typeface="Cambria Math" panose="02040503050406030204" pitchFamily="18" charset="0"/>
                            </a:rPr>
                            <m:t>]</m:t>
                          </m:r>
                          <m:r>
                            <m:rPr>
                              <m:nor/>
                            </m:rPr>
                            <a:rPr lang="de-DE" b="0" i="0" smtClean="0">
                              <a:latin typeface="Cambria Math" panose="02040503050406030204" pitchFamily="18" charset="0"/>
                            </a:rPr>
                            <m:t> </m:t>
                          </m:r>
                        </m:den>
                      </m:f>
                    </m:oMath>
                  </m:oMathPara>
                </a14:m>
                <a:endParaRPr lang="en-DE" dirty="0"/>
              </a:p>
            </p:txBody>
          </p:sp>
        </mc:Choice>
        <mc:Fallback xmlns="">
          <p:sp>
            <p:nvSpPr>
              <p:cNvPr id="14" name="TextBox 13">
                <a:extLst>
                  <a:ext uri="{FF2B5EF4-FFF2-40B4-BE49-F238E27FC236}">
                    <a16:creationId xmlns:a16="http://schemas.microsoft.com/office/drawing/2014/main" id="{D21D185A-76FF-4DC9-9178-A5724620C41F}"/>
                  </a:ext>
                </a:extLst>
              </p:cNvPr>
              <p:cNvSpPr txBox="1">
                <a:spLocks noRot="1" noChangeAspect="1" noMove="1" noResize="1" noEditPoints="1" noAdjustHandles="1" noChangeArrowheads="1" noChangeShapeType="1" noTextEdit="1"/>
              </p:cNvSpPr>
              <p:nvPr/>
            </p:nvSpPr>
            <p:spPr>
              <a:xfrm>
                <a:off x="4572000" y="3632965"/>
                <a:ext cx="1811522" cy="594073"/>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30922C4-649A-4010-AC7F-9C58947969F5}"/>
                  </a:ext>
                </a:extLst>
              </p:cNvPr>
              <p:cNvSpPr txBox="1"/>
              <p:nvPr/>
            </p:nvSpPr>
            <p:spPr>
              <a:xfrm>
                <a:off x="4622865" y="4282856"/>
                <a:ext cx="1672574" cy="6056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2</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m:rPr>
                              <m:nor/>
                            </m:rPr>
                            <a:rPr lang="de-DE">
                              <a:latin typeface="Cambria Math" panose="02040503050406030204" pitchFamily="18" charset="0"/>
                            </a:rPr>
                            <m:t>[</m:t>
                          </m:r>
                          <m:r>
                            <a:rPr lang="de-DE" i="1">
                              <a:latin typeface="Cambria Math" panose="02040503050406030204" pitchFamily="18" charset="0"/>
                            </a:rPr>
                            <m:t>𝐶</m:t>
                          </m:r>
                          <m:sSubSup>
                            <m:sSubSupPr>
                              <m:ctrlPr>
                                <a:rPr lang="de-DE" i="1">
                                  <a:latin typeface="Cambria Math" panose="02040503050406030204" pitchFamily="18" charset="0"/>
                                </a:rPr>
                              </m:ctrlPr>
                            </m:sSubSupPr>
                            <m:e>
                              <m:r>
                                <a:rPr lang="de-DE" i="1">
                                  <a:latin typeface="Cambria Math" panose="02040503050406030204" pitchFamily="18" charset="0"/>
                                </a:rPr>
                                <m:t>𝑂</m:t>
                              </m:r>
                            </m:e>
                            <m:sub>
                              <m:r>
                                <a:rPr lang="de-DE" i="1">
                                  <a:latin typeface="Cambria Math" panose="02040503050406030204" pitchFamily="18" charset="0"/>
                                </a:rPr>
                                <m:t>3</m:t>
                              </m:r>
                            </m:sub>
                            <m:sup>
                              <m:r>
                                <a:rPr lang="de-DE" i="1">
                                  <a:latin typeface="Cambria Math" panose="02040503050406030204" pitchFamily="18" charset="0"/>
                                </a:rPr>
                                <m:t>−</m:t>
                              </m:r>
                            </m:sup>
                          </m:sSub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𝐻</m:t>
                              </m:r>
                            </m:e>
                            <m:sup>
                              <m:r>
                                <a:rPr lang="de-DE" i="1">
                                  <a:latin typeface="Cambria Math" panose="02040503050406030204" pitchFamily="18" charset="0"/>
                                </a:rPr>
                                <m:t>+</m:t>
                              </m:r>
                            </m:sup>
                          </m:sSup>
                          <m:r>
                            <a:rPr lang="de-DE" b="0" i="1" smtClean="0">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𝐻𝐶</m:t>
                          </m:r>
                          <m:sSubSup>
                            <m:sSubSupPr>
                              <m:ctrlPr>
                                <a:rPr lang="de-DE" i="1">
                                  <a:latin typeface="Cambria Math" panose="02040503050406030204" pitchFamily="18" charset="0"/>
                                </a:rPr>
                              </m:ctrlPr>
                            </m:sSubSupPr>
                            <m:e>
                              <m:r>
                                <a:rPr lang="de-DE" i="1">
                                  <a:latin typeface="Cambria Math" panose="02040503050406030204" pitchFamily="18" charset="0"/>
                                </a:rPr>
                                <m:t>𝑂</m:t>
                              </m:r>
                            </m:e>
                            <m:sub>
                              <m:r>
                                <a:rPr lang="de-DE" i="1">
                                  <a:latin typeface="Cambria Math" panose="02040503050406030204" pitchFamily="18" charset="0"/>
                                </a:rPr>
                                <m:t>3</m:t>
                              </m:r>
                            </m:sub>
                            <m:sup>
                              <m:r>
                                <a:rPr lang="de-DE" i="1">
                                  <a:latin typeface="Cambria Math" panose="02040503050406030204" pitchFamily="18" charset="0"/>
                                </a:rPr>
                                <m:t>−</m:t>
                              </m:r>
                            </m:sup>
                          </m:sSubSup>
                          <m:r>
                            <a:rPr lang="de-DE" b="0" i="1" smtClean="0">
                              <a:latin typeface="Cambria Math" panose="02040503050406030204" pitchFamily="18" charset="0"/>
                            </a:rPr>
                            <m:t>]</m:t>
                          </m:r>
                        </m:den>
                      </m:f>
                    </m:oMath>
                  </m:oMathPara>
                </a14:m>
                <a:endParaRPr lang="en-DE" dirty="0"/>
              </a:p>
            </p:txBody>
          </p:sp>
        </mc:Choice>
        <mc:Fallback xmlns="">
          <p:sp>
            <p:nvSpPr>
              <p:cNvPr id="17" name="TextBox 16">
                <a:extLst>
                  <a:ext uri="{FF2B5EF4-FFF2-40B4-BE49-F238E27FC236}">
                    <a16:creationId xmlns:a16="http://schemas.microsoft.com/office/drawing/2014/main" id="{230922C4-649A-4010-AC7F-9C58947969F5}"/>
                  </a:ext>
                </a:extLst>
              </p:cNvPr>
              <p:cNvSpPr txBox="1">
                <a:spLocks noRot="1" noChangeAspect="1" noMove="1" noResize="1" noEditPoints="1" noAdjustHandles="1" noChangeArrowheads="1" noChangeShapeType="1" noTextEdit="1"/>
              </p:cNvSpPr>
              <p:nvPr/>
            </p:nvSpPr>
            <p:spPr>
              <a:xfrm>
                <a:off x="4622865" y="4282856"/>
                <a:ext cx="1672574" cy="605679"/>
              </a:xfrm>
              <a:prstGeom prst="rect">
                <a:avLst/>
              </a:prstGeom>
              <a:blipFill>
                <a:blip r:embed="rId8"/>
                <a:stretch>
                  <a:fillRect/>
                </a:stretch>
              </a:blipFill>
            </p:spPr>
            <p:txBody>
              <a:bodyPr/>
              <a:lstStyle/>
              <a:p>
                <a:r>
                  <a:rPr lang="en-DE">
                    <a:noFill/>
                  </a:rPr>
                  <a:t> </a:t>
                </a:r>
              </a:p>
            </p:txBody>
          </p:sp>
        </mc:Fallback>
      </mc:AlternateContent>
      <p:sp>
        <p:nvSpPr>
          <p:cNvPr id="18" name="TextBox 17">
            <a:extLst>
              <a:ext uri="{FF2B5EF4-FFF2-40B4-BE49-F238E27FC236}">
                <a16:creationId xmlns:a16="http://schemas.microsoft.com/office/drawing/2014/main" id="{A7AEF59F-57D5-435F-81FF-E65D90D3B375}"/>
              </a:ext>
            </a:extLst>
          </p:cNvPr>
          <p:cNvSpPr txBox="1"/>
          <p:nvPr/>
        </p:nvSpPr>
        <p:spPr>
          <a:xfrm>
            <a:off x="5034224" y="1367523"/>
            <a:ext cx="1587639" cy="646331"/>
          </a:xfrm>
          <a:prstGeom prst="rect">
            <a:avLst/>
          </a:prstGeom>
          <a:noFill/>
        </p:spPr>
        <p:txBody>
          <a:bodyPr wrap="square" rtlCol="0">
            <a:spAutoFit/>
          </a:bodyPr>
          <a:lstStyle/>
          <a:p>
            <a:r>
              <a:rPr lang="de-DE" b="1" dirty="0"/>
              <a:t>Equilibrium </a:t>
            </a:r>
            <a:r>
              <a:rPr lang="de-DE" b="1" dirty="0" err="1"/>
              <a:t>constants</a:t>
            </a:r>
            <a:endParaRPr lang="en-DE" b="1"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5F65325-D45D-4091-AF06-C360B4BDA31D}"/>
                  </a:ext>
                </a:extLst>
              </p:cNvPr>
              <p:cNvSpPr txBox="1"/>
              <p:nvPr/>
            </p:nvSpPr>
            <p:spPr>
              <a:xfrm>
                <a:off x="4757268" y="2298283"/>
                <a:ext cx="2013628" cy="574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𝐻</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𝐻</m:t>
                              </m:r>
                            </m:e>
                            <m:sub>
                              <m:r>
                                <a:rPr lang="de-DE" i="1">
                                  <a:latin typeface="Cambria Math" panose="02040503050406030204" pitchFamily="18" charset="0"/>
                                </a:rPr>
                                <m:t>2</m:t>
                              </m:r>
                            </m:sub>
                          </m:sSub>
                          <m:r>
                            <a:rPr lang="de-DE" i="1">
                              <a:latin typeface="Cambria Math" panose="02040503050406030204" pitchFamily="18" charset="0"/>
                            </a:rPr>
                            <m:t>𝐶</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3</m:t>
                              </m:r>
                            </m:sub>
                          </m:sSub>
                          <m:r>
                            <a:rPr lang="de-DE" b="0" i="1" smtClean="0">
                              <a:latin typeface="Cambria Math" panose="02040503050406030204" pitchFamily="18" charset="0"/>
                            </a:rPr>
                            <m:t>]</m:t>
                          </m:r>
                        </m:num>
                        <m:den>
                          <m:r>
                            <m:rPr>
                              <m:nor/>
                            </m:rPr>
                            <a:rPr lang="de-DE" b="0" i="0" smtClean="0">
                              <a:latin typeface="Cambria Math" panose="02040503050406030204" pitchFamily="18" charset="0"/>
                            </a:rPr>
                            <m:t>p</m:t>
                          </m:r>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2</m:t>
                              </m:r>
                            </m:sub>
                          </m:sSub>
                        </m:den>
                      </m:f>
                    </m:oMath>
                  </m:oMathPara>
                </a14:m>
                <a:endParaRPr lang="en-DE" dirty="0"/>
              </a:p>
            </p:txBody>
          </p:sp>
        </mc:Choice>
        <mc:Fallback xmlns="">
          <p:sp>
            <p:nvSpPr>
              <p:cNvPr id="19" name="TextBox 18">
                <a:extLst>
                  <a:ext uri="{FF2B5EF4-FFF2-40B4-BE49-F238E27FC236}">
                    <a16:creationId xmlns:a16="http://schemas.microsoft.com/office/drawing/2014/main" id="{55F65325-D45D-4091-AF06-C360B4BDA31D}"/>
                  </a:ext>
                </a:extLst>
              </p:cNvPr>
              <p:cNvSpPr txBox="1">
                <a:spLocks noRot="1" noChangeAspect="1" noMove="1" noResize="1" noEditPoints="1" noAdjustHandles="1" noChangeArrowheads="1" noChangeShapeType="1" noTextEdit="1"/>
              </p:cNvSpPr>
              <p:nvPr/>
            </p:nvSpPr>
            <p:spPr>
              <a:xfrm>
                <a:off x="4757268" y="2298283"/>
                <a:ext cx="2013628" cy="574644"/>
              </a:xfrm>
              <a:prstGeom prst="rect">
                <a:avLst/>
              </a:prstGeom>
              <a:blipFill>
                <a:blip r:embed="rId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44254B3-E28A-4D29-AD04-1C6A09D728CA}"/>
                  </a:ext>
                </a:extLst>
              </p:cNvPr>
              <p:cNvSpPr txBox="1"/>
              <p:nvPr/>
            </p:nvSpPr>
            <p:spPr>
              <a:xfrm>
                <a:off x="6431730" y="3780409"/>
                <a:ext cx="9088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−3.6</m:t>
                          </m:r>
                        </m:sup>
                      </m:sSup>
                    </m:oMath>
                  </m:oMathPara>
                </a14:m>
                <a:endParaRPr lang="en-DE" dirty="0"/>
              </a:p>
            </p:txBody>
          </p:sp>
        </mc:Choice>
        <mc:Fallback xmlns="">
          <p:sp>
            <p:nvSpPr>
              <p:cNvPr id="20" name="TextBox 19">
                <a:extLst>
                  <a:ext uri="{FF2B5EF4-FFF2-40B4-BE49-F238E27FC236}">
                    <a16:creationId xmlns:a16="http://schemas.microsoft.com/office/drawing/2014/main" id="{444254B3-E28A-4D29-AD04-1C6A09D728CA}"/>
                  </a:ext>
                </a:extLst>
              </p:cNvPr>
              <p:cNvSpPr txBox="1">
                <a:spLocks noRot="1" noChangeAspect="1" noMove="1" noResize="1" noEditPoints="1" noAdjustHandles="1" noChangeArrowheads="1" noChangeShapeType="1" noTextEdit="1"/>
              </p:cNvSpPr>
              <p:nvPr/>
            </p:nvSpPr>
            <p:spPr>
              <a:xfrm>
                <a:off x="6431730" y="3780409"/>
                <a:ext cx="908839" cy="276999"/>
              </a:xfrm>
              <a:prstGeom prst="rect">
                <a:avLst/>
              </a:prstGeom>
              <a:blipFill>
                <a:blip r:embed="rId10"/>
                <a:stretch>
                  <a:fillRect l="-3356" t="-4348" r="-2685" b="-652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70784E2-FFC5-488D-9367-8542234C1044}"/>
                  </a:ext>
                </a:extLst>
              </p:cNvPr>
              <p:cNvSpPr txBox="1"/>
              <p:nvPr/>
            </p:nvSpPr>
            <p:spPr>
              <a:xfrm>
                <a:off x="6665899" y="4437739"/>
                <a:ext cx="11028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sSup>
                        <m:sSupPr>
                          <m:ctrlPr>
                            <a:rPr lang="en-DE" i="1" dirty="0" smtClean="0">
                              <a:latin typeface="Cambria Math" panose="02040503050406030204" pitchFamily="18" charset="0"/>
                            </a:rPr>
                          </m:ctrlPr>
                        </m:sSupPr>
                        <m:e>
                          <m:r>
                            <a:rPr lang="de-DE" b="0" i="1" dirty="0" smtClean="0">
                              <a:latin typeface="Cambria Math" panose="02040503050406030204" pitchFamily="18" charset="0"/>
                            </a:rPr>
                            <m:t>10</m:t>
                          </m:r>
                        </m:e>
                        <m:sup>
                          <m:r>
                            <a:rPr lang="de-DE" b="0" i="1" dirty="0" smtClean="0">
                              <a:latin typeface="Cambria Math" panose="02040503050406030204" pitchFamily="18" charset="0"/>
                            </a:rPr>
                            <m:t>−10.3</m:t>
                          </m:r>
                        </m:sup>
                      </m:sSup>
                      <m:r>
                        <a:rPr lang="de-DE" b="0" i="1" smtClean="0">
                          <a:latin typeface="Cambria Math" panose="02040503050406030204" pitchFamily="18" charset="0"/>
                        </a:rPr>
                        <m:t>)</m:t>
                      </m:r>
                    </m:oMath>
                  </m:oMathPara>
                </a14:m>
                <a:endParaRPr lang="en-DE" dirty="0"/>
              </a:p>
            </p:txBody>
          </p:sp>
        </mc:Choice>
        <mc:Fallback xmlns="">
          <p:sp>
            <p:nvSpPr>
              <p:cNvPr id="21" name="TextBox 20">
                <a:extLst>
                  <a:ext uri="{FF2B5EF4-FFF2-40B4-BE49-F238E27FC236}">
                    <a16:creationId xmlns:a16="http://schemas.microsoft.com/office/drawing/2014/main" id="{170784E2-FFC5-488D-9367-8542234C1044}"/>
                  </a:ext>
                </a:extLst>
              </p:cNvPr>
              <p:cNvSpPr txBox="1">
                <a:spLocks noRot="1" noChangeAspect="1" noMove="1" noResize="1" noEditPoints="1" noAdjustHandles="1" noChangeArrowheads="1" noChangeShapeType="1" noTextEdit="1"/>
              </p:cNvSpPr>
              <p:nvPr/>
            </p:nvSpPr>
            <p:spPr>
              <a:xfrm>
                <a:off x="6665899" y="4437739"/>
                <a:ext cx="1102802" cy="276999"/>
              </a:xfrm>
              <a:prstGeom prst="rect">
                <a:avLst/>
              </a:prstGeom>
              <a:blipFill>
                <a:blip r:embed="rId11"/>
                <a:stretch>
                  <a:fillRect l="-2762" t="-4444" r="-7735" b="-35556"/>
                </a:stretch>
              </a:blipFill>
            </p:spPr>
            <p:txBody>
              <a:bodyPr/>
              <a:lstStyle/>
              <a:p>
                <a:r>
                  <a:rPr lang="en-DE">
                    <a:noFill/>
                  </a:rPr>
                  <a:t> </a:t>
                </a:r>
              </a:p>
            </p:txBody>
          </p:sp>
        </mc:Fallback>
      </mc:AlternateContent>
      <p:sp>
        <p:nvSpPr>
          <p:cNvPr id="22" name="TextBox 21">
            <a:extLst>
              <a:ext uri="{FF2B5EF4-FFF2-40B4-BE49-F238E27FC236}">
                <a16:creationId xmlns:a16="http://schemas.microsoft.com/office/drawing/2014/main" id="{0DE793CA-9AC1-4A8D-9BF2-68E44574C22D}"/>
              </a:ext>
            </a:extLst>
          </p:cNvPr>
          <p:cNvSpPr txBox="1"/>
          <p:nvPr/>
        </p:nvSpPr>
        <p:spPr>
          <a:xfrm>
            <a:off x="6457950" y="5182709"/>
            <a:ext cx="1903535" cy="461665"/>
          </a:xfrm>
          <a:prstGeom prst="rect">
            <a:avLst/>
          </a:prstGeom>
          <a:noFill/>
        </p:spPr>
        <p:txBody>
          <a:bodyPr wrap="square" rtlCol="0">
            <a:spAutoFit/>
          </a:bodyPr>
          <a:lstStyle/>
          <a:p>
            <a:r>
              <a:rPr lang="de-DE" sz="2000" dirty="0"/>
              <a:t>[</a:t>
            </a:r>
            <a:r>
              <a:rPr lang="de-DE" sz="2400" dirty="0"/>
              <a:t>H</a:t>
            </a:r>
            <a:r>
              <a:rPr lang="de-DE" sz="2400" baseline="30000" dirty="0"/>
              <a:t>+</a:t>
            </a:r>
            <a:r>
              <a:rPr lang="de-DE" sz="2400" dirty="0"/>
              <a:t>] = 10</a:t>
            </a:r>
            <a:r>
              <a:rPr lang="de-DE" sz="2400" baseline="30000" dirty="0"/>
              <a:t>-pH</a:t>
            </a:r>
            <a:endParaRPr lang="en-DE" sz="2000" baseline="30000" dirty="0"/>
          </a:p>
        </p:txBody>
      </p:sp>
      <p:sp>
        <p:nvSpPr>
          <p:cNvPr id="23" name="TextBox 22">
            <a:extLst>
              <a:ext uri="{FF2B5EF4-FFF2-40B4-BE49-F238E27FC236}">
                <a16:creationId xmlns:a16="http://schemas.microsoft.com/office/drawing/2014/main" id="{36F3E04A-8853-4991-B1F9-E0AB295B3DA1}"/>
              </a:ext>
            </a:extLst>
          </p:cNvPr>
          <p:cNvSpPr txBox="1"/>
          <p:nvPr/>
        </p:nvSpPr>
        <p:spPr>
          <a:xfrm>
            <a:off x="8066005" y="3044398"/>
            <a:ext cx="706055" cy="369332"/>
          </a:xfrm>
          <a:prstGeom prst="rect">
            <a:avLst/>
          </a:prstGeom>
          <a:noFill/>
        </p:spPr>
        <p:txBody>
          <a:bodyPr wrap="square" rtlCol="0">
            <a:spAutoFit/>
          </a:bodyPr>
          <a:lstStyle/>
          <a:p>
            <a:r>
              <a:rPr lang="de-DE" dirty="0"/>
              <a:t>pK</a:t>
            </a:r>
            <a:r>
              <a:rPr lang="de-DE" baseline="-25000" dirty="0"/>
              <a:t>1</a:t>
            </a:r>
            <a:endParaRPr lang="en-DE" baseline="-25000" dirty="0"/>
          </a:p>
        </p:txBody>
      </p:sp>
      <p:cxnSp>
        <p:nvCxnSpPr>
          <p:cNvPr id="24" name="Straight Arrow Connector 23">
            <a:extLst>
              <a:ext uri="{FF2B5EF4-FFF2-40B4-BE49-F238E27FC236}">
                <a16:creationId xmlns:a16="http://schemas.microsoft.com/office/drawing/2014/main" id="{F2E61C57-E413-4344-A58B-FD3BE847EF1E}"/>
              </a:ext>
            </a:extLst>
          </p:cNvPr>
          <p:cNvCxnSpPr>
            <a:cxnSpLocks/>
          </p:cNvCxnSpPr>
          <p:nvPr/>
        </p:nvCxnSpPr>
        <p:spPr>
          <a:xfrm flipH="1">
            <a:off x="7569844" y="3390933"/>
            <a:ext cx="525101" cy="415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073D1F4-FD7D-405B-8702-D92FA636F14D}"/>
              </a:ext>
            </a:extLst>
          </p:cNvPr>
          <p:cNvCxnSpPr>
            <a:cxnSpLocks/>
          </p:cNvCxnSpPr>
          <p:nvPr/>
        </p:nvCxnSpPr>
        <p:spPr>
          <a:xfrm flipH="1">
            <a:off x="7569845" y="3806892"/>
            <a:ext cx="743432" cy="63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7FD6CC4-C5F4-4BC9-A73A-F6B0DA1D28A0}"/>
              </a:ext>
            </a:extLst>
          </p:cNvPr>
          <p:cNvSpPr txBox="1"/>
          <p:nvPr/>
        </p:nvSpPr>
        <p:spPr>
          <a:xfrm>
            <a:off x="2059121" y="3930002"/>
            <a:ext cx="1475413" cy="307777"/>
          </a:xfrm>
          <a:prstGeom prst="rect">
            <a:avLst/>
          </a:prstGeom>
          <a:noFill/>
        </p:spPr>
        <p:txBody>
          <a:bodyPr wrap="square" rtlCol="0">
            <a:spAutoFit/>
          </a:bodyPr>
          <a:lstStyle/>
          <a:p>
            <a:r>
              <a:rPr lang="de-DE" sz="1400" dirty="0">
                <a:solidFill>
                  <a:srgbClr val="FF0000"/>
                </a:solidFill>
              </a:rPr>
              <a:t>Bicarbonate</a:t>
            </a:r>
            <a:endParaRPr lang="en-DE" sz="1400" dirty="0">
              <a:solidFill>
                <a:srgbClr val="FF0000"/>
              </a:solidFill>
            </a:endParaRPr>
          </a:p>
        </p:txBody>
      </p:sp>
      <p:sp>
        <p:nvSpPr>
          <p:cNvPr id="27" name="TextBox 26">
            <a:extLst>
              <a:ext uri="{FF2B5EF4-FFF2-40B4-BE49-F238E27FC236}">
                <a16:creationId xmlns:a16="http://schemas.microsoft.com/office/drawing/2014/main" id="{CAF5A8C3-8B4B-4CB2-9ECB-74DE2BD68637}"/>
              </a:ext>
            </a:extLst>
          </p:cNvPr>
          <p:cNvSpPr txBox="1"/>
          <p:nvPr/>
        </p:nvSpPr>
        <p:spPr>
          <a:xfrm>
            <a:off x="2075207" y="4349520"/>
            <a:ext cx="1475413" cy="307777"/>
          </a:xfrm>
          <a:prstGeom prst="rect">
            <a:avLst/>
          </a:prstGeom>
          <a:noFill/>
        </p:spPr>
        <p:txBody>
          <a:bodyPr wrap="square" rtlCol="0">
            <a:spAutoFit/>
          </a:bodyPr>
          <a:lstStyle/>
          <a:p>
            <a:r>
              <a:rPr lang="de-DE" sz="1400" dirty="0">
                <a:solidFill>
                  <a:srgbClr val="FF0000"/>
                </a:solidFill>
              </a:rPr>
              <a:t>Carbonate</a:t>
            </a:r>
            <a:endParaRPr lang="en-DE" sz="1400" dirty="0">
              <a:solidFill>
                <a:srgbClr val="FF0000"/>
              </a:solidFill>
            </a:endParaRPr>
          </a:p>
        </p:txBody>
      </p:sp>
      <p:sp>
        <p:nvSpPr>
          <p:cNvPr id="9" name="TextBox 8">
            <a:extLst>
              <a:ext uri="{FF2B5EF4-FFF2-40B4-BE49-F238E27FC236}">
                <a16:creationId xmlns:a16="http://schemas.microsoft.com/office/drawing/2014/main" id="{BD0B6928-3492-4F5F-B26E-3D5FAFDCE2F2}"/>
              </a:ext>
            </a:extLst>
          </p:cNvPr>
          <p:cNvSpPr txBox="1"/>
          <p:nvPr/>
        </p:nvSpPr>
        <p:spPr>
          <a:xfrm>
            <a:off x="6319001" y="5725504"/>
            <a:ext cx="2057399" cy="369332"/>
          </a:xfrm>
          <a:prstGeom prst="rect">
            <a:avLst/>
          </a:prstGeom>
          <a:noFill/>
        </p:spPr>
        <p:txBody>
          <a:bodyPr wrap="square" rtlCol="0">
            <a:spAutoFit/>
          </a:bodyPr>
          <a:lstStyle/>
          <a:p>
            <a:r>
              <a:rPr lang="de-DE" dirty="0" err="1"/>
              <a:t>Acidity</a:t>
            </a:r>
            <a:r>
              <a:rPr lang="de-DE" dirty="0"/>
              <a:t> </a:t>
            </a:r>
            <a:r>
              <a:rPr lang="de-DE" dirty="0" err="1"/>
              <a:t>indicator</a:t>
            </a:r>
            <a:endParaRPr lang="en-DE" dirty="0"/>
          </a:p>
        </p:txBody>
      </p:sp>
      <p:sp>
        <p:nvSpPr>
          <p:cNvPr id="28" name="TextBox 27">
            <a:extLst>
              <a:ext uri="{FF2B5EF4-FFF2-40B4-BE49-F238E27FC236}">
                <a16:creationId xmlns:a16="http://schemas.microsoft.com/office/drawing/2014/main" id="{89A0ED54-4520-400E-A6EC-7573BD7AB84B}"/>
              </a:ext>
            </a:extLst>
          </p:cNvPr>
          <p:cNvSpPr txBox="1"/>
          <p:nvPr/>
        </p:nvSpPr>
        <p:spPr>
          <a:xfrm>
            <a:off x="8361485" y="3482948"/>
            <a:ext cx="706055" cy="369332"/>
          </a:xfrm>
          <a:prstGeom prst="rect">
            <a:avLst/>
          </a:prstGeom>
          <a:noFill/>
        </p:spPr>
        <p:txBody>
          <a:bodyPr wrap="square" rtlCol="0">
            <a:spAutoFit/>
          </a:bodyPr>
          <a:lstStyle/>
          <a:p>
            <a:r>
              <a:rPr lang="de-DE" dirty="0"/>
              <a:t>pK</a:t>
            </a:r>
            <a:r>
              <a:rPr lang="de-DE" baseline="-25000" dirty="0"/>
              <a:t>2</a:t>
            </a:r>
            <a:endParaRPr lang="en-DE" baseline="-25000" dirty="0"/>
          </a:p>
        </p:txBody>
      </p:sp>
    </p:spTree>
    <p:extLst>
      <p:ext uri="{BB962C8B-B14F-4D97-AF65-F5344CB8AC3E}">
        <p14:creationId xmlns:p14="http://schemas.microsoft.com/office/powerpoint/2010/main" val="4153649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A0AB3C-939F-47B4-8FBC-634E82AD55BF}"/>
              </a:ext>
            </a:extLst>
          </p:cNvPr>
          <p:cNvPicPr>
            <a:picLocks noChangeAspect="1"/>
          </p:cNvPicPr>
          <p:nvPr/>
        </p:nvPicPr>
        <p:blipFill rotWithShape="1">
          <a:blip r:embed="rId3">
            <a:extLst>
              <a:ext uri="{28A0092B-C50C-407E-A947-70E740481C1C}">
                <a14:useLocalDpi xmlns:a14="http://schemas.microsoft.com/office/drawing/2010/main" val="0"/>
              </a:ext>
            </a:extLst>
          </a:blip>
          <a:srcRect l="5103" t="13199" r="19707" b="17940"/>
          <a:stretch/>
        </p:blipFill>
        <p:spPr>
          <a:xfrm>
            <a:off x="-114033" y="1203666"/>
            <a:ext cx="6227180" cy="4277254"/>
          </a:xfrm>
          <a:prstGeom prst="rect">
            <a:avLst/>
          </a:prstGeom>
        </p:spPr>
      </p:pic>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102</a:t>
            </a:fld>
            <a:endParaRPr lang="en-DE" dirty="0"/>
          </a:p>
        </p:txBody>
      </p:sp>
      <p:sp>
        <p:nvSpPr>
          <p:cNvPr id="10" name="Arrow: Right 9">
            <a:extLst>
              <a:ext uri="{FF2B5EF4-FFF2-40B4-BE49-F238E27FC236}">
                <a16:creationId xmlns:a16="http://schemas.microsoft.com/office/drawing/2014/main" id="{9AB34CB5-27B8-4EA4-B8D2-2EC6C08CAFD6}"/>
              </a:ext>
            </a:extLst>
          </p:cNvPr>
          <p:cNvSpPr/>
          <p:nvPr/>
        </p:nvSpPr>
        <p:spPr>
          <a:xfrm>
            <a:off x="1659444" y="3403061"/>
            <a:ext cx="851561" cy="371789"/>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Arrow: Right 10">
            <a:extLst>
              <a:ext uri="{FF2B5EF4-FFF2-40B4-BE49-F238E27FC236}">
                <a16:creationId xmlns:a16="http://schemas.microsoft.com/office/drawing/2014/main" id="{0F243931-3130-48B8-922C-B2A2A67BEB03}"/>
              </a:ext>
            </a:extLst>
          </p:cNvPr>
          <p:cNvSpPr/>
          <p:nvPr/>
        </p:nvSpPr>
        <p:spPr>
          <a:xfrm rot="10800000">
            <a:off x="3836187" y="3403060"/>
            <a:ext cx="851560" cy="371789"/>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Arrow: Right 11">
            <a:extLst>
              <a:ext uri="{FF2B5EF4-FFF2-40B4-BE49-F238E27FC236}">
                <a16:creationId xmlns:a16="http://schemas.microsoft.com/office/drawing/2014/main" id="{C4CE1BE5-64FB-4408-BE5E-6261EED0165F}"/>
              </a:ext>
            </a:extLst>
          </p:cNvPr>
          <p:cNvSpPr/>
          <p:nvPr/>
        </p:nvSpPr>
        <p:spPr>
          <a:xfrm rot="16200000">
            <a:off x="5907190" y="2189489"/>
            <a:ext cx="353222" cy="371789"/>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TextBox 15">
            <a:extLst>
              <a:ext uri="{FF2B5EF4-FFF2-40B4-BE49-F238E27FC236}">
                <a16:creationId xmlns:a16="http://schemas.microsoft.com/office/drawing/2014/main" id="{52C1504D-5F5B-4AEF-B7CE-E5A9F00AF0B4}"/>
              </a:ext>
            </a:extLst>
          </p:cNvPr>
          <p:cNvSpPr txBox="1"/>
          <p:nvPr/>
        </p:nvSpPr>
        <p:spPr>
          <a:xfrm>
            <a:off x="4873642" y="3887770"/>
            <a:ext cx="1210160" cy="369332"/>
          </a:xfrm>
          <a:prstGeom prst="rect">
            <a:avLst/>
          </a:prstGeom>
          <a:noFill/>
        </p:spPr>
        <p:txBody>
          <a:bodyPr wrap="square" rtlCol="0">
            <a:spAutoFit/>
          </a:bodyPr>
          <a:lstStyle/>
          <a:p>
            <a:r>
              <a:rPr lang="de-DE" dirty="0">
                <a:solidFill>
                  <a:srgbClr val="FF0000"/>
                </a:solidFill>
              </a:rPr>
              <a:t>9%</a:t>
            </a:r>
            <a:endParaRPr lang="en-DE" dirty="0">
              <a:solidFill>
                <a:srgbClr val="FF0000"/>
              </a:solidFill>
            </a:endParaRPr>
          </a:p>
        </p:txBody>
      </p:sp>
      <p:sp>
        <p:nvSpPr>
          <p:cNvPr id="17" name="TextBox 16">
            <a:extLst>
              <a:ext uri="{FF2B5EF4-FFF2-40B4-BE49-F238E27FC236}">
                <a16:creationId xmlns:a16="http://schemas.microsoft.com/office/drawing/2014/main" id="{52F0AC79-77DA-439D-995F-0EAC5FFDDE32}"/>
              </a:ext>
            </a:extLst>
          </p:cNvPr>
          <p:cNvSpPr txBox="1"/>
          <p:nvPr/>
        </p:nvSpPr>
        <p:spPr>
          <a:xfrm>
            <a:off x="2914044" y="3887770"/>
            <a:ext cx="1210160" cy="369332"/>
          </a:xfrm>
          <a:prstGeom prst="rect">
            <a:avLst/>
          </a:prstGeom>
          <a:noFill/>
        </p:spPr>
        <p:txBody>
          <a:bodyPr wrap="square" rtlCol="0">
            <a:spAutoFit/>
          </a:bodyPr>
          <a:lstStyle/>
          <a:p>
            <a:r>
              <a:rPr lang="de-DE" dirty="0">
                <a:solidFill>
                  <a:srgbClr val="FF0000"/>
                </a:solidFill>
              </a:rPr>
              <a:t>90%</a:t>
            </a:r>
            <a:endParaRPr lang="en-DE" dirty="0">
              <a:solidFill>
                <a:srgbClr val="FF0000"/>
              </a:solidFill>
            </a:endParaRPr>
          </a:p>
        </p:txBody>
      </p:sp>
      <p:sp>
        <p:nvSpPr>
          <p:cNvPr id="18" name="TextBox 17">
            <a:extLst>
              <a:ext uri="{FF2B5EF4-FFF2-40B4-BE49-F238E27FC236}">
                <a16:creationId xmlns:a16="http://schemas.microsoft.com/office/drawing/2014/main" id="{2D468A09-DACE-4B96-BBBA-9B5B2EF171F1}"/>
              </a:ext>
            </a:extLst>
          </p:cNvPr>
          <p:cNvSpPr txBox="1"/>
          <p:nvPr/>
        </p:nvSpPr>
        <p:spPr>
          <a:xfrm>
            <a:off x="954446" y="3887770"/>
            <a:ext cx="1210160" cy="369332"/>
          </a:xfrm>
          <a:prstGeom prst="rect">
            <a:avLst/>
          </a:prstGeom>
          <a:noFill/>
        </p:spPr>
        <p:txBody>
          <a:bodyPr wrap="square" rtlCol="0">
            <a:spAutoFit/>
          </a:bodyPr>
          <a:lstStyle/>
          <a:p>
            <a:r>
              <a:rPr lang="de-DE" dirty="0">
                <a:solidFill>
                  <a:srgbClr val="FF0000"/>
                </a:solidFill>
              </a:rPr>
              <a:t>1%</a:t>
            </a:r>
            <a:endParaRPr lang="en-DE" dirty="0">
              <a:solidFill>
                <a:srgbClr val="FF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61B660-FE0E-4523-A33F-7FD012609449}"/>
                  </a:ext>
                </a:extLst>
              </p:cNvPr>
              <p:cNvSpPr txBox="1"/>
              <p:nvPr/>
            </p:nvSpPr>
            <p:spPr>
              <a:xfrm>
                <a:off x="6307559" y="2021798"/>
                <a:ext cx="2620254" cy="6335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DE" sz="2000" i="1" smtClean="0">
                              <a:latin typeface="Cambria Math" panose="02040503050406030204" pitchFamily="18" charset="0"/>
                            </a:rPr>
                          </m:ctrlPr>
                        </m:fPr>
                        <m:num>
                          <m:r>
                            <a:rPr lang="de-DE" sz="2000" b="0" i="1" smtClean="0">
                              <a:latin typeface="Cambria Math" panose="02040503050406030204" pitchFamily="18" charset="0"/>
                            </a:rPr>
                            <m:t>𝐻𝐶</m:t>
                          </m:r>
                          <m:sSubSup>
                            <m:sSubSupPr>
                              <m:ctrlPr>
                                <a:rPr lang="de-DE" sz="2000" b="0" i="1" smtClean="0">
                                  <a:latin typeface="Cambria Math" panose="02040503050406030204" pitchFamily="18" charset="0"/>
                                </a:rPr>
                              </m:ctrlPr>
                            </m:sSubSupPr>
                            <m:e>
                              <m:r>
                                <a:rPr lang="de-DE" sz="2000" b="0" i="1" smtClean="0">
                                  <a:latin typeface="Cambria Math" panose="02040503050406030204" pitchFamily="18" charset="0"/>
                                </a:rPr>
                                <m:t>𝑂</m:t>
                              </m:r>
                            </m:e>
                            <m:sub>
                              <m:r>
                                <a:rPr lang="de-DE" sz="2000" b="0" i="1" smtClean="0">
                                  <a:latin typeface="Cambria Math" panose="02040503050406030204" pitchFamily="18" charset="0"/>
                                </a:rPr>
                                <m:t>3</m:t>
                              </m:r>
                            </m:sub>
                            <m:sup>
                              <m:r>
                                <a:rPr lang="de-DE" sz="2000" b="0" i="1" smtClean="0">
                                  <a:latin typeface="Cambria Math" panose="02040503050406030204" pitchFamily="18" charset="0"/>
                                </a:rPr>
                                <m:t>−</m:t>
                              </m:r>
                            </m:sup>
                          </m:sSubSup>
                        </m:num>
                        <m:den>
                          <m:r>
                            <a:rPr lang="de-DE" sz="2000" b="0" i="1" smtClean="0">
                              <a:latin typeface="Cambria Math" panose="02040503050406030204" pitchFamily="18" charset="0"/>
                            </a:rPr>
                            <m:t>𝐶</m:t>
                          </m:r>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𝑂</m:t>
                              </m:r>
                            </m:e>
                            <m:sub>
                              <m:r>
                                <a:rPr lang="de-DE" sz="2000" b="0" i="1" smtClean="0">
                                  <a:latin typeface="Cambria Math" panose="02040503050406030204" pitchFamily="18" charset="0"/>
                                </a:rPr>
                                <m:t>2</m:t>
                              </m:r>
                            </m:sub>
                          </m:sSub>
                          <m:r>
                            <a:rPr lang="de-DE" sz="2000" b="0" i="1" smtClean="0">
                              <a:latin typeface="Cambria Math" panose="02040503050406030204" pitchFamily="18" charset="0"/>
                            </a:rPr>
                            <m:t>(</m:t>
                          </m:r>
                          <m:r>
                            <a:rPr lang="de-DE" sz="2000" b="0" i="1" smtClean="0">
                              <a:latin typeface="Cambria Math" panose="02040503050406030204" pitchFamily="18" charset="0"/>
                            </a:rPr>
                            <m:t>𝑎𝑞</m:t>
                          </m:r>
                          <m:r>
                            <a:rPr lang="de-DE" sz="2000" b="0" i="1" smtClean="0">
                              <a:latin typeface="Cambria Math" panose="02040503050406030204" pitchFamily="18" charset="0"/>
                            </a:rPr>
                            <m:t>)</m:t>
                          </m:r>
                        </m:den>
                      </m:f>
                      <m:r>
                        <a:rPr lang="de-DE" sz="2000" b="0" i="1" smtClean="0">
                          <a:latin typeface="Cambria Math" panose="02040503050406030204" pitchFamily="18" charset="0"/>
                        </a:rPr>
                        <m:t>=</m:t>
                      </m:r>
                      <m:f>
                        <m:fPr>
                          <m:ctrlPr>
                            <a:rPr lang="de-DE" sz="2000" b="0" i="1" smtClean="0">
                              <a:latin typeface="Cambria Math" panose="02040503050406030204" pitchFamily="18" charset="0"/>
                            </a:rPr>
                          </m:ctrlPr>
                        </m:fPr>
                        <m:num>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𝐾</m:t>
                              </m:r>
                            </m:e>
                            <m:sub>
                              <m:r>
                                <a:rPr lang="de-DE" sz="2000" b="0" i="1" smtClean="0">
                                  <a:latin typeface="Cambria Math" panose="02040503050406030204" pitchFamily="18" charset="0"/>
                                </a:rPr>
                                <m:t>1</m:t>
                              </m:r>
                            </m:sub>
                          </m:sSub>
                        </m:num>
                        <m:den>
                          <m:r>
                            <a:rPr lang="de-DE" sz="2000" b="0" i="1" smtClean="0">
                              <a:latin typeface="Cambria Math" panose="02040503050406030204" pitchFamily="18" charset="0"/>
                            </a:rPr>
                            <m:t>[</m:t>
                          </m:r>
                          <m:sSup>
                            <m:sSupPr>
                              <m:ctrlPr>
                                <a:rPr lang="de-DE" sz="2000" b="0" i="1" smtClean="0">
                                  <a:latin typeface="Cambria Math" panose="02040503050406030204" pitchFamily="18" charset="0"/>
                                </a:rPr>
                              </m:ctrlPr>
                            </m:sSupPr>
                            <m:e>
                              <m:r>
                                <a:rPr lang="de-DE" sz="2000" b="0" i="1" smtClean="0">
                                  <a:latin typeface="Cambria Math" panose="02040503050406030204" pitchFamily="18" charset="0"/>
                                </a:rPr>
                                <m:t>𝐻</m:t>
                              </m:r>
                            </m:e>
                            <m:sup>
                              <m:r>
                                <a:rPr lang="de-DE" sz="2000" b="0" i="1" smtClean="0">
                                  <a:latin typeface="Cambria Math" panose="02040503050406030204" pitchFamily="18" charset="0"/>
                                </a:rPr>
                                <m:t>+</m:t>
                              </m:r>
                            </m:sup>
                          </m:sSup>
                          <m:r>
                            <a:rPr lang="de-DE" sz="2000" b="0" i="1" smtClean="0">
                              <a:latin typeface="Cambria Math" panose="02040503050406030204" pitchFamily="18" charset="0"/>
                            </a:rPr>
                            <m:t>]</m:t>
                          </m:r>
                        </m:den>
                      </m:f>
                      <m:r>
                        <a:rPr lang="de-DE" sz="2000" b="0" i="1" smtClean="0">
                          <a:latin typeface="Cambria Math" panose="02040503050406030204" pitchFamily="18" charset="0"/>
                        </a:rPr>
                        <m:t> ~ 149</m:t>
                      </m:r>
                    </m:oMath>
                  </m:oMathPara>
                </a14:m>
                <a:endParaRPr lang="en-DE" dirty="0"/>
              </a:p>
            </p:txBody>
          </p:sp>
        </mc:Choice>
        <mc:Fallback xmlns="">
          <p:sp>
            <p:nvSpPr>
              <p:cNvPr id="13" name="TextBox 12">
                <a:extLst>
                  <a:ext uri="{FF2B5EF4-FFF2-40B4-BE49-F238E27FC236}">
                    <a16:creationId xmlns:a16="http://schemas.microsoft.com/office/drawing/2014/main" id="{4061B660-FE0E-4523-A33F-7FD012609449}"/>
                  </a:ext>
                </a:extLst>
              </p:cNvPr>
              <p:cNvSpPr txBox="1">
                <a:spLocks noRot="1" noChangeAspect="1" noMove="1" noResize="1" noEditPoints="1" noAdjustHandles="1" noChangeArrowheads="1" noChangeShapeType="1" noTextEdit="1"/>
              </p:cNvSpPr>
              <p:nvPr/>
            </p:nvSpPr>
            <p:spPr>
              <a:xfrm>
                <a:off x="6307559" y="2021798"/>
                <a:ext cx="2620254" cy="633571"/>
              </a:xfrm>
              <a:prstGeom prst="rect">
                <a:avLst/>
              </a:prstGeom>
              <a:blipFill>
                <a:blip r:embed="rId4"/>
                <a:stretch>
                  <a:fillRect/>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C320A4EB-DEF7-4A7B-A49D-1998D256D730}"/>
              </a:ext>
            </a:extLst>
          </p:cNvPr>
          <p:cNvSpPr txBox="1"/>
          <p:nvPr/>
        </p:nvSpPr>
        <p:spPr>
          <a:xfrm>
            <a:off x="4214191" y="5480920"/>
            <a:ext cx="2239267" cy="369332"/>
          </a:xfrm>
          <a:prstGeom prst="rect">
            <a:avLst/>
          </a:prstGeom>
          <a:noFill/>
        </p:spPr>
        <p:txBody>
          <a:bodyPr wrap="none" rtlCol="0">
            <a:spAutoFit/>
          </a:bodyPr>
          <a:lstStyle/>
          <a:p>
            <a:r>
              <a:rPr lang="de-DE" dirty="0"/>
              <a:t>CO</a:t>
            </a:r>
            <a:r>
              <a:rPr lang="de-DE" baseline="-25000" dirty="0"/>
              <a:t>2</a:t>
            </a:r>
            <a:r>
              <a:rPr lang="de-DE" dirty="0"/>
              <a:t>(</a:t>
            </a:r>
            <a:r>
              <a:rPr lang="de-DE" dirty="0" err="1"/>
              <a:t>aq</a:t>
            </a:r>
            <a:r>
              <a:rPr lang="de-DE" dirty="0"/>
              <a:t>) ~= 0.01 * DIC</a:t>
            </a:r>
            <a:endParaRPr lang="en-DE" dirty="0"/>
          </a:p>
        </p:txBody>
      </p:sp>
      <p:pic>
        <p:nvPicPr>
          <p:cNvPr id="6" name="Picture 5">
            <a:extLst>
              <a:ext uri="{FF2B5EF4-FFF2-40B4-BE49-F238E27FC236}">
                <a16:creationId xmlns:a16="http://schemas.microsoft.com/office/drawing/2014/main" id="{A87033A1-482C-4D27-801E-3D08EF577C61}"/>
              </a:ext>
            </a:extLst>
          </p:cNvPr>
          <p:cNvPicPr>
            <a:picLocks noChangeAspect="1"/>
          </p:cNvPicPr>
          <p:nvPr/>
        </p:nvPicPr>
        <p:blipFill rotWithShape="1">
          <a:blip r:embed="rId5"/>
          <a:srcRect l="29456" t="24686" r="13751" b="13671"/>
          <a:stretch/>
        </p:blipFill>
        <p:spPr>
          <a:xfrm>
            <a:off x="6012929" y="3027759"/>
            <a:ext cx="3123525" cy="1907022"/>
          </a:xfrm>
          <a:prstGeom prst="rect">
            <a:avLst/>
          </a:prstGeom>
        </p:spPr>
      </p:pic>
    </p:spTree>
    <p:extLst>
      <p:ext uri="{BB962C8B-B14F-4D97-AF65-F5344CB8AC3E}">
        <p14:creationId xmlns:p14="http://schemas.microsoft.com/office/powerpoint/2010/main" val="29600169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A0AB3C-939F-47B4-8FBC-634E82AD55BF}"/>
              </a:ext>
            </a:extLst>
          </p:cNvPr>
          <p:cNvPicPr>
            <a:picLocks noChangeAspect="1"/>
          </p:cNvPicPr>
          <p:nvPr/>
        </p:nvPicPr>
        <p:blipFill rotWithShape="1">
          <a:blip r:embed="rId3">
            <a:extLst>
              <a:ext uri="{28A0092B-C50C-407E-A947-70E740481C1C}">
                <a14:useLocalDpi xmlns:a14="http://schemas.microsoft.com/office/drawing/2010/main" val="0"/>
              </a:ext>
            </a:extLst>
          </a:blip>
          <a:srcRect l="5103" t="13199" r="19707" b="17940"/>
          <a:stretch/>
        </p:blipFill>
        <p:spPr>
          <a:xfrm>
            <a:off x="-114033" y="1203666"/>
            <a:ext cx="6227180" cy="4277254"/>
          </a:xfrm>
          <a:prstGeom prst="rect">
            <a:avLst/>
          </a:prstGeom>
        </p:spPr>
      </p:pic>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103</a:t>
            </a:fld>
            <a:endParaRPr lang="en-DE" dirty="0"/>
          </a:p>
        </p:txBody>
      </p:sp>
      <p:sp>
        <p:nvSpPr>
          <p:cNvPr id="10" name="Arrow: Right 9">
            <a:extLst>
              <a:ext uri="{FF2B5EF4-FFF2-40B4-BE49-F238E27FC236}">
                <a16:creationId xmlns:a16="http://schemas.microsoft.com/office/drawing/2014/main" id="{9AB34CB5-27B8-4EA4-B8D2-2EC6C08CAFD6}"/>
              </a:ext>
            </a:extLst>
          </p:cNvPr>
          <p:cNvSpPr/>
          <p:nvPr/>
        </p:nvSpPr>
        <p:spPr>
          <a:xfrm>
            <a:off x="1659444" y="3403061"/>
            <a:ext cx="851561" cy="371789"/>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Arrow: Right 10">
            <a:extLst>
              <a:ext uri="{FF2B5EF4-FFF2-40B4-BE49-F238E27FC236}">
                <a16:creationId xmlns:a16="http://schemas.microsoft.com/office/drawing/2014/main" id="{0F243931-3130-48B8-922C-B2A2A67BEB03}"/>
              </a:ext>
            </a:extLst>
          </p:cNvPr>
          <p:cNvSpPr/>
          <p:nvPr/>
        </p:nvSpPr>
        <p:spPr>
          <a:xfrm rot="10800000">
            <a:off x="3836187" y="3403060"/>
            <a:ext cx="851560" cy="371789"/>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Arrow: Right 11">
            <a:extLst>
              <a:ext uri="{FF2B5EF4-FFF2-40B4-BE49-F238E27FC236}">
                <a16:creationId xmlns:a16="http://schemas.microsoft.com/office/drawing/2014/main" id="{C4CE1BE5-64FB-4408-BE5E-6261EED0165F}"/>
              </a:ext>
            </a:extLst>
          </p:cNvPr>
          <p:cNvSpPr/>
          <p:nvPr/>
        </p:nvSpPr>
        <p:spPr>
          <a:xfrm rot="16200000">
            <a:off x="5907191" y="2152690"/>
            <a:ext cx="353222" cy="371789"/>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1625286-B501-4E33-AAD5-6402B9708355}"/>
                  </a:ext>
                </a:extLst>
              </p:cNvPr>
              <p:cNvSpPr txBox="1"/>
              <p:nvPr/>
            </p:nvSpPr>
            <p:spPr>
              <a:xfrm>
                <a:off x="6269696" y="2060729"/>
                <a:ext cx="2620254" cy="6335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DE" sz="2000" i="1" smtClean="0">
                              <a:latin typeface="Cambria Math" panose="02040503050406030204" pitchFamily="18" charset="0"/>
                            </a:rPr>
                          </m:ctrlPr>
                        </m:fPr>
                        <m:num>
                          <m:r>
                            <a:rPr lang="de-DE" sz="2000" b="0" i="1" smtClean="0">
                              <a:latin typeface="Cambria Math" panose="02040503050406030204" pitchFamily="18" charset="0"/>
                            </a:rPr>
                            <m:t>𝐻𝐶</m:t>
                          </m:r>
                          <m:sSubSup>
                            <m:sSubSupPr>
                              <m:ctrlPr>
                                <a:rPr lang="de-DE" sz="2000" b="0" i="1" smtClean="0">
                                  <a:latin typeface="Cambria Math" panose="02040503050406030204" pitchFamily="18" charset="0"/>
                                </a:rPr>
                              </m:ctrlPr>
                            </m:sSubSupPr>
                            <m:e>
                              <m:r>
                                <a:rPr lang="de-DE" sz="2000" b="0" i="1" smtClean="0">
                                  <a:latin typeface="Cambria Math" panose="02040503050406030204" pitchFamily="18" charset="0"/>
                                </a:rPr>
                                <m:t>𝑂</m:t>
                              </m:r>
                            </m:e>
                            <m:sub>
                              <m:r>
                                <a:rPr lang="de-DE" sz="2000" b="0" i="1" smtClean="0">
                                  <a:latin typeface="Cambria Math" panose="02040503050406030204" pitchFamily="18" charset="0"/>
                                </a:rPr>
                                <m:t>3</m:t>
                              </m:r>
                            </m:sub>
                            <m:sup>
                              <m:r>
                                <a:rPr lang="de-DE" sz="2000" b="0" i="1" smtClean="0">
                                  <a:latin typeface="Cambria Math" panose="02040503050406030204" pitchFamily="18" charset="0"/>
                                </a:rPr>
                                <m:t>−</m:t>
                              </m:r>
                            </m:sup>
                          </m:sSubSup>
                        </m:num>
                        <m:den>
                          <m:r>
                            <a:rPr lang="de-DE" sz="2000" b="0" i="1" smtClean="0">
                              <a:latin typeface="Cambria Math" panose="02040503050406030204" pitchFamily="18" charset="0"/>
                            </a:rPr>
                            <m:t>𝐶</m:t>
                          </m:r>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𝑂</m:t>
                              </m:r>
                            </m:e>
                            <m:sub>
                              <m:r>
                                <a:rPr lang="de-DE" sz="2000" b="0" i="1" smtClean="0">
                                  <a:latin typeface="Cambria Math" panose="02040503050406030204" pitchFamily="18" charset="0"/>
                                </a:rPr>
                                <m:t>2</m:t>
                              </m:r>
                            </m:sub>
                          </m:sSub>
                          <m:r>
                            <a:rPr lang="de-DE" sz="2000" b="0" i="1" smtClean="0">
                              <a:latin typeface="Cambria Math" panose="02040503050406030204" pitchFamily="18" charset="0"/>
                            </a:rPr>
                            <m:t>(</m:t>
                          </m:r>
                          <m:r>
                            <a:rPr lang="de-DE" sz="2000" b="0" i="1" smtClean="0">
                              <a:latin typeface="Cambria Math" panose="02040503050406030204" pitchFamily="18" charset="0"/>
                            </a:rPr>
                            <m:t>𝑎𝑞</m:t>
                          </m:r>
                          <m:r>
                            <a:rPr lang="de-DE" sz="2000" b="0" i="1" smtClean="0">
                              <a:latin typeface="Cambria Math" panose="02040503050406030204" pitchFamily="18" charset="0"/>
                            </a:rPr>
                            <m:t>)</m:t>
                          </m:r>
                        </m:den>
                      </m:f>
                      <m:r>
                        <a:rPr lang="de-DE" sz="2000" b="0" i="1" smtClean="0">
                          <a:latin typeface="Cambria Math" panose="02040503050406030204" pitchFamily="18" charset="0"/>
                        </a:rPr>
                        <m:t>=</m:t>
                      </m:r>
                      <m:f>
                        <m:fPr>
                          <m:ctrlPr>
                            <a:rPr lang="de-DE" sz="2000" b="0" i="1" smtClean="0">
                              <a:latin typeface="Cambria Math" panose="02040503050406030204" pitchFamily="18" charset="0"/>
                            </a:rPr>
                          </m:ctrlPr>
                        </m:fPr>
                        <m:num>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𝐾</m:t>
                              </m:r>
                            </m:e>
                            <m:sub>
                              <m:r>
                                <a:rPr lang="de-DE" sz="2000" b="0" i="1" smtClean="0">
                                  <a:latin typeface="Cambria Math" panose="02040503050406030204" pitchFamily="18" charset="0"/>
                                </a:rPr>
                                <m:t>1</m:t>
                              </m:r>
                            </m:sub>
                          </m:sSub>
                        </m:num>
                        <m:den>
                          <m:r>
                            <a:rPr lang="de-DE" sz="2000" b="0" i="1" smtClean="0">
                              <a:latin typeface="Cambria Math" panose="02040503050406030204" pitchFamily="18" charset="0"/>
                            </a:rPr>
                            <m:t>[</m:t>
                          </m:r>
                          <m:sSup>
                            <m:sSupPr>
                              <m:ctrlPr>
                                <a:rPr lang="de-DE" sz="2000" b="0" i="1" smtClean="0">
                                  <a:latin typeface="Cambria Math" panose="02040503050406030204" pitchFamily="18" charset="0"/>
                                </a:rPr>
                              </m:ctrlPr>
                            </m:sSupPr>
                            <m:e>
                              <m:r>
                                <a:rPr lang="de-DE" sz="2000" b="0" i="1" smtClean="0">
                                  <a:latin typeface="Cambria Math" panose="02040503050406030204" pitchFamily="18" charset="0"/>
                                </a:rPr>
                                <m:t>𝐻</m:t>
                              </m:r>
                            </m:e>
                            <m:sup>
                              <m:r>
                                <a:rPr lang="de-DE" sz="2000" b="0" i="1" smtClean="0">
                                  <a:latin typeface="Cambria Math" panose="02040503050406030204" pitchFamily="18" charset="0"/>
                                </a:rPr>
                                <m:t>+</m:t>
                              </m:r>
                            </m:sup>
                          </m:sSup>
                          <m:r>
                            <a:rPr lang="de-DE" sz="2000" b="0" i="1" smtClean="0">
                              <a:latin typeface="Cambria Math" panose="02040503050406030204" pitchFamily="18" charset="0"/>
                            </a:rPr>
                            <m:t>]</m:t>
                          </m:r>
                        </m:den>
                      </m:f>
                      <m:r>
                        <a:rPr lang="de-DE" sz="2000" b="0" i="1" smtClean="0">
                          <a:latin typeface="Cambria Math" panose="02040503050406030204" pitchFamily="18" charset="0"/>
                        </a:rPr>
                        <m:t> ~ 149</m:t>
                      </m:r>
                    </m:oMath>
                  </m:oMathPara>
                </a14:m>
                <a:endParaRPr lang="en-DE" dirty="0"/>
              </a:p>
            </p:txBody>
          </p:sp>
        </mc:Choice>
        <mc:Fallback xmlns="">
          <p:sp>
            <p:nvSpPr>
              <p:cNvPr id="14" name="TextBox 13">
                <a:extLst>
                  <a:ext uri="{FF2B5EF4-FFF2-40B4-BE49-F238E27FC236}">
                    <a16:creationId xmlns:a16="http://schemas.microsoft.com/office/drawing/2014/main" id="{31625286-B501-4E33-AAD5-6402B9708355}"/>
                  </a:ext>
                </a:extLst>
              </p:cNvPr>
              <p:cNvSpPr txBox="1">
                <a:spLocks noRot="1" noChangeAspect="1" noMove="1" noResize="1" noEditPoints="1" noAdjustHandles="1" noChangeArrowheads="1" noChangeShapeType="1" noTextEdit="1"/>
              </p:cNvSpPr>
              <p:nvPr/>
            </p:nvSpPr>
            <p:spPr>
              <a:xfrm>
                <a:off x="6269696" y="2060729"/>
                <a:ext cx="2620254" cy="633571"/>
              </a:xfrm>
              <a:prstGeom prst="rect">
                <a:avLst/>
              </a:prstGeom>
              <a:blipFill>
                <a:blip r:embed="rId4"/>
                <a:stretch>
                  <a:fillRect/>
                </a:stretch>
              </a:blipFill>
            </p:spPr>
            <p:txBody>
              <a:bodyPr/>
              <a:lstStyle/>
              <a:p>
                <a:r>
                  <a:rPr lang="en-DE">
                    <a:noFill/>
                  </a:rPr>
                  <a:t> </a:t>
                </a:r>
              </a:p>
            </p:txBody>
          </p:sp>
        </mc:Fallback>
      </mc:AlternateContent>
      <p:sp>
        <p:nvSpPr>
          <p:cNvPr id="16" name="TextBox 15">
            <a:extLst>
              <a:ext uri="{FF2B5EF4-FFF2-40B4-BE49-F238E27FC236}">
                <a16:creationId xmlns:a16="http://schemas.microsoft.com/office/drawing/2014/main" id="{52C1504D-5F5B-4AEF-B7CE-E5A9F00AF0B4}"/>
              </a:ext>
            </a:extLst>
          </p:cNvPr>
          <p:cNvSpPr txBox="1"/>
          <p:nvPr/>
        </p:nvSpPr>
        <p:spPr>
          <a:xfrm>
            <a:off x="4873642" y="3887770"/>
            <a:ext cx="1210160" cy="369332"/>
          </a:xfrm>
          <a:prstGeom prst="rect">
            <a:avLst/>
          </a:prstGeom>
          <a:noFill/>
        </p:spPr>
        <p:txBody>
          <a:bodyPr wrap="square" rtlCol="0">
            <a:spAutoFit/>
          </a:bodyPr>
          <a:lstStyle/>
          <a:p>
            <a:r>
              <a:rPr lang="de-DE" dirty="0">
                <a:solidFill>
                  <a:srgbClr val="FF0000"/>
                </a:solidFill>
              </a:rPr>
              <a:t>9%</a:t>
            </a:r>
            <a:endParaRPr lang="en-DE" dirty="0">
              <a:solidFill>
                <a:srgbClr val="FF0000"/>
              </a:solidFill>
            </a:endParaRPr>
          </a:p>
        </p:txBody>
      </p:sp>
      <p:sp>
        <p:nvSpPr>
          <p:cNvPr id="17" name="TextBox 16">
            <a:extLst>
              <a:ext uri="{FF2B5EF4-FFF2-40B4-BE49-F238E27FC236}">
                <a16:creationId xmlns:a16="http://schemas.microsoft.com/office/drawing/2014/main" id="{52F0AC79-77DA-439D-995F-0EAC5FFDDE32}"/>
              </a:ext>
            </a:extLst>
          </p:cNvPr>
          <p:cNvSpPr txBox="1"/>
          <p:nvPr/>
        </p:nvSpPr>
        <p:spPr>
          <a:xfrm>
            <a:off x="2914044" y="3887770"/>
            <a:ext cx="1210160" cy="369332"/>
          </a:xfrm>
          <a:prstGeom prst="rect">
            <a:avLst/>
          </a:prstGeom>
          <a:noFill/>
        </p:spPr>
        <p:txBody>
          <a:bodyPr wrap="square" rtlCol="0">
            <a:spAutoFit/>
          </a:bodyPr>
          <a:lstStyle/>
          <a:p>
            <a:r>
              <a:rPr lang="de-DE" dirty="0">
                <a:solidFill>
                  <a:srgbClr val="FF0000"/>
                </a:solidFill>
              </a:rPr>
              <a:t>90%</a:t>
            </a:r>
            <a:endParaRPr lang="en-DE" dirty="0">
              <a:solidFill>
                <a:srgbClr val="FF0000"/>
              </a:solidFill>
            </a:endParaRPr>
          </a:p>
        </p:txBody>
      </p:sp>
      <p:sp>
        <p:nvSpPr>
          <p:cNvPr id="18" name="TextBox 17">
            <a:extLst>
              <a:ext uri="{FF2B5EF4-FFF2-40B4-BE49-F238E27FC236}">
                <a16:creationId xmlns:a16="http://schemas.microsoft.com/office/drawing/2014/main" id="{2D468A09-DACE-4B96-BBBA-9B5B2EF171F1}"/>
              </a:ext>
            </a:extLst>
          </p:cNvPr>
          <p:cNvSpPr txBox="1"/>
          <p:nvPr/>
        </p:nvSpPr>
        <p:spPr>
          <a:xfrm>
            <a:off x="954446" y="3887770"/>
            <a:ext cx="1210160" cy="369332"/>
          </a:xfrm>
          <a:prstGeom prst="rect">
            <a:avLst/>
          </a:prstGeom>
          <a:noFill/>
        </p:spPr>
        <p:txBody>
          <a:bodyPr wrap="square" rtlCol="0">
            <a:spAutoFit/>
          </a:bodyPr>
          <a:lstStyle/>
          <a:p>
            <a:r>
              <a:rPr lang="de-DE" dirty="0">
                <a:solidFill>
                  <a:srgbClr val="FF0000"/>
                </a:solidFill>
              </a:rPr>
              <a:t>1%</a:t>
            </a:r>
            <a:endParaRPr lang="en-DE" dirty="0">
              <a:solidFill>
                <a:srgbClr val="FF0000"/>
              </a:solidFill>
            </a:endParaRPr>
          </a:p>
        </p:txBody>
      </p:sp>
      <p:sp>
        <p:nvSpPr>
          <p:cNvPr id="13" name="TextBox 12">
            <a:extLst>
              <a:ext uri="{FF2B5EF4-FFF2-40B4-BE49-F238E27FC236}">
                <a16:creationId xmlns:a16="http://schemas.microsoft.com/office/drawing/2014/main" id="{05D4846D-CB29-48A4-AFCC-E13567D7C2BE}"/>
              </a:ext>
            </a:extLst>
          </p:cNvPr>
          <p:cNvSpPr txBox="1"/>
          <p:nvPr/>
        </p:nvSpPr>
        <p:spPr>
          <a:xfrm>
            <a:off x="5984111" y="4233535"/>
            <a:ext cx="2905839" cy="1938992"/>
          </a:xfrm>
          <a:prstGeom prst="rect">
            <a:avLst/>
          </a:prstGeom>
          <a:noFill/>
          <a:ln>
            <a:solidFill>
              <a:schemeClr val="tx1">
                <a:lumMod val="95000"/>
                <a:lumOff val="5000"/>
              </a:schemeClr>
            </a:solidFill>
          </a:ln>
        </p:spPr>
        <p:txBody>
          <a:bodyPr wrap="square" rtlCol="0">
            <a:spAutoFit/>
          </a:bodyPr>
          <a:lstStyle/>
          <a:p>
            <a:pPr marL="285750" indent="-285750">
              <a:buFont typeface="Arial" panose="020B0604020202020204" pitchFamily="34" charset="0"/>
              <a:buChar char="•"/>
            </a:pPr>
            <a:r>
              <a:rPr lang="de-DE" sz="2000" dirty="0" err="1"/>
              <a:t>Increases</a:t>
            </a:r>
            <a:r>
              <a:rPr lang="de-DE" sz="2000" dirty="0"/>
              <a:t> </a:t>
            </a:r>
            <a:r>
              <a:rPr lang="de-DE" sz="2000" dirty="0" err="1"/>
              <a:t>storage</a:t>
            </a:r>
            <a:r>
              <a:rPr lang="de-DE" sz="2000" dirty="0"/>
              <a:t> in </a:t>
            </a:r>
            <a:r>
              <a:rPr lang="de-DE" sz="2000" dirty="0" err="1"/>
              <a:t>the</a:t>
            </a:r>
            <a:r>
              <a:rPr lang="de-DE" sz="2000" dirty="0"/>
              <a:t> </a:t>
            </a:r>
            <a:r>
              <a:rPr lang="de-DE" sz="2000" dirty="0" err="1"/>
              <a:t>ocean</a:t>
            </a:r>
            <a:r>
              <a:rPr lang="de-DE" sz="2000" dirty="0"/>
              <a:t> </a:t>
            </a:r>
            <a:r>
              <a:rPr lang="de-DE" sz="2000" dirty="0" err="1"/>
              <a:t>by</a:t>
            </a:r>
            <a:r>
              <a:rPr lang="de-DE" sz="2000" dirty="0"/>
              <a:t> </a:t>
            </a:r>
            <a:r>
              <a:rPr lang="de-DE" sz="2000" dirty="0" err="1"/>
              <a:t>over</a:t>
            </a:r>
            <a:r>
              <a:rPr lang="de-DE" sz="2000" dirty="0"/>
              <a:t> 100-fold</a:t>
            </a:r>
          </a:p>
          <a:p>
            <a:pPr marL="285750" indent="-285750">
              <a:buFont typeface="Arial" panose="020B0604020202020204" pitchFamily="34" charset="0"/>
              <a:buChar char="•"/>
            </a:pPr>
            <a:r>
              <a:rPr lang="de-DE" sz="2000" dirty="0" err="1"/>
              <a:t>Increase</a:t>
            </a:r>
            <a:r>
              <a:rPr lang="de-DE" sz="2000" dirty="0"/>
              <a:t> in </a:t>
            </a:r>
            <a:r>
              <a:rPr lang="de-DE" sz="2000" dirty="0" err="1"/>
              <a:t>atmospheric</a:t>
            </a:r>
            <a:r>
              <a:rPr lang="de-DE" sz="2000" dirty="0"/>
              <a:t> CO</a:t>
            </a:r>
            <a:r>
              <a:rPr lang="de-DE" sz="2000" baseline="-25000" dirty="0"/>
              <a:t>2</a:t>
            </a:r>
            <a:r>
              <a:rPr lang="de-DE" sz="2000" dirty="0"/>
              <a:t> </a:t>
            </a:r>
            <a:r>
              <a:rPr lang="de-DE" sz="2000" dirty="0" err="1"/>
              <a:t>is</a:t>
            </a:r>
            <a:r>
              <a:rPr lang="de-DE" sz="2000" dirty="0"/>
              <a:t> </a:t>
            </a:r>
            <a:r>
              <a:rPr lang="de-DE" sz="2000" dirty="0" err="1"/>
              <a:t>strongly</a:t>
            </a:r>
            <a:r>
              <a:rPr lang="de-DE" sz="2000" dirty="0"/>
              <a:t> </a:t>
            </a:r>
            <a:r>
              <a:rPr lang="de-DE" sz="2000" dirty="0" err="1"/>
              <a:t>buffered</a:t>
            </a:r>
            <a:endParaRPr lang="de-DE" sz="2000" dirty="0"/>
          </a:p>
        </p:txBody>
      </p:sp>
    </p:spTree>
    <p:extLst>
      <p:ext uri="{BB962C8B-B14F-4D97-AF65-F5344CB8AC3E}">
        <p14:creationId xmlns:p14="http://schemas.microsoft.com/office/powerpoint/2010/main" val="2297098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104</a:t>
            </a:fld>
            <a:endParaRPr lang="en-DE" dirty="0"/>
          </a:p>
        </p:txBody>
      </p:sp>
      <p:sp>
        <p:nvSpPr>
          <p:cNvPr id="7" name="TextBox 6">
            <a:extLst>
              <a:ext uri="{FF2B5EF4-FFF2-40B4-BE49-F238E27FC236}">
                <a16:creationId xmlns:a16="http://schemas.microsoft.com/office/drawing/2014/main" id="{A0FFC78B-5805-4746-8B23-58931DA4C5C8}"/>
              </a:ext>
            </a:extLst>
          </p:cNvPr>
          <p:cNvSpPr txBox="1"/>
          <p:nvPr/>
        </p:nvSpPr>
        <p:spPr>
          <a:xfrm>
            <a:off x="414809" y="1487270"/>
            <a:ext cx="3971925" cy="646331"/>
          </a:xfrm>
          <a:prstGeom prst="rect">
            <a:avLst/>
          </a:prstGeom>
          <a:noFill/>
        </p:spPr>
        <p:txBody>
          <a:bodyPr wrap="square" rtlCol="0">
            <a:spAutoFit/>
          </a:bodyPr>
          <a:lstStyle/>
          <a:p>
            <a:r>
              <a:rPr lang="de-DE" dirty="0"/>
              <a:t>CO</a:t>
            </a:r>
            <a:r>
              <a:rPr lang="de-DE" baseline="-25000" dirty="0"/>
              <a:t>2(</a:t>
            </a:r>
            <a:r>
              <a:rPr lang="de-DE" baseline="-25000" dirty="0" err="1"/>
              <a:t>aq</a:t>
            </a:r>
            <a:r>
              <a:rPr lang="de-DE" baseline="-25000" dirty="0"/>
              <a:t>)</a:t>
            </a:r>
            <a:r>
              <a:rPr lang="de-DE" dirty="0"/>
              <a:t>, </a:t>
            </a:r>
            <a:r>
              <a:rPr lang="de-DE" dirty="0" err="1"/>
              <a:t>dissolved</a:t>
            </a:r>
            <a:r>
              <a:rPr lang="de-DE" dirty="0"/>
              <a:t> in </a:t>
            </a:r>
            <a:r>
              <a:rPr lang="de-DE" dirty="0" err="1"/>
              <a:t>seawater</a:t>
            </a:r>
            <a:r>
              <a:rPr lang="de-DE" dirty="0"/>
              <a:t>, </a:t>
            </a:r>
            <a:r>
              <a:rPr lang="de-DE" dirty="0" err="1"/>
              <a:t>reacts</a:t>
            </a:r>
            <a:r>
              <a:rPr lang="de-DE" dirty="0"/>
              <a:t> </a:t>
            </a:r>
            <a:r>
              <a:rPr lang="de-DE" dirty="0" err="1"/>
              <a:t>with</a:t>
            </a:r>
            <a:r>
              <a:rPr lang="de-DE" dirty="0"/>
              <a:t> </a:t>
            </a:r>
            <a:r>
              <a:rPr lang="de-DE" dirty="0" err="1"/>
              <a:t>water</a:t>
            </a:r>
            <a:r>
              <a:rPr lang="de-DE" dirty="0"/>
              <a:t> </a:t>
            </a:r>
            <a:r>
              <a:rPr lang="de-DE" dirty="0" err="1"/>
              <a:t>to</a:t>
            </a:r>
            <a:r>
              <a:rPr lang="de-DE" dirty="0"/>
              <a:t> form H</a:t>
            </a:r>
            <a:r>
              <a:rPr lang="de-DE" baseline="-25000" dirty="0"/>
              <a:t>2</a:t>
            </a:r>
            <a:r>
              <a:rPr lang="de-DE" dirty="0"/>
              <a:t>CO</a:t>
            </a:r>
            <a:r>
              <a:rPr lang="de-DE" baseline="-25000" dirty="0"/>
              <a:t>3</a:t>
            </a:r>
            <a:r>
              <a:rPr lang="de-DE" baseline="30000" dirty="0"/>
              <a:t> </a:t>
            </a:r>
            <a:endParaRPr lang="en-DE" baseline="30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F07731-5A25-4426-AA4C-53BD3CD137E1}"/>
                  </a:ext>
                </a:extLst>
              </p:cNvPr>
              <p:cNvSpPr txBox="1"/>
              <p:nvPr/>
            </p:nvSpPr>
            <p:spPr>
              <a:xfrm>
                <a:off x="556560" y="2962304"/>
                <a:ext cx="3422988" cy="3927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𝐶𝑂</m:t>
                          </m:r>
                        </m:e>
                        <m:sub>
                          <m:r>
                            <a:rPr lang="de-DE" i="1">
                              <a:latin typeface="Cambria Math" panose="02040503050406030204" pitchFamily="18" charset="0"/>
                            </a:rPr>
                            <m:t>2</m:t>
                          </m:r>
                        </m:sub>
                        <m:sup/>
                      </m:sSubSup>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r>
                        <a:rPr lang="de-DE" b="0" i="1" smtClean="0">
                          <a:latin typeface="Cambria Math" panose="02040503050406030204" pitchFamily="18" charset="0"/>
                        </a:rPr>
                        <m:t>(</m:t>
                      </m:r>
                      <m:r>
                        <a:rPr lang="de-DE" b="0" i="1" smtClean="0">
                          <a:latin typeface="Cambria Math" panose="02040503050406030204" pitchFamily="18" charset="0"/>
                        </a:rPr>
                        <m:t>𝑙</m:t>
                      </m:r>
                      <m:r>
                        <a:rPr lang="de-DE" b="0" i="1" smtClean="0">
                          <a:latin typeface="Cambria Math" panose="02040503050406030204" pitchFamily="18" charset="0"/>
                        </a:rPr>
                        <m:t>)</m:t>
                      </m:r>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oMath>
                  </m:oMathPara>
                </a14:m>
                <a:endParaRPr lang="en-DE" dirty="0"/>
              </a:p>
            </p:txBody>
          </p:sp>
        </mc:Choice>
        <mc:Fallback xmlns="">
          <p:sp>
            <p:nvSpPr>
              <p:cNvPr id="5" name="TextBox 4">
                <a:extLst>
                  <a:ext uri="{FF2B5EF4-FFF2-40B4-BE49-F238E27FC236}">
                    <a16:creationId xmlns:a16="http://schemas.microsoft.com/office/drawing/2014/main" id="{4FF07731-5A25-4426-AA4C-53BD3CD137E1}"/>
                  </a:ext>
                </a:extLst>
              </p:cNvPr>
              <p:cNvSpPr txBox="1">
                <a:spLocks noRot="1" noChangeAspect="1" noMove="1" noResize="1" noEditPoints="1" noAdjustHandles="1" noChangeArrowheads="1" noChangeShapeType="1" noTextEdit="1"/>
              </p:cNvSpPr>
              <p:nvPr/>
            </p:nvSpPr>
            <p:spPr>
              <a:xfrm>
                <a:off x="556560" y="2962304"/>
                <a:ext cx="3422988" cy="392736"/>
              </a:xfrm>
              <a:prstGeom prst="rect">
                <a:avLst/>
              </a:prstGeom>
              <a:blipFill>
                <a:blip r:embed="rId3"/>
                <a:stretch>
                  <a:fillRect l="-1068" t="-48438" r="-1957" b="-7187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639040-4086-4FC9-9EC8-7C095A539D7B}"/>
                  </a:ext>
                </a:extLst>
              </p:cNvPr>
              <p:cNvSpPr txBox="1"/>
              <p:nvPr/>
            </p:nvSpPr>
            <p:spPr>
              <a:xfrm>
                <a:off x="-185266" y="2218920"/>
                <a:ext cx="4572000" cy="6580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 </m:t>
                      </m:r>
                      <m:sSub>
                        <m:sSubPr>
                          <m:ctrlPr>
                            <a:rPr lang="de-DE" i="1" smtClean="0">
                              <a:latin typeface="Cambria Math" panose="02040503050406030204" pitchFamily="18" charset="0"/>
                            </a:rPr>
                          </m:ctrlPr>
                        </m:sSubPr>
                        <m:e>
                          <m:r>
                            <a:rPr lang="de-DE" b="0" i="1" smtClean="0">
                              <a:latin typeface="Cambria Math" panose="02040503050406030204" pitchFamily="18" charset="0"/>
                            </a:rPr>
                            <m:t>𝐶𝑂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i="1">
                              <a:latin typeface="Cambria Math" panose="02040503050406030204" pitchFamily="18" charset="0"/>
                            </a:rPr>
                            <m:t>𝑝𝐶</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2</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𝐻</m:t>
                              </m:r>
                            </m:sub>
                          </m:sSub>
                        </m:den>
                      </m:f>
                    </m:oMath>
                  </m:oMathPara>
                </a14:m>
                <a:endParaRPr lang="en-DE" dirty="0"/>
              </a:p>
            </p:txBody>
          </p:sp>
        </mc:Choice>
        <mc:Fallback xmlns="">
          <p:sp>
            <p:nvSpPr>
              <p:cNvPr id="12" name="TextBox 11">
                <a:extLst>
                  <a:ext uri="{FF2B5EF4-FFF2-40B4-BE49-F238E27FC236}">
                    <a16:creationId xmlns:a16="http://schemas.microsoft.com/office/drawing/2014/main" id="{57639040-4086-4FC9-9EC8-7C095A539D7B}"/>
                  </a:ext>
                </a:extLst>
              </p:cNvPr>
              <p:cNvSpPr txBox="1">
                <a:spLocks noRot="1" noChangeAspect="1" noMove="1" noResize="1" noEditPoints="1" noAdjustHandles="1" noChangeArrowheads="1" noChangeShapeType="1" noTextEdit="1"/>
              </p:cNvSpPr>
              <p:nvPr/>
            </p:nvSpPr>
            <p:spPr>
              <a:xfrm>
                <a:off x="-185266" y="2218920"/>
                <a:ext cx="4572000" cy="658065"/>
              </a:xfrm>
              <a:prstGeom prst="rect">
                <a:avLst/>
              </a:prstGeom>
              <a:blipFill>
                <a:blip r:embed="rId4"/>
                <a:stretch>
                  <a:fillRect/>
                </a:stretch>
              </a:blipFill>
            </p:spPr>
            <p:txBody>
              <a:bodyPr/>
              <a:lstStyle/>
              <a:p>
                <a:r>
                  <a:rPr lang="en-DE">
                    <a:noFill/>
                  </a:rPr>
                  <a:t> </a:t>
                </a:r>
              </a:p>
            </p:txBody>
          </p:sp>
        </mc:Fallback>
      </mc:AlternateContent>
      <p:sp>
        <p:nvSpPr>
          <p:cNvPr id="13" name="TextBox 12">
            <a:extLst>
              <a:ext uri="{FF2B5EF4-FFF2-40B4-BE49-F238E27FC236}">
                <a16:creationId xmlns:a16="http://schemas.microsoft.com/office/drawing/2014/main" id="{93AB95DD-6659-4952-BC55-37197BBAEE79}"/>
              </a:ext>
            </a:extLst>
          </p:cNvPr>
          <p:cNvSpPr txBox="1"/>
          <p:nvPr/>
        </p:nvSpPr>
        <p:spPr>
          <a:xfrm>
            <a:off x="1215065" y="3667614"/>
            <a:ext cx="2371411" cy="369332"/>
          </a:xfrm>
          <a:prstGeom prst="rect">
            <a:avLst/>
          </a:prstGeom>
          <a:noFill/>
        </p:spPr>
        <p:txBody>
          <a:bodyPr wrap="square" rtlCol="0">
            <a:spAutoFit/>
          </a:bodyPr>
          <a:lstStyle/>
          <a:p>
            <a:r>
              <a:rPr lang="de-DE" dirty="0"/>
              <a:t>Carbonate </a:t>
            </a:r>
            <a:r>
              <a:rPr lang="de-DE" dirty="0" err="1"/>
              <a:t>speciation</a:t>
            </a:r>
            <a:endParaRPr lang="en-DE"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1A6251-0EBA-4392-B5E3-D5CBD4EE6F0F}"/>
                  </a:ext>
                </a:extLst>
              </p:cNvPr>
              <p:cNvSpPr txBox="1"/>
              <p:nvPr/>
            </p:nvSpPr>
            <p:spPr>
              <a:xfrm>
                <a:off x="830723" y="4087099"/>
                <a:ext cx="3024555" cy="450701"/>
              </a:xfrm>
              <a:prstGeom prst="rect">
                <a:avLst/>
              </a:prstGeom>
              <a:noFill/>
            </p:spPr>
            <p:txBody>
              <a:bodyPr wrap="square">
                <a:spAutoFit/>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groupChr>
                      <m:groupChrPr>
                        <m:chr m:val="⇔"/>
                        <m:pos m:val="top"/>
                        <m:ctrlPr>
                          <a:rPr lang="de-DE" b="0" i="1" smtClean="0">
                            <a:latin typeface="Cambria Math" panose="02040503050406030204" pitchFamily="18" charset="0"/>
                          </a:rPr>
                        </m:ctrlPr>
                      </m:groupChrPr>
                      <m:e/>
                    </m:groupChr>
                  </m:oMath>
                </a14:m>
                <a:r>
                  <a:rPr lang="de-DE" dirty="0"/>
                  <a:t> H</a:t>
                </a:r>
                <a14:m>
                  <m:oMath xmlns:m="http://schemas.openxmlformats.org/officeDocument/2006/math">
                    <m:r>
                      <a:rPr lang="de-DE" b="0" i="1" smtClean="0">
                        <a:latin typeface="Cambria Math" panose="02040503050406030204" pitchFamily="18" charset="0"/>
                      </a:rPr>
                      <m:t>𝐶</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endParaRPr lang="en-DE" dirty="0"/>
              </a:p>
            </p:txBody>
          </p:sp>
        </mc:Choice>
        <mc:Fallback xmlns="">
          <p:sp>
            <p:nvSpPr>
              <p:cNvPr id="15" name="TextBox 14">
                <a:extLst>
                  <a:ext uri="{FF2B5EF4-FFF2-40B4-BE49-F238E27FC236}">
                    <a16:creationId xmlns:a16="http://schemas.microsoft.com/office/drawing/2014/main" id="{781A6251-0EBA-4392-B5E3-D5CBD4EE6F0F}"/>
                  </a:ext>
                </a:extLst>
              </p:cNvPr>
              <p:cNvSpPr txBox="1">
                <a:spLocks noRot="1" noChangeAspect="1" noMove="1" noResize="1" noEditPoints="1" noAdjustHandles="1" noChangeArrowheads="1" noChangeShapeType="1" noTextEdit="1"/>
              </p:cNvSpPr>
              <p:nvPr/>
            </p:nvSpPr>
            <p:spPr>
              <a:xfrm>
                <a:off x="830723" y="4087099"/>
                <a:ext cx="3024555" cy="450701"/>
              </a:xfrm>
              <a:prstGeom prst="rect">
                <a:avLst/>
              </a:prstGeom>
              <a:blipFill>
                <a:blip r:embed="rId5"/>
                <a:stretch>
                  <a:fillRect t="-37838" b="-5270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A8182A-E5E4-42B4-8370-0074DBDBEA23}"/>
                  </a:ext>
                </a:extLst>
              </p:cNvPr>
              <p:cNvSpPr txBox="1"/>
              <p:nvPr/>
            </p:nvSpPr>
            <p:spPr>
              <a:xfrm>
                <a:off x="830723" y="4524655"/>
                <a:ext cx="3024555" cy="450701"/>
              </a:xfrm>
              <a:prstGeom prst="rect">
                <a:avLst/>
              </a:prstGeom>
              <a:noFill/>
            </p:spPr>
            <p:txBody>
              <a:bodyPr wrap="square">
                <a:spAutoFit/>
              </a:bodyPr>
              <a:lstStyle/>
              <a:p>
                <a14:m>
                  <m:oMath xmlns:m="http://schemas.openxmlformats.org/officeDocument/2006/math">
                    <m:r>
                      <a:rPr lang="de-DE" b="0" i="1" smtClean="0">
                        <a:latin typeface="Cambria Math" panose="02040503050406030204" pitchFamily="18" charset="0"/>
                      </a:rPr>
                      <m:t>𝐻𝐶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r>
                      <a:rPr lang="de-DE" b="0" i="1" smtClean="0">
                        <a:latin typeface="Cambria Math" panose="02040503050406030204" pitchFamily="18" charset="0"/>
                      </a:rPr>
                      <m:t>  </m:t>
                    </m:r>
                    <m:groupChr>
                      <m:groupChrPr>
                        <m:chr m:val="⇔"/>
                        <m:pos m:val="top"/>
                        <m:ctrlPr>
                          <a:rPr lang="de-DE" b="0" i="1" smtClean="0">
                            <a:latin typeface="Cambria Math" panose="02040503050406030204" pitchFamily="18" charset="0"/>
                          </a:rPr>
                        </m:ctrlPr>
                      </m:groupChrPr>
                      <m:e/>
                    </m:groupChr>
                  </m:oMath>
                </a14:m>
                <a:r>
                  <a:rPr lang="de-DE" dirty="0"/>
                  <a:t> </a:t>
                </a:r>
                <a14:m>
                  <m:oMath xmlns:m="http://schemas.openxmlformats.org/officeDocument/2006/math">
                    <m:r>
                      <a:rPr lang="de-DE" b="0" i="1" smtClean="0">
                        <a:latin typeface="Cambria Math" panose="02040503050406030204" pitchFamily="18" charset="0"/>
                      </a:rPr>
                      <m:t>𝐶</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endParaRPr lang="en-DE" dirty="0"/>
              </a:p>
            </p:txBody>
          </p:sp>
        </mc:Choice>
        <mc:Fallback xmlns="">
          <p:sp>
            <p:nvSpPr>
              <p:cNvPr id="16" name="TextBox 15">
                <a:extLst>
                  <a:ext uri="{FF2B5EF4-FFF2-40B4-BE49-F238E27FC236}">
                    <a16:creationId xmlns:a16="http://schemas.microsoft.com/office/drawing/2014/main" id="{38A8182A-E5E4-42B4-8370-0074DBDBEA23}"/>
                  </a:ext>
                </a:extLst>
              </p:cNvPr>
              <p:cNvSpPr txBox="1">
                <a:spLocks noRot="1" noChangeAspect="1" noMove="1" noResize="1" noEditPoints="1" noAdjustHandles="1" noChangeArrowheads="1" noChangeShapeType="1" noTextEdit="1"/>
              </p:cNvSpPr>
              <p:nvPr/>
            </p:nvSpPr>
            <p:spPr>
              <a:xfrm>
                <a:off x="830723" y="4524655"/>
                <a:ext cx="3024555" cy="450701"/>
              </a:xfrm>
              <a:prstGeom prst="rect">
                <a:avLst/>
              </a:prstGeom>
              <a:blipFill>
                <a:blip r:embed="rId6"/>
                <a:stretch>
                  <a:fillRect t="-37838" b="-52703"/>
                </a:stretch>
              </a:blipFill>
            </p:spPr>
            <p:txBody>
              <a:bodyPr/>
              <a:lstStyle/>
              <a:p>
                <a:r>
                  <a:rPr lang="en-DE">
                    <a:noFill/>
                  </a:rPr>
                  <a:t> </a:t>
                </a:r>
              </a:p>
            </p:txBody>
          </p:sp>
        </mc:Fallback>
      </mc:AlternateContent>
      <p:pic>
        <p:nvPicPr>
          <p:cNvPr id="38" name="Picture 37">
            <a:extLst>
              <a:ext uri="{FF2B5EF4-FFF2-40B4-BE49-F238E27FC236}">
                <a16:creationId xmlns:a16="http://schemas.microsoft.com/office/drawing/2014/main" id="{14529238-5380-440C-8CC1-F41F31FB6109}"/>
              </a:ext>
            </a:extLst>
          </p:cNvPr>
          <p:cNvPicPr>
            <a:picLocks noChangeAspect="1"/>
          </p:cNvPicPr>
          <p:nvPr/>
        </p:nvPicPr>
        <p:blipFill rotWithShape="1">
          <a:blip r:embed="rId7">
            <a:extLst>
              <a:ext uri="{28A0092B-C50C-407E-A947-70E740481C1C}">
                <a14:useLocalDpi xmlns:a14="http://schemas.microsoft.com/office/drawing/2010/main" val="0"/>
              </a:ext>
            </a:extLst>
          </a:blip>
          <a:srcRect l="5103" t="13199" r="19707" b="17940"/>
          <a:stretch/>
        </p:blipFill>
        <p:spPr>
          <a:xfrm>
            <a:off x="3930225" y="2218920"/>
            <a:ext cx="4873304" cy="3347319"/>
          </a:xfrm>
          <a:prstGeom prst="rect">
            <a:avLst/>
          </a:prstGeom>
        </p:spPr>
      </p:pic>
      <p:sp>
        <p:nvSpPr>
          <p:cNvPr id="3" name="TextBox 2">
            <a:extLst>
              <a:ext uri="{FF2B5EF4-FFF2-40B4-BE49-F238E27FC236}">
                <a16:creationId xmlns:a16="http://schemas.microsoft.com/office/drawing/2014/main" id="{F8358B19-66EC-4D48-BCEA-5FB86B288674}"/>
              </a:ext>
            </a:extLst>
          </p:cNvPr>
          <p:cNvSpPr txBox="1"/>
          <p:nvPr/>
        </p:nvSpPr>
        <p:spPr>
          <a:xfrm>
            <a:off x="2766349" y="2711771"/>
            <a:ext cx="1475413" cy="307777"/>
          </a:xfrm>
          <a:prstGeom prst="rect">
            <a:avLst/>
          </a:prstGeom>
          <a:noFill/>
        </p:spPr>
        <p:txBody>
          <a:bodyPr wrap="square" rtlCol="0">
            <a:spAutoFit/>
          </a:bodyPr>
          <a:lstStyle/>
          <a:p>
            <a:r>
              <a:rPr lang="de-DE" sz="1400" dirty="0">
                <a:solidFill>
                  <a:srgbClr val="FF0000"/>
                </a:solidFill>
              </a:rPr>
              <a:t>Carbonate </a:t>
            </a:r>
            <a:r>
              <a:rPr lang="de-DE" sz="1400" dirty="0" err="1">
                <a:solidFill>
                  <a:srgbClr val="FF0000"/>
                </a:solidFill>
              </a:rPr>
              <a:t>acid</a:t>
            </a:r>
            <a:endParaRPr lang="en-DE" sz="1400" dirty="0">
              <a:solidFill>
                <a:srgbClr val="FF0000"/>
              </a:solidFill>
            </a:endParaRPr>
          </a:p>
        </p:txBody>
      </p:sp>
      <p:sp>
        <p:nvSpPr>
          <p:cNvPr id="6" name="TextBox 5">
            <a:extLst>
              <a:ext uri="{FF2B5EF4-FFF2-40B4-BE49-F238E27FC236}">
                <a16:creationId xmlns:a16="http://schemas.microsoft.com/office/drawing/2014/main" id="{DFFD074B-159C-40E7-A1ED-63A03357DB83}"/>
              </a:ext>
            </a:extLst>
          </p:cNvPr>
          <p:cNvSpPr txBox="1"/>
          <p:nvPr/>
        </p:nvSpPr>
        <p:spPr>
          <a:xfrm>
            <a:off x="692113" y="5287168"/>
            <a:ext cx="3102559" cy="369332"/>
          </a:xfrm>
          <a:prstGeom prst="rect">
            <a:avLst/>
          </a:prstGeom>
          <a:noFill/>
          <a:ln w="28575">
            <a:solidFill>
              <a:srgbClr val="FF0000"/>
            </a:solidFill>
          </a:ln>
        </p:spPr>
        <p:txBody>
          <a:bodyPr wrap="square" rtlCol="0">
            <a:spAutoFit/>
          </a:bodyPr>
          <a:lstStyle/>
          <a:p>
            <a:r>
              <a:rPr lang="de-DE" dirty="0" err="1"/>
              <a:t>Increase</a:t>
            </a:r>
            <a:r>
              <a:rPr lang="de-DE" dirty="0"/>
              <a:t> </a:t>
            </a:r>
            <a:r>
              <a:rPr lang="de-DE" dirty="0" err="1"/>
              <a:t>Acidity</a:t>
            </a:r>
            <a:r>
              <a:rPr lang="de-DE" dirty="0"/>
              <a:t> -&gt; </a:t>
            </a:r>
            <a:r>
              <a:rPr lang="de-DE" dirty="0" err="1"/>
              <a:t>Acidification</a:t>
            </a:r>
            <a:endParaRPr lang="en-DE" dirty="0"/>
          </a:p>
        </p:txBody>
      </p:sp>
      <p:sp>
        <p:nvSpPr>
          <p:cNvPr id="8" name="Rectangle 7">
            <a:extLst>
              <a:ext uri="{FF2B5EF4-FFF2-40B4-BE49-F238E27FC236}">
                <a16:creationId xmlns:a16="http://schemas.microsoft.com/office/drawing/2014/main" id="{A850A100-6482-4406-BA18-24690B525FB8}"/>
              </a:ext>
            </a:extLst>
          </p:cNvPr>
          <p:cNvSpPr/>
          <p:nvPr/>
        </p:nvSpPr>
        <p:spPr>
          <a:xfrm>
            <a:off x="2932042" y="4036946"/>
            <a:ext cx="654433" cy="880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834282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Buffering </a:t>
            </a:r>
            <a:r>
              <a:rPr lang="de-DE" dirty="0" err="1"/>
              <a:t>of</a:t>
            </a:r>
            <a:r>
              <a:rPr lang="de-DE" dirty="0"/>
              <a:t> </a:t>
            </a:r>
            <a:r>
              <a:rPr lang="de-DE" dirty="0" err="1"/>
              <a:t>atmospheric</a:t>
            </a:r>
            <a:r>
              <a:rPr lang="de-DE" dirty="0"/>
              <a:t> CO</a:t>
            </a:r>
            <a:r>
              <a:rPr lang="de-DE" baseline="-25000" dirty="0"/>
              <a:t>2</a:t>
            </a:r>
            <a:r>
              <a:rPr lang="de-DE" dirty="0"/>
              <a:t> </a:t>
            </a:r>
            <a:r>
              <a:rPr lang="de-DE" dirty="0" err="1"/>
              <a:t>levels</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105</a:t>
            </a:fld>
            <a:endParaRPr lang="en-DE"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9D661C-FD77-4B9E-BE12-C09ACFCBB0C1}"/>
                  </a:ext>
                </a:extLst>
              </p:cNvPr>
              <p:cNvSpPr txBox="1"/>
              <p:nvPr/>
            </p:nvSpPr>
            <p:spPr>
              <a:xfrm>
                <a:off x="628650" y="1800594"/>
                <a:ext cx="7650646" cy="3664721"/>
              </a:xfrm>
              <a:prstGeom prst="rect">
                <a:avLst/>
              </a:prstGeom>
              <a:noFill/>
            </p:spPr>
            <p:txBody>
              <a:bodyPr wrap="square" rtlCol="0">
                <a:spAutoFit/>
              </a:bodyPr>
              <a:lstStyle/>
              <a:p>
                <a:r>
                  <a:rPr lang="de-DE" sz="2400" dirty="0"/>
                  <a:t>Revelle </a:t>
                </a:r>
                <a:r>
                  <a:rPr lang="de-DE" sz="2400" dirty="0" err="1"/>
                  <a:t>factor</a:t>
                </a:r>
                <a:r>
                  <a:rPr lang="de-DE" sz="2400" dirty="0"/>
                  <a:t> </a:t>
                </a:r>
                <a:r>
                  <a:rPr lang="de-DE" sz="2400" dirty="0" err="1"/>
                  <a:t>describes</a:t>
                </a:r>
                <a:r>
                  <a:rPr lang="de-DE" sz="2400" dirty="0"/>
                  <a:t> relative </a:t>
                </a:r>
                <a:r>
                  <a:rPr lang="de-DE" sz="2400" dirty="0" err="1"/>
                  <a:t>changes</a:t>
                </a:r>
                <a:r>
                  <a:rPr lang="de-DE" sz="2400" dirty="0"/>
                  <a:t> in </a:t>
                </a:r>
                <a:r>
                  <a:rPr lang="de-DE" sz="2400" dirty="0" err="1"/>
                  <a:t>atmospheric</a:t>
                </a:r>
                <a:r>
                  <a:rPr lang="de-DE" sz="2400" dirty="0"/>
                  <a:t> CO</a:t>
                </a:r>
                <a:r>
                  <a:rPr lang="de-DE" sz="2400" baseline="-25000" dirty="0"/>
                  <a:t>2</a:t>
                </a:r>
                <a:r>
                  <a:rPr lang="de-DE" sz="2400" dirty="0"/>
                  <a:t> and </a:t>
                </a:r>
                <a:r>
                  <a:rPr lang="de-DE" sz="2400" dirty="0" err="1"/>
                  <a:t>oceanic</a:t>
                </a:r>
                <a:r>
                  <a:rPr lang="de-DE" sz="2400" dirty="0"/>
                  <a:t> DIC, in </a:t>
                </a:r>
                <a:r>
                  <a:rPr lang="de-DE" sz="2400" dirty="0" err="1"/>
                  <a:t>today‘s</a:t>
                </a:r>
                <a:r>
                  <a:rPr lang="de-DE" sz="2400" dirty="0"/>
                  <a:t> </a:t>
                </a:r>
                <a:r>
                  <a:rPr lang="de-DE" sz="2400" dirty="0" err="1"/>
                  <a:t>ocean</a:t>
                </a:r>
                <a:r>
                  <a:rPr lang="de-DE" sz="2400" dirty="0"/>
                  <a:t>:  </a:t>
                </a:r>
              </a:p>
              <a:p>
                <a:endParaRPr lang="de-DE" sz="2400" dirty="0"/>
              </a:p>
              <a:p>
                <a:endParaRPr lang="de-DE" sz="2400" dirty="0"/>
              </a:p>
              <a:p>
                <a:endParaRPr lang="de-DE" sz="2400" dirty="0"/>
              </a:p>
              <a:p>
                <a:pPr/>
                <a14:m>
                  <m:oMathPara xmlns:m="http://schemas.openxmlformats.org/officeDocument/2006/math">
                    <m:oMathParaPr>
                      <m:jc m:val="centerGroup"/>
                    </m:oMathParaPr>
                    <m:oMath xmlns:m="http://schemas.openxmlformats.org/officeDocument/2006/math">
                      <m:f>
                        <m:fPr>
                          <m:ctrlPr>
                            <a:rPr lang="en-DE" sz="3200" i="1" smtClean="0">
                              <a:latin typeface="Cambria Math" panose="02040503050406030204" pitchFamily="18" charset="0"/>
                            </a:rPr>
                          </m:ctrlPr>
                        </m:fPr>
                        <m:num>
                          <m:f>
                            <m:fPr>
                              <m:ctrlPr>
                                <a:rPr lang="en-DE" sz="3200" i="1">
                                  <a:latin typeface="Cambria Math" panose="02040503050406030204" pitchFamily="18" charset="0"/>
                                </a:rPr>
                              </m:ctrlPr>
                            </m:fPr>
                            <m:num>
                              <m:r>
                                <a:rPr lang="en-DE" sz="3200" i="1">
                                  <a:latin typeface="Cambria Math" panose="02040503050406030204" pitchFamily="18" charset="0"/>
                                  <a:ea typeface="Cambria Math" panose="02040503050406030204" pitchFamily="18" charset="0"/>
                                </a:rPr>
                                <m:t>∆</m:t>
                              </m:r>
                              <m:r>
                                <a:rPr lang="de-DE" sz="3200" i="1">
                                  <a:latin typeface="Cambria Math" panose="02040503050406030204" pitchFamily="18" charset="0"/>
                                </a:rPr>
                                <m:t>𝐶</m:t>
                              </m:r>
                              <m:sSub>
                                <m:sSubPr>
                                  <m:ctrlPr>
                                    <a:rPr lang="de-DE" sz="3200" i="1">
                                      <a:latin typeface="Cambria Math" panose="02040503050406030204" pitchFamily="18" charset="0"/>
                                    </a:rPr>
                                  </m:ctrlPr>
                                </m:sSubPr>
                                <m:e>
                                  <m:r>
                                    <a:rPr lang="de-DE" sz="3200" i="1">
                                      <a:latin typeface="Cambria Math" panose="02040503050406030204" pitchFamily="18" charset="0"/>
                                    </a:rPr>
                                    <m:t>𝑂</m:t>
                                  </m:r>
                                </m:e>
                                <m:sub>
                                  <m:r>
                                    <a:rPr lang="de-DE" sz="3200" i="1">
                                      <a:latin typeface="Cambria Math" panose="02040503050406030204" pitchFamily="18" charset="0"/>
                                    </a:rPr>
                                    <m:t>2</m:t>
                                  </m:r>
                                </m:sub>
                              </m:sSub>
                            </m:num>
                            <m:den>
                              <m:r>
                                <a:rPr lang="de-DE" sz="3200" i="1">
                                  <a:latin typeface="Cambria Math" panose="02040503050406030204" pitchFamily="18" charset="0"/>
                                </a:rPr>
                                <m:t>𝐶</m:t>
                              </m:r>
                              <m:sSub>
                                <m:sSubPr>
                                  <m:ctrlPr>
                                    <a:rPr lang="de-DE" sz="3200" i="1">
                                      <a:latin typeface="Cambria Math" panose="02040503050406030204" pitchFamily="18" charset="0"/>
                                    </a:rPr>
                                  </m:ctrlPr>
                                </m:sSubPr>
                                <m:e>
                                  <m:r>
                                    <a:rPr lang="de-DE" sz="3200" i="1">
                                      <a:latin typeface="Cambria Math" panose="02040503050406030204" pitchFamily="18" charset="0"/>
                                    </a:rPr>
                                    <m:t>𝑂</m:t>
                                  </m:r>
                                </m:e>
                                <m:sub>
                                  <m:r>
                                    <a:rPr lang="de-DE" sz="3200" i="1">
                                      <a:latin typeface="Cambria Math" panose="02040503050406030204" pitchFamily="18" charset="0"/>
                                    </a:rPr>
                                    <m:t>2</m:t>
                                  </m:r>
                                </m:sub>
                              </m:sSub>
                            </m:den>
                          </m:f>
                        </m:num>
                        <m:den>
                          <m:f>
                            <m:fPr>
                              <m:ctrlPr>
                                <a:rPr lang="en-DE" sz="3200" i="1">
                                  <a:latin typeface="Cambria Math" panose="02040503050406030204" pitchFamily="18" charset="0"/>
                                </a:rPr>
                              </m:ctrlPr>
                            </m:fPr>
                            <m:num>
                              <m:r>
                                <a:rPr lang="en-DE" sz="3200" i="1">
                                  <a:latin typeface="Cambria Math" panose="02040503050406030204" pitchFamily="18" charset="0"/>
                                  <a:ea typeface="Cambria Math" panose="02040503050406030204" pitchFamily="18" charset="0"/>
                                </a:rPr>
                                <m:t>∆</m:t>
                              </m:r>
                              <m:r>
                                <a:rPr lang="de-DE" sz="3200" b="0" i="1" smtClean="0">
                                  <a:latin typeface="Cambria Math" panose="02040503050406030204" pitchFamily="18" charset="0"/>
                                  <a:ea typeface="Cambria Math" panose="02040503050406030204" pitchFamily="18" charset="0"/>
                                </a:rPr>
                                <m:t>𝐷𝐼𝐶</m:t>
                              </m:r>
                            </m:num>
                            <m:den>
                              <m:r>
                                <a:rPr lang="de-DE" sz="3200" b="0" i="1" smtClean="0">
                                  <a:latin typeface="Cambria Math" panose="02040503050406030204" pitchFamily="18" charset="0"/>
                                </a:rPr>
                                <m:t>𝐷𝐼𝐶</m:t>
                              </m:r>
                            </m:den>
                          </m:f>
                        </m:den>
                      </m:f>
                      <m:r>
                        <a:rPr lang="de-DE" sz="3200" dirty="0">
                          <a:latin typeface="Cambria Math" panose="02040503050406030204" pitchFamily="18" charset="0"/>
                          <a:ea typeface="Cambria Math" panose="02040503050406030204" pitchFamily="18" charset="0"/>
                        </a:rPr>
                        <m:t>≈</m:t>
                      </m:r>
                      <m:r>
                        <a:rPr lang="de-DE" sz="3200" b="0" i="0" dirty="0" smtClean="0">
                          <a:latin typeface="Cambria Math" panose="02040503050406030204" pitchFamily="18" charset="0"/>
                          <a:ea typeface="Cambria Math" panose="02040503050406030204" pitchFamily="18" charset="0"/>
                        </a:rPr>
                        <m:t>10 </m:t>
                      </m:r>
                      <m:r>
                        <m:rPr>
                          <m:sty m:val="p"/>
                        </m:rPr>
                        <a:rPr lang="de-DE" sz="3200" b="0" i="0" dirty="0" smtClean="0">
                          <a:latin typeface="Cambria Math" panose="02040503050406030204" pitchFamily="18" charset="0"/>
                          <a:ea typeface="Cambria Math" panose="02040503050406030204" pitchFamily="18" charset="0"/>
                        </a:rPr>
                        <m:t>globally</m:t>
                      </m:r>
                    </m:oMath>
                  </m:oMathPara>
                </a14:m>
                <a:endParaRPr lang="en-DE" sz="3200" dirty="0"/>
              </a:p>
            </p:txBody>
          </p:sp>
        </mc:Choice>
        <mc:Fallback xmlns="">
          <p:sp>
            <p:nvSpPr>
              <p:cNvPr id="3" name="TextBox 2">
                <a:extLst>
                  <a:ext uri="{FF2B5EF4-FFF2-40B4-BE49-F238E27FC236}">
                    <a16:creationId xmlns:a16="http://schemas.microsoft.com/office/drawing/2014/main" id="{139D661C-FD77-4B9E-BE12-C09ACFCBB0C1}"/>
                  </a:ext>
                </a:extLst>
              </p:cNvPr>
              <p:cNvSpPr txBox="1">
                <a:spLocks noRot="1" noChangeAspect="1" noMove="1" noResize="1" noEditPoints="1" noAdjustHandles="1" noChangeArrowheads="1" noChangeShapeType="1" noTextEdit="1"/>
              </p:cNvSpPr>
              <p:nvPr/>
            </p:nvSpPr>
            <p:spPr>
              <a:xfrm>
                <a:off x="628650" y="1800594"/>
                <a:ext cx="7650646" cy="3664721"/>
              </a:xfrm>
              <a:prstGeom prst="rect">
                <a:avLst/>
              </a:prstGeom>
              <a:blipFill>
                <a:blip r:embed="rId2"/>
                <a:stretch>
                  <a:fillRect l="-1195" t="-1329" r="-159"/>
                </a:stretch>
              </a:blipFill>
            </p:spPr>
            <p:txBody>
              <a:bodyPr/>
              <a:lstStyle/>
              <a:p>
                <a:r>
                  <a:rPr lang="en-DE">
                    <a:noFill/>
                  </a:rPr>
                  <a:t> </a:t>
                </a:r>
              </a:p>
            </p:txBody>
          </p:sp>
        </mc:Fallback>
      </mc:AlternateContent>
    </p:spTree>
    <p:extLst>
      <p:ext uri="{BB962C8B-B14F-4D97-AF65-F5344CB8AC3E}">
        <p14:creationId xmlns:p14="http://schemas.microsoft.com/office/powerpoint/2010/main" val="4951023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Buffering </a:t>
            </a:r>
            <a:r>
              <a:rPr lang="de-DE" dirty="0" err="1"/>
              <a:t>of</a:t>
            </a:r>
            <a:r>
              <a:rPr lang="de-DE" dirty="0"/>
              <a:t> </a:t>
            </a:r>
            <a:r>
              <a:rPr lang="de-DE" dirty="0" err="1"/>
              <a:t>atmospheric</a:t>
            </a:r>
            <a:r>
              <a:rPr lang="de-DE" dirty="0"/>
              <a:t> CO</a:t>
            </a:r>
            <a:r>
              <a:rPr lang="de-DE" baseline="-25000" dirty="0"/>
              <a:t>2</a:t>
            </a:r>
            <a:r>
              <a:rPr lang="de-DE" dirty="0"/>
              <a:t> </a:t>
            </a:r>
            <a:r>
              <a:rPr lang="de-DE" dirty="0" err="1"/>
              <a:t>levels</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106</a:t>
            </a:fld>
            <a:endParaRPr lang="en-DE" dirty="0"/>
          </a:p>
        </p:txBody>
      </p:sp>
      <p:sp>
        <p:nvSpPr>
          <p:cNvPr id="11" name="TextBox 10">
            <a:extLst>
              <a:ext uri="{FF2B5EF4-FFF2-40B4-BE49-F238E27FC236}">
                <a16:creationId xmlns:a16="http://schemas.microsoft.com/office/drawing/2014/main" id="{CDED88DD-6DBC-481E-916B-5A3B8E312CF1}"/>
              </a:ext>
            </a:extLst>
          </p:cNvPr>
          <p:cNvSpPr txBox="1"/>
          <p:nvPr/>
        </p:nvSpPr>
        <p:spPr>
          <a:xfrm>
            <a:off x="628650" y="1690689"/>
            <a:ext cx="7078436" cy="461665"/>
          </a:xfrm>
          <a:prstGeom prst="rect">
            <a:avLst/>
          </a:prstGeom>
          <a:noFill/>
        </p:spPr>
        <p:txBody>
          <a:bodyPr wrap="square" rtlCol="0">
            <a:spAutoFit/>
          </a:bodyPr>
          <a:lstStyle/>
          <a:p>
            <a:r>
              <a:rPr lang="de-DE" sz="2400" dirty="0" err="1"/>
              <a:t>Revelle</a:t>
            </a:r>
            <a:r>
              <a:rPr lang="de-DE" sz="2400" dirty="0"/>
              <a:t> </a:t>
            </a:r>
            <a:r>
              <a:rPr lang="de-DE" sz="2400" dirty="0" err="1"/>
              <a:t>Factor</a:t>
            </a:r>
            <a:endParaRPr lang="de-DE" sz="2400" dirty="0"/>
          </a:p>
        </p:txBody>
      </p:sp>
      <p:pic>
        <p:nvPicPr>
          <p:cNvPr id="5" name="Picture 4">
            <a:extLst>
              <a:ext uri="{FF2B5EF4-FFF2-40B4-BE49-F238E27FC236}">
                <a16:creationId xmlns:a16="http://schemas.microsoft.com/office/drawing/2014/main" id="{D6B3AA43-4090-4F47-B074-65490FE65096}"/>
              </a:ext>
            </a:extLst>
          </p:cNvPr>
          <p:cNvPicPr>
            <a:picLocks noChangeAspect="1"/>
          </p:cNvPicPr>
          <p:nvPr/>
        </p:nvPicPr>
        <p:blipFill>
          <a:blip r:embed="rId2"/>
          <a:stretch>
            <a:fillRect/>
          </a:stretch>
        </p:blipFill>
        <p:spPr>
          <a:xfrm>
            <a:off x="1175709" y="2988440"/>
            <a:ext cx="6792581" cy="325073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BAF55D-C8F4-4750-896E-D0A351C6A8EA}"/>
                  </a:ext>
                </a:extLst>
              </p:cNvPr>
              <p:cNvSpPr txBox="1"/>
              <p:nvPr/>
            </p:nvSpPr>
            <p:spPr>
              <a:xfrm>
                <a:off x="1838325" y="1969676"/>
                <a:ext cx="4572000" cy="10630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DE" sz="1800" i="1" smtClean="0">
                              <a:latin typeface="Cambria Math" panose="02040503050406030204" pitchFamily="18" charset="0"/>
                            </a:rPr>
                          </m:ctrlPr>
                        </m:fPr>
                        <m:num>
                          <m:f>
                            <m:fPr>
                              <m:ctrlPr>
                                <a:rPr lang="en-DE" sz="1800" i="1">
                                  <a:latin typeface="Cambria Math" panose="02040503050406030204" pitchFamily="18" charset="0"/>
                                </a:rPr>
                              </m:ctrlPr>
                            </m:fPr>
                            <m:num>
                              <m:r>
                                <a:rPr lang="en-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rPr>
                                <m:t>𝐶</m:t>
                              </m:r>
                              <m:sSub>
                                <m:sSubPr>
                                  <m:ctrlPr>
                                    <a:rPr lang="de-DE" sz="1800" i="1">
                                      <a:latin typeface="Cambria Math" panose="02040503050406030204" pitchFamily="18" charset="0"/>
                                    </a:rPr>
                                  </m:ctrlPr>
                                </m:sSubPr>
                                <m:e>
                                  <m:r>
                                    <a:rPr lang="de-DE" sz="1800" i="1">
                                      <a:latin typeface="Cambria Math" panose="02040503050406030204" pitchFamily="18" charset="0"/>
                                    </a:rPr>
                                    <m:t>𝑂</m:t>
                                  </m:r>
                                </m:e>
                                <m:sub>
                                  <m:r>
                                    <a:rPr lang="de-DE" sz="1800" i="1">
                                      <a:latin typeface="Cambria Math" panose="02040503050406030204" pitchFamily="18" charset="0"/>
                                    </a:rPr>
                                    <m:t>2</m:t>
                                  </m:r>
                                </m:sub>
                              </m:sSub>
                            </m:num>
                            <m:den>
                              <m:r>
                                <a:rPr lang="de-DE" sz="1800" i="1">
                                  <a:latin typeface="Cambria Math" panose="02040503050406030204" pitchFamily="18" charset="0"/>
                                </a:rPr>
                                <m:t>𝐶</m:t>
                              </m:r>
                              <m:sSub>
                                <m:sSubPr>
                                  <m:ctrlPr>
                                    <a:rPr lang="de-DE" sz="1800" i="1">
                                      <a:latin typeface="Cambria Math" panose="02040503050406030204" pitchFamily="18" charset="0"/>
                                    </a:rPr>
                                  </m:ctrlPr>
                                </m:sSubPr>
                                <m:e>
                                  <m:r>
                                    <a:rPr lang="de-DE" sz="1800" i="1">
                                      <a:latin typeface="Cambria Math" panose="02040503050406030204" pitchFamily="18" charset="0"/>
                                    </a:rPr>
                                    <m:t>𝑂</m:t>
                                  </m:r>
                                </m:e>
                                <m:sub>
                                  <m:r>
                                    <a:rPr lang="de-DE" sz="1800" i="1">
                                      <a:latin typeface="Cambria Math" panose="02040503050406030204" pitchFamily="18" charset="0"/>
                                    </a:rPr>
                                    <m:t>2</m:t>
                                  </m:r>
                                </m:sub>
                              </m:sSub>
                            </m:den>
                          </m:f>
                        </m:num>
                        <m:den>
                          <m:f>
                            <m:fPr>
                              <m:ctrlPr>
                                <a:rPr lang="en-DE" sz="1800" i="1">
                                  <a:latin typeface="Cambria Math" panose="02040503050406030204" pitchFamily="18" charset="0"/>
                                </a:rPr>
                              </m:ctrlPr>
                            </m:fPr>
                            <m:num>
                              <m:r>
                                <a:rPr lang="en-DE" sz="1800" i="1">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𝐷𝐼𝐶</m:t>
                              </m:r>
                            </m:num>
                            <m:den>
                              <m:r>
                                <a:rPr lang="de-DE" sz="1800" b="0" i="1" smtClean="0">
                                  <a:latin typeface="Cambria Math" panose="02040503050406030204" pitchFamily="18" charset="0"/>
                                </a:rPr>
                                <m:t>𝐷𝐼𝐶</m:t>
                              </m:r>
                            </m:den>
                          </m:f>
                        </m:den>
                      </m:f>
                      <m:r>
                        <a:rPr lang="de-DE" sz="1800" dirty="0">
                          <a:latin typeface="Cambria Math" panose="02040503050406030204" pitchFamily="18" charset="0"/>
                          <a:ea typeface="Cambria Math" panose="02040503050406030204" pitchFamily="18" charset="0"/>
                        </a:rPr>
                        <m:t>≈</m:t>
                      </m:r>
                      <m:r>
                        <a:rPr lang="de-DE" sz="1800" b="0" i="0" dirty="0" smtClean="0">
                          <a:latin typeface="Cambria Math" panose="02040503050406030204" pitchFamily="18" charset="0"/>
                          <a:ea typeface="Cambria Math" panose="02040503050406030204" pitchFamily="18" charset="0"/>
                        </a:rPr>
                        <m:t>10</m:t>
                      </m:r>
                    </m:oMath>
                  </m:oMathPara>
                </a14:m>
                <a:endParaRPr lang="en-DE" dirty="0"/>
              </a:p>
            </p:txBody>
          </p:sp>
        </mc:Choice>
        <mc:Fallback xmlns="">
          <p:sp>
            <p:nvSpPr>
              <p:cNvPr id="8" name="TextBox 7">
                <a:extLst>
                  <a:ext uri="{FF2B5EF4-FFF2-40B4-BE49-F238E27FC236}">
                    <a16:creationId xmlns:a16="http://schemas.microsoft.com/office/drawing/2014/main" id="{B1BAF55D-C8F4-4750-896E-D0A351C6A8EA}"/>
                  </a:ext>
                </a:extLst>
              </p:cNvPr>
              <p:cNvSpPr txBox="1">
                <a:spLocks noRot="1" noChangeAspect="1" noMove="1" noResize="1" noEditPoints="1" noAdjustHandles="1" noChangeArrowheads="1" noChangeShapeType="1" noTextEdit="1"/>
              </p:cNvSpPr>
              <p:nvPr/>
            </p:nvSpPr>
            <p:spPr>
              <a:xfrm>
                <a:off x="1838325" y="1969676"/>
                <a:ext cx="4572000" cy="1063048"/>
              </a:xfrm>
              <a:prstGeom prst="rect">
                <a:avLst/>
              </a:prstGeom>
              <a:blipFill>
                <a:blip r:embed="rId3"/>
                <a:stretch>
                  <a:fillRect/>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71701C56-BFB4-45CF-A90D-AC877B77C33A}"/>
              </a:ext>
            </a:extLst>
          </p:cNvPr>
          <p:cNvSpPr txBox="1"/>
          <p:nvPr/>
        </p:nvSpPr>
        <p:spPr>
          <a:xfrm>
            <a:off x="2733676" y="6029105"/>
            <a:ext cx="5068957" cy="646331"/>
          </a:xfrm>
          <a:prstGeom prst="rect">
            <a:avLst/>
          </a:prstGeom>
          <a:noFill/>
        </p:spPr>
        <p:txBody>
          <a:bodyPr wrap="square" rtlCol="0">
            <a:spAutoFit/>
          </a:bodyPr>
          <a:lstStyle/>
          <a:p>
            <a:r>
              <a:rPr lang="de-DE" dirty="0"/>
              <a:t>Variation </a:t>
            </a:r>
            <a:r>
              <a:rPr lang="de-DE" dirty="0" err="1"/>
              <a:t>depends</a:t>
            </a:r>
            <a:r>
              <a:rPr lang="de-DE" dirty="0"/>
              <a:t> on </a:t>
            </a:r>
            <a:r>
              <a:rPr lang="de-DE" dirty="0" err="1"/>
              <a:t>factors</a:t>
            </a:r>
            <a:r>
              <a:rPr lang="de-DE" dirty="0"/>
              <a:t> </a:t>
            </a:r>
            <a:r>
              <a:rPr lang="de-DE" dirty="0" err="1"/>
              <a:t>that</a:t>
            </a:r>
            <a:r>
              <a:rPr lang="de-DE" dirty="0"/>
              <a:t> </a:t>
            </a:r>
            <a:r>
              <a:rPr lang="de-DE" dirty="0" err="1"/>
              <a:t>affect</a:t>
            </a:r>
            <a:r>
              <a:rPr lang="de-DE" dirty="0"/>
              <a:t> </a:t>
            </a:r>
            <a:r>
              <a:rPr lang="de-DE" dirty="0" err="1"/>
              <a:t>dissolved</a:t>
            </a:r>
            <a:r>
              <a:rPr lang="de-DE" dirty="0"/>
              <a:t> </a:t>
            </a:r>
            <a:r>
              <a:rPr lang="de-DE" dirty="0" err="1"/>
              <a:t>inorganic</a:t>
            </a:r>
            <a:r>
              <a:rPr lang="de-DE" dirty="0"/>
              <a:t> </a:t>
            </a:r>
            <a:r>
              <a:rPr lang="de-DE" dirty="0" err="1"/>
              <a:t>carbon</a:t>
            </a:r>
            <a:r>
              <a:rPr lang="de-DE" dirty="0"/>
              <a:t> (DIC)</a:t>
            </a:r>
            <a:endParaRPr lang="en-DE" dirty="0"/>
          </a:p>
        </p:txBody>
      </p:sp>
    </p:spTree>
    <p:extLst>
      <p:ext uri="{BB962C8B-B14F-4D97-AF65-F5344CB8AC3E}">
        <p14:creationId xmlns:p14="http://schemas.microsoft.com/office/powerpoint/2010/main" val="29256981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What</a:t>
            </a:r>
            <a:r>
              <a:rPr lang="de-DE" dirty="0"/>
              <a:t> </a:t>
            </a:r>
            <a:r>
              <a:rPr lang="de-DE" dirty="0" err="1"/>
              <a:t>controls</a:t>
            </a:r>
            <a:r>
              <a:rPr lang="de-DE" dirty="0"/>
              <a:t> </a:t>
            </a:r>
            <a:r>
              <a:rPr lang="de-DE" dirty="0" err="1"/>
              <a:t>surface</a:t>
            </a:r>
            <a:r>
              <a:rPr lang="de-DE" dirty="0"/>
              <a:t> </a:t>
            </a:r>
            <a:r>
              <a:rPr lang="de-DE" dirty="0" err="1"/>
              <a:t>ocean</a:t>
            </a:r>
            <a:r>
              <a:rPr lang="de-DE" dirty="0"/>
              <a:t> DIC?</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107</a:t>
            </a:fld>
            <a:endParaRPr lang="en-DE" dirty="0"/>
          </a:p>
        </p:txBody>
      </p:sp>
      <p:sp>
        <p:nvSpPr>
          <p:cNvPr id="3" name="TextBox 2">
            <a:extLst>
              <a:ext uri="{FF2B5EF4-FFF2-40B4-BE49-F238E27FC236}">
                <a16:creationId xmlns:a16="http://schemas.microsoft.com/office/drawing/2014/main" id="{BB6EEFE5-6CBF-481A-85D1-CDDAEAA452F9}"/>
              </a:ext>
            </a:extLst>
          </p:cNvPr>
          <p:cNvSpPr txBox="1"/>
          <p:nvPr/>
        </p:nvSpPr>
        <p:spPr>
          <a:xfrm>
            <a:off x="628650" y="1506023"/>
            <a:ext cx="3790950" cy="461665"/>
          </a:xfrm>
          <a:prstGeom prst="rect">
            <a:avLst/>
          </a:prstGeom>
          <a:noFill/>
        </p:spPr>
        <p:txBody>
          <a:bodyPr wrap="square" rtlCol="0">
            <a:spAutoFit/>
          </a:bodyPr>
          <a:lstStyle/>
          <a:p>
            <a:r>
              <a:rPr lang="de-DE" sz="2400" dirty="0"/>
              <a:t>1. </a:t>
            </a:r>
            <a:r>
              <a:rPr lang="de-DE" sz="2400" dirty="0" err="1"/>
              <a:t>Temperature</a:t>
            </a:r>
            <a:endParaRPr lang="en-DE" sz="2400" dirty="0"/>
          </a:p>
        </p:txBody>
      </p:sp>
      <p:sp>
        <p:nvSpPr>
          <p:cNvPr id="5" name="TextBox 4">
            <a:extLst>
              <a:ext uri="{FF2B5EF4-FFF2-40B4-BE49-F238E27FC236}">
                <a16:creationId xmlns:a16="http://schemas.microsoft.com/office/drawing/2014/main" id="{CC995773-C9E3-42BB-B3E5-7EE9365E46E4}"/>
              </a:ext>
            </a:extLst>
          </p:cNvPr>
          <p:cNvSpPr txBox="1"/>
          <p:nvPr/>
        </p:nvSpPr>
        <p:spPr>
          <a:xfrm>
            <a:off x="753626" y="2178722"/>
            <a:ext cx="4280598" cy="2092881"/>
          </a:xfrm>
          <a:prstGeom prst="rect">
            <a:avLst/>
          </a:prstGeom>
          <a:noFill/>
        </p:spPr>
        <p:txBody>
          <a:bodyPr wrap="square" rtlCol="0">
            <a:spAutoFit/>
          </a:bodyPr>
          <a:lstStyle/>
          <a:p>
            <a:pPr marL="285750" indent="-285750">
              <a:buFont typeface="Arial" panose="020B0604020202020204" pitchFamily="34" charset="0"/>
              <a:buChar char="•"/>
            </a:pPr>
            <a:r>
              <a:rPr lang="de-DE" sz="2000" dirty="0" err="1"/>
              <a:t>Increasing</a:t>
            </a:r>
            <a:r>
              <a:rPr lang="de-DE" sz="2000" dirty="0"/>
              <a:t> </a:t>
            </a:r>
            <a:r>
              <a:rPr lang="de-DE" sz="2000" dirty="0" err="1"/>
              <a:t>Temperature</a:t>
            </a:r>
            <a:r>
              <a:rPr lang="de-DE" sz="2000" dirty="0"/>
              <a:t> </a:t>
            </a:r>
            <a:r>
              <a:rPr lang="de-DE" sz="2000" dirty="0" err="1"/>
              <a:t>decreases</a:t>
            </a:r>
            <a:r>
              <a:rPr lang="de-DE" sz="2000" dirty="0"/>
              <a:t> </a:t>
            </a:r>
            <a:r>
              <a:rPr lang="de-DE" sz="2000" dirty="0" err="1"/>
              <a:t>solubility</a:t>
            </a:r>
            <a:r>
              <a:rPr lang="de-DE" sz="2000" dirty="0"/>
              <a:t> (</a:t>
            </a:r>
            <a:r>
              <a:rPr lang="de-DE" sz="2000" dirty="0" err="1"/>
              <a:t>main</a:t>
            </a:r>
            <a:r>
              <a:rPr lang="de-DE" sz="2000" dirty="0"/>
              <a:t> </a:t>
            </a:r>
            <a:r>
              <a:rPr lang="de-DE" sz="2000" dirty="0" err="1"/>
              <a:t>effect</a:t>
            </a:r>
            <a:r>
              <a:rPr lang="de-DE" sz="2000" dirty="0"/>
              <a:t>) (K</a:t>
            </a:r>
            <a:r>
              <a:rPr lang="de-DE" sz="2000" baseline="-25000" dirty="0"/>
              <a:t>H</a:t>
            </a:r>
            <a:r>
              <a:rPr lang="de-DE" sz="2000" dirty="0"/>
              <a:t> </a:t>
            </a:r>
            <a:r>
              <a:rPr lang="de-DE" sz="2000" dirty="0" err="1"/>
              <a:t>decrease</a:t>
            </a:r>
            <a:r>
              <a:rPr lang="de-DE" sz="2000" dirty="0"/>
              <a:t>)</a:t>
            </a:r>
          </a:p>
          <a:p>
            <a:endParaRPr lang="de-DE" dirty="0"/>
          </a:p>
          <a:p>
            <a:endParaRPr lang="de-DE" dirty="0"/>
          </a:p>
          <a:p>
            <a:endParaRPr lang="de-DE" dirty="0"/>
          </a:p>
          <a:p>
            <a:pPr marL="285750" indent="-285750">
              <a:buFont typeface="Arial" panose="020B0604020202020204" pitchFamily="34" charset="0"/>
              <a:buChar char="•"/>
            </a:pPr>
            <a:r>
              <a:rPr lang="de-DE" dirty="0" err="1"/>
              <a:t>Pushes</a:t>
            </a:r>
            <a:r>
              <a:rPr lang="de-DE" dirty="0"/>
              <a:t> </a:t>
            </a:r>
            <a:r>
              <a:rPr lang="de-DE" dirty="0" err="1"/>
              <a:t>dissociation</a:t>
            </a:r>
            <a:r>
              <a:rPr lang="de-DE" dirty="0"/>
              <a:t> </a:t>
            </a:r>
            <a:r>
              <a:rPr lang="de-DE" dirty="0" err="1"/>
              <a:t>equations</a:t>
            </a:r>
            <a:r>
              <a:rPr lang="de-DE" dirty="0"/>
              <a:t> </a:t>
            </a:r>
            <a:r>
              <a:rPr lang="de-DE" dirty="0" err="1"/>
              <a:t>to</a:t>
            </a:r>
            <a:r>
              <a:rPr lang="de-DE" dirty="0"/>
              <a:t> </a:t>
            </a:r>
            <a:r>
              <a:rPr lang="de-DE" dirty="0" err="1"/>
              <a:t>the</a:t>
            </a:r>
            <a:r>
              <a:rPr lang="de-DE" dirty="0"/>
              <a:t> </a:t>
            </a:r>
            <a:r>
              <a:rPr lang="de-DE" dirty="0" err="1"/>
              <a:t>right</a:t>
            </a:r>
            <a:r>
              <a:rPr lang="de-DE" dirty="0"/>
              <a:t> </a:t>
            </a:r>
            <a:r>
              <a:rPr lang="de-DE" dirty="0" err="1"/>
              <a:t>through</a:t>
            </a:r>
            <a:r>
              <a:rPr lang="de-DE" dirty="0"/>
              <a:t> K</a:t>
            </a:r>
            <a:r>
              <a:rPr lang="de-DE" baseline="-25000" dirty="0"/>
              <a:t>1,2</a:t>
            </a:r>
            <a:r>
              <a:rPr lang="de-DE" dirty="0"/>
              <a:t> </a:t>
            </a:r>
            <a:r>
              <a:rPr lang="de-DE" dirty="0" err="1"/>
              <a:t>increase</a:t>
            </a:r>
            <a:endParaRPr lang="en-DE" dirty="0"/>
          </a:p>
        </p:txBody>
      </p:sp>
      <p:pic>
        <p:nvPicPr>
          <p:cNvPr id="9" name="Picture 8">
            <a:extLst>
              <a:ext uri="{FF2B5EF4-FFF2-40B4-BE49-F238E27FC236}">
                <a16:creationId xmlns:a16="http://schemas.microsoft.com/office/drawing/2014/main" id="{A87A7B3D-903D-4263-8457-75409E978E16}"/>
              </a:ext>
            </a:extLst>
          </p:cNvPr>
          <p:cNvPicPr>
            <a:picLocks noChangeAspect="1"/>
          </p:cNvPicPr>
          <p:nvPr/>
        </p:nvPicPr>
        <p:blipFill rotWithShape="1">
          <a:blip r:embed="rId2"/>
          <a:srcRect l="18681" t="16204" r="41209" b="4334"/>
          <a:stretch/>
        </p:blipFill>
        <p:spPr>
          <a:xfrm>
            <a:off x="4962682" y="1780512"/>
            <a:ext cx="4007616" cy="4465964"/>
          </a:xfrm>
          <a:prstGeom prst="rect">
            <a:avLst/>
          </a:prstGeom>
        </p:spPr>
      </p:pic>
      <p:sp>
        <p:nvSpPr>
          <p:cNvPr id="12" name="TextBox 11">
            <a:extLst>
              <a:ext uri="{FF2B5EF4-FFF2-40B4-BE49-F238E27FC236}">
                <a16:creationId xmlns:a16="http://schemas.microsoft.com/office/drawing/2014/main" id="{79572963-8F55-4F32-857F-120DF6447A8F}"/>
              </a:ext>
            </a:extLst>
          </p:cNvPr>
          <p:cNvSpPr txBox="1"/>
          <p:nvPr/>
        </p:nvSpPr>
        <p:spPr>
          <a:xfrm>
            <a:off x="753626" y="4252979"/>
            <a:ext cx="3665974" cy="1538883"/>
          </a:xfrm>
          <a:prstGeom prst="rect">
            <a:avLst/>
          </a:prstGeom>
          <a:noFill/>
        </p:spPr>
        <p:txBody>
          <a:bodyPr wrap="square" rtlCol="0">
            <a:spAutoFit/>
          </a:bodyPr>
          <a:lstStyle/>
          <a:p>
            <a:pPr marL="285750" indent="-285750">
              <a:buFont typeface="Arial" panose="020B0604020202020204" pitchFamily="34" charset="0"/>
              <a:buChar char="•"/>
            </a:pPr>
            <a:r>
              <a:rPr lang="de-DE" sz="2000" dirty="0"/>
              <a:t>But T </a:t>
            </a:r>
            <a:r>
              <a:rPr lang="de-DE" sz="2000" dirty="0" err="1"/>
              <a:t>effect</a:t>
            </a:r>
            <a:r>
              <a:rPr lang="de-DE" sz="2000" dirty="0"/>
              <a:t> on </a:t>
            </a:r>
            <a:r>
              <a:rPr lang="de-DE" sz="2000" dirty="0" err="1"/>
              <a:t>solubility</a:t>
            </a:r>
            <a:r>
              <a:rPr lang="de-DE" sz="2000" dirty="0"/>
              <a:t> </a:t>
            </a:r>
            <a:r>
              <a:rPr lang="de-DE" sz="2000" dirty="0" err="1"/>
              <a:t>is</a:t>
            </a:r>
            <a:r>
              <a:rPr lang="de-DE" sz="2000" dirty="0"/>
              <a:t> dominant </a:t>
            </a:r>
            <a:r>
              <a:rPr lang="de-DE" sz="2000" dirty="0" err="1"/>
              <a:t>effect</a:t>
            </a:r>
            <a:endParaRPr lang="de-DE" sz="2000" dirty="0"/>
          </a:p>
          <a:p>
            <a:r>
              <a:rPr lang="de-DE" b="1" dirty="0"/>
              <a:t>-&gt; Cooler </a:t>
            </a:r>
            <a:r>
              <a:rPr lang="de-DE" b="1" dirty="0" err="1"/>
              <a:t>waters</a:t>
            </a:r>
            <a:r>
              <a:rPr lang="de-DE" b="1" dirty="0"/>
              <a:t> </a:t>
            </a:r>
            <a:r>
              <a:rPr lang="de-DE" b="1" dirty="0" err="1"/>
              <a:t>store</a:t>
            </a:r>
            <a:r>
              <a:rPr lang="de-DE" b="1" dirty="0"/>
              <a:t> </a:t>
            </a:r>
            <a:r>
              <a:rPr lang="de-DE" b="1" dirty="0" err="1"/>
              <a:t>more</a:t>
            </a:r>
            <a:r>
              <a:rPr lang="de-DE" b="1" dirty="0"/>
              <a:t> DIC</a:t>
            </a:r>
          </a:p>
          <a:p>
            <a:endParaRPr lang="de-DE" b="1" dirty="0"/>
          </a:p>
          <a:p>
            <a:pPr marL="285750" indent="-285750">
              <a:buFont typeface="Arial" panose="020B0604020202020204" pitchFamily="34" charset="0"/>
              <a:buChar char="•"/>
            </a:pPr>
            <a:r>
              <a:rPr lang="de-DE" dirty="0"/>
              <a:t>Minor </a:t>
            </a:r>
            <a:r>
              <a:rPr lang="de-DE" dirty="0" err="1"/>
              <a:t>effects</a:t>
            </a:r>
            <a:r>
              <a:rPr lang="de-DE" dirty="0"/>
              <a:t> </a:t>
            </a:r>
            <a:r>
              <a:rPr lang="de-DE" dirty="0" err="1"/>
              <a:t>of</a:t>
            </a:r>
            <a:r>
              <a:rPr lang="de-DE" dirty="0"/>
              <a:t> </a:t>
            </a:r>
            <a:r>
              <a:rPr lang="de-DE" dirty="0" err="1"/>
              <a:t>salinity</a:t>
            </a:r>
            <a:r>
              <a:rPr lang="de-DE" dirty="0"/>
              <a:t> </a:t>
            </a:r>
            <a:r>
              <a:rPr lang="de-DE" dirty="0" err="1"/>
              <a:t>changes</a:t>
            </a:r>
            <a:endParaRPr lang="en-DE"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C3E72E1-07C5-430D-AAB5-E22FE945C4FF}"/>
                  </a:ext>
                </a:extLst>
              </p:cNvPr>
              <p:cNvSpPr txBox="1"/>
              <p:nvPr/>
            </p:nvSpPr>
            <p:spPr>
              <a:xfrm>
                <a:off x="1934243" y="2861903"/>
                <a:ext cx="2294774" cy="574901"/>
              </a:xfrm>
              <a:prstGeom prst="rect">
                <a:avLst/>
              </a:prstGeom>
              <a:noFill/>
            </p:spPr>
            <p:txBody>
              <a:bodyPr wrap="square" lIns="0" tIns="0" rIns="0" bIns="0" rtlCol="0">
                <a:spAutoFit/>
              </a:bodyPr>
              <a:lstStyle/>
              <a:p>
                <a14:m>
                  <m:oMath xmlns:m="http://schemas.openxmlformats.org/officeDocument/2006/math">
                    <m:f>
                      <m:fPr>
                        <m:ctrlPr>
                          <a:rPr lang="en-DE" sz="2400" i="1" smtClean="0">
                            <a:latin typeface="Cambria Math" panose="02040503050406030204" pitchFamily="18" charset="0"/>
                          </a:rPr>
                        </m:ctrlPr>
                      </m:fPr>
                      <m:num>
                        <m:r>
                          <a:rPr lang="de-DE" sz="2400" b="0" i="1" smtClean="0">
                            <a:latin typeface="Cambria Math" panose="02040503050406030204" pitchFamily="18" charset="0"/>
                          </a:rPr>
                          <m:t>𝑝𝐶</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𝑂</m:t>
                            </m:r>
                          </m:e>
                          <m:sub>
                            <m:r>
                              <a:rPr lang="de-DE" sz="2400" b="0" i="1" smtClean="0">
                                <a:latin typeface="Cambria Math" panose="02040503050406030204" pitchFamily="18" charset="0"/>
                              </a:rPr>
                              <m:t>2</m:t>
                            </m:r>
                          </m:sub>
                        </m:sSub>
                      </m:num>
                      <m:den>
                        <m:r>
                          <a:rPr lang="de-DE" sz="2400" b="0" i="1" smtClean="0">
                            <a:latin typeface="Cambria Math" panose="02040503050406030204" pitchFamily="18" charset="0"/>
                          </a:rPr>
                          <m:t>[</m:t>
                        </m:r>
                        <m:r>
                          <a:rPr lang="de-DE" sz="2400" b="0" i="1" smtClean="0">
                            <a:latin typeface="Cambria Math" panose="02040503050406030204" pitchFamily="18" charset="0"/>
                          </a:rPr>
                          <m:t>𝐶</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𝑂</m:t>
                            </m:r>
                          </m:e>
                          <m:sub>
                            <m:r>
                              <a:rPr lang="de-DE" sz="2400" b="0" i="1" smtClean="0">
                                <a:latin typeface="Cambria Math" panose="02040503050406030204" pitchFamily="18" charset="0"/>
                              </a:rPr>
                              <m:t>2</m:t>
                            </m:r>
                          </m:sub>
                        </m:sSub>
                        <m:r>
                          <a:rPr lang="de-DE" sz="2400" b="0" i="1" smtClean="0">
                            <a:latin typeface="Cambria Math" panose="02040503050406030204" pitchFamily="18" charset="0"/>
                          </a:rPr>
                          <m:t>(</m:t>
                        </m:r>
                        <m:r>
                          <a:rPr lang="de-DE" sz="2400" b="0" i="1" smtClean="0">
                            <a:latin typeface="Cambria Math" panose="02040503050406030204" pitchFamily="18" charset="0"/>
                          </a:rPr>
                          <m:t>𝑎𝑞</m:t>
                        </m:r>
                        <m:r>
                          <a:rPr lang="de-DE" sz="2400" b="0" i="1" smtClean="0">
                            <a:latin typeface="Cambria Math" panose="02040503050406030204" pitchFamily="18" charset="0"/>
                          </a:rPr>
                          <m:t>)]</m:t>
                        </m:r>
                      </m:den>
                    </m:f>
                    <m:r>
                      <a:rPr lang="de-DE" sz="2400" b="0" i="1" smtClean="0">
                        <a:latin typeface="Cambria Math" panose="02040503050406030204" pitchFamily="18" charset="0"/>
                      </a:rPr>
                      <m:t>=</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𝐾</m:t>
                        </m:r>
                      </m:e>
                      <m:sub>
                        <m:r>
                          <a:rPr lang="de-DE" sz="2400" b="0" i="1" smtClean="0">
                            <a:latin typeface="Cambria Math" panose="02040503050406030204" pitchFamily="18" charset="0"/>
                          </a:rPr>
                          <m:t>𝐻</m:t>
                        </m:r>
                      </m:sub>
                    </m:sSub>
                  </m:oMath>
                </a14:m>
                <a:r>
                  <a:rPr lang="de-DE" sz="2400" dirty="0"/>
                  <a:t> </a:t>
                </a:r>
                <a:endParaRPr lang="en-DE" dirty="0"/>
              </a:p>
            </p:txBody>
          </p:sp>
        </mc:Choice>
        <mc:Fallback xmlns="">
          <p:sp>
            <p:nvSpPr>
              <p:cNvPr id="15" name="TextBox 14">
                <a:extLst>
                  <a:ext uri="{FF2B5EF4-FFF2-40B4-BE49-F238E27FC236}">
                    <a16:creationId xmlns:a16="http://schemas.microsoft.com/office/drawing/2014/main" id="{5C3E72E1-07C5-430D-AAB5-E22FE945C4FF}"/>
                  </a:ext>
                </a:extLst>
              </p:cNvPr>
              <p:cNvSpPr txBox="1">
                <a:spLocks noRot="1" noChangeAspect="1" noMove="1" noResize="1" noEditPoints="1" noAdjustHandles="1" noChangeArrowheads="1" noChangeShapeType="1" noTextEdit="1"/>
              </p:cNvSpPr>
              <p:nvPr/>
            </p:nvSpPr>
            <p:spPr>
              <a:xfrm>
                <a:off x="1934243" y="2861903"/>
                <a:ext cx="2294774" cy="574901"/>
              </a:xfrm>
              <a:prstGeom prst="rect">
                <a:avLst/>
              </a:prstGeom>
              <a:blipFill>
                <a:blip r:embed="rId3"/>
                <a:stretch>
                  <a:fillRect/>
                </a:stretch>
              </a:blipFill>
            </p:spPr>
            <p:txBody>
              <a:bodyPr/>
              <a:lstStyle/>
              <a:p>
                <a:r>
                  <a:rPr lang="en-DE">
                    <a:noFill/>
                  </a:rPr>
                  <a:t> </a:t>
                </a:r>
              </a:p>
            </p:txBody>
          </p:sp>
        </mc:Fallback>
      </mc:AlternateContent>
      <p:sp>
        <p:nvSpPr>
          <p:cNvPr id="7" name="Arrow: Down 6">
            <a:extLst>
              <a:ext uri="{FF2B5EF4-FFF2-40B4-BE49-F238E27FC236}">
                <a16:creationId xmlns:a16="http://schemas.microsoft.com/office/drawing/2014/main" id="{795F5755-725D-4548-BF45-4BD87F81B682}"/>
              </a:ext>
            </a:extLst>
          </p:cNvPr>
          <p:cNvSpPr/>
          <p:nvPr/>
        </p:nvSpPr>
        <p:spPr>
          <a:xfrm rot="10800000">
            <a:off x="1045016" y="2983793"/>
            <a:ext cx="397565" cy="482737"/>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TextBox 7">
            <a:extLst>
              <a:ext uri="{FF2B5EF4-FFF2-40B4-BE49-F238E27FC236}">
                <a16:creationId xmlns:a16="http://schemas.microsoft.com/office/drawing/2014/main" id="{03604233-CD04-4CB5-BFDE-41C0E56A11BB}"/>
              </a:ext>
            </a:extLst>
          </p:cNvPr>
          <p:cNvSpPr txBox="1"/>
          <p:nvPr/>
        </p:nvSpPr>
        <p:spPr>
          <a:xfrm>
            <a:off x="789571" y="3009749"/>
            <a:ext cx="543083" cy="461665"/>
          </a:xfrm>
          <a:prstGeom prst="rect">
            <a:avLst/>
          </a:prstGeom>
          <a:noFill/>
        </p:spPr>
        <p:txBody>
          <a:bodyPr wrap="square" rtlCol="0">
            <a:spAutoFit/>
          </a:bodyPr>
          <a:lstStyle/>
          <a:p>
            <a:r>
              <a:rPr lang="de-DE" sz="2400" b="1" dirty="0">
                <a:solidFill>
                  <a:schemeClr val="accent2">
                    <a:lumMod val="75000"/>
                  </a:schemeClr>
                </a:solidFill>
              </a:rPr>
              <a:t>T</a:t>
            </a:r>
            <a:endParaRPr lang="en-DE" sz="2400" b="1" dirty="0">
              <a:solidFill>
                <a:schemeClr val="accent2">
                  <a:lumMod val="75000"/>
                </a:schemeClr>
              </a:solidFill>
            </a:endParaRPr>
          </a:p>
        </p:txBody>
      </p:sp>
      <p:sp>
        <p:nvSpPr>
          <p:cNvPr id="6" name="Rectangle 5">
            <a:extLst>
              <a:ext uri="{FF2B5EF4-FFF2-40B4-BE49-F238E27FC236}">
                <a16:creationId xmlns:a16="http://schemas.microsoft.com/office/drawing/2014/main" id="{B0EAC11B-A681-4D8A-ACAF-B3F4058B2B5A}"/>
              </a:ext>
            </a:extLst>
          </p:cNvPr>
          <p:cNvSpPr/>
          <p:nvPr/>
        </p:nvSpPr>
        <p:spPr>
          <a:xfrm>
            <a:off x="753626" y="1967688"/>
            <a:ext cx="4209056" cy="16203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Arrow: Down 12">
            <a:extLst>
              <a:ext uri="{FF2B5EF4-FFF2-40B4-BE49-F238E27FC236}">
                <a16:creationId xmlns:a16="http://schemas.microsoft.com/office/drawing/2014/main" id="{CE3F1FD5-81DB-476D-889E-A88EFFB322EC}"/>
              </a:ext>
            </a:extLst>
          </p:cNvPr>
          <p:cNvSpPr/>
          <p:nvPr/>
        </p:nvSpPr>
        <p:spPr>
          <a:xfrm>
            <a:off x="3682464" y="2994805"/>
            <a:ext cx="397565" cy="482737"/>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0580727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What</a:t>
            </a:r>
            <a:r>
              <a:rPr lang="de-DE" dirty="0"/>
              <a:t> </a:t>
            </a:r>
            <a:r>
              <a:rPr lang="de-DE" dirty="0" err="1"/>
              <a:t>controls</a:t>
            </a:r>
            <a:r>
              <a:rPr lang="de-DE" dirty="0"/>
              <a:t> </a:t>
            </a:r>
            <a:r>
              <a:rPr lang="de-DE" dirty="0" err="1"/>
              <a:t>surface</a:t>
            </a:r>
            <a:r>
              <a:rPr lang="de-DE" dirty="0"/>
              <a:t> </a:t>
            </a:r>
            <a:r>
              <a:rPr lang="de-DE" dirty="0" err="1"/>
              <a:t>ocean</a:t>
            </a:r>
            <a:r>
              <a:rPr lang="de-DE" dirty="0"/>
              <a:t> DIC?</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108</a:t>
            </a:fld>
            <a:endParaRPr lang="en-DE" dirty="0"/>
          </a:p>
        </p:txBody>
      </p:sp>
      <p:sp>
        <p:nvSpPr>
          <p:cNvPr id="3" name="TextBox 2">
            <a:extLst>
              <a:ext uri="{FF2B5EF4-FFF2-40B4-BE49-F238E27FC236}">
                <a16:creationId xmlns:a16="http://schemas.microsoft.com/office/drawing/2014/main" id="{BB6EEFE5-6CBF-481A-85D1-CDDAEAA452F9}"/>
              </a:ext>
            </a:extLst>
          </p:cNvPr>
          <p:cNvSpPr txBox="1"/>
          <p:nvPr/>
        </p:nvSpPr>
        <p:spPr>
          <a:xfrm>
            <a:off x="628650" y="1506023"/>
            <a:ext cx="3790950" cy="461665"/>
          </a:xfrm>
          <a:prstGeom prst="rect">
            <a:avLst/>
          </a:prstGeom>
          <a:noFill/>
        </p:spPr>
        <p:txBody>
          <a:bodyPr wrap="square" rtlCol="0">
            <a:spAutoFit/>
          </a:bodyPr>
          <a:lstStyle/>
          <a:p>
            <a:r>
              <a:rPr lang="de-DE" sz="2400" dirty="0"/>
              <a:t>2. Charge </a:t>
            </a:r>
            <a:r>
              <a:rPr lang="de-DE" sz="2400" dirty="0" err="1"/>
              <a:t>balance</a:t>
            </a:r>
            <a:r>
              <a:rPr lang="de-DE" sz="2400" dirty="0"/>
              <a:t> (</a:t>
            </a:r>
            <a:r>
              <a:rPr lang="de-DE" sz="2400" dirty="0" err="1"/>
              <a:t>Alkalinity</a:t>
            </a:r>
            <a:r>
              <a:rPr lang="de-DE" sz="2400" dirty="0"/>
              <a:t>)</a:t>
            </a:r>
            <a:endParaRPr lang="en-DE" sz="2400" dirty="0"/>
          </a:p>
        </p:txBody>
      </p:sp>
      <p:pic>
        <p:nvPicPr>
          <p:cNvPr id="9" name="Picture 8">
            <a:extLst>
              <a:ext uri="{FF2B5EF4-FFF2-40B4-BE49-F238E27FC236}">
                <a16:creationId xmlns:a16="http://schemas.microsoft.com/office/drawing/2014/main" id="{43269CC8-F42F-430B-80BF-60D4D10D7732}"/>
              </a:ext>
            </a:extLst>
          </p:cNvPr>
          <p:cNvPicPr>
            <a:picLocks noChangeAspect="1"/>
          </p:cNvPicPr>
          <p:nvPr/>
        </p:nvPicPr>
        <p:blipFill rotWithShape="1">
          <a:blip r:embed="rId2"/>
          <a:srcRect l="20769" t="31001" r="11428" b="25824"/>
          <a:stretch/>
        </p:blipFill>
        <p:spPr>
          <a:xfrm>
            <a:off x="2401557" y="2750069"/>
            <a:ext cx="3790950" cy="1357861"/>
          </a:xfrm>
          <a:prstGeom prst="rect">
            <a:avLst/>
          </a:prstGeom>
        </p:spPr>
      </p:pic>
      <p:sp>
        <p:nvSpPr>
          <p:cNvPr id="10" name="TextBox 9">
            <a:extLst>
              <a:ext uri="{FF2B5EF4-FFF2-40B4-BE49-F238E27FC236}">
                <a16:creationId xmlns:a16="http://schemas.microsoft.com/office/drawing/2014/main" id="{EECBC4B2-E22B-45A4-8EAD-2757554D79AD}"/>
              </a:ext>
            </a:extLst>
          </p:cNvPr>
          <p:cNvSpPr txBox="1"/>
          <p:nvPr/>
        </p:nvSpPr>
        <p:spPr>
          <a:xfrm>
            <a:off x="874208" y="1967687"/>
            <a:ext cx="4220306" cy="707886"/>
          </a:xfrm>
          <a:prstGeom prst="rect">
            <a:avLst/>
          </a:prstGeom>
          <a:noFill/>
        </p:spPr>
        <p:txBody>
          <a:bodyPr wrap="square" rtlCol="0">
            <a:spAutoFit/>
          </a:bodyPr>
          <a:lstStyle/>
          <a:p>
            <a:r>
              <a:rPr lang="de-DE" sz="2000" dirty="0"/>
              <a:t>Balance </a:t>
            </a:r>
            <a:r>
              <a:rPr lang="de-DE" sz="2000" dirty="0" err="1"/>
              <a:t>of</a:t>
            </a:r>
            <a:r>
              <a:rPr lang="de-DE" sz="2000" dirty="0"/>
              <a:t> positive and negative </a:t>
            </a:r>
            <a:r>
              <a:rPr lang="de-DE" sz="2000" dirty="0" err="1"/>
              <a:t>charges</a:t>
            </a:r>
            <a:r>
              <a:rPr lang="de-DE" sz="2000" dirty="0"/>
              <a:t> (</a:t>
            </a:r>
            <a:r>
              <a:rPr lang="de-DE" sz="2000" dirty="0" err="1"/>
              <a:t>bases</a:t>
            </a:r>
            <a:r>
              <a:rPr lang="de-DE" sz="2000" dirty="0"/>
              <a:t> and </a:t>
            </a:r>
            <a:r>
              <a:rPr lang="de-DE" sz="2000" dirty="0" err="1"/>
              <a:t>acids</a:t>
            </a:r>
            <a:r>
              <a:rPr lang="de-DE" sz="2000" dirty="0"/>
              <a:t>):  </a:t>
            </a:r>
            <a:endParaRPr lang="en-DE" sz="2000" dirty="0"/>
          </a:p>
        </p:txBody>
      </p:sp>
      <p:sp>
        <p:nvSpPr>
          <p:cNvPr id="11" name="TextBox 10">
            <a:extLst>
              <a:ext uri="{FF2B5EF4-FFF2-40B4-BE49-F238E27FC236}">
                <a16:creationId xmlns:a16="http://schemas.microsoft.com/office/drawing/2014/main" id="{CDED88DD-6DBC-481E-916B-5A3B8E312CF1}"/>
              </a:ext>
            </a:extLst>
          </p:cNvPr>
          <p:cNvSpPr txBox="1"/>
          <p:nvPr/>
        </p:nvSpPr>
        <p:spPr>
          <a:xfrm>
            <a:off x="1036657" y="4561172"/>
            <a:ext cx="7152750" cy="1015663"/>
          </a:xfrm>
          <a:prstGeom prst="rect">
            <a:avLst/>
          </a:prstGeom>
          <a:noFill/>
        </p:spPr>
        <p:txBody>
          <a:bodyPr wrap="square" rtlCol="0">
            <a:spAutoFit/>
          </a:bodyPr>
          <a:lstStyle/>
          <a:p>
            <a:r>
              <a:rPr lang="de-DE" sz="2000" b="1" dirty="0"/>
              <a:t>Total </a:t>
            </a:r>
            <a:r>
              <a:rPr lang="de-DE" sz="2000" b="1" dirty="0" err="1"/>
              <a:t>Alkalinity</a:t>
            </a:r>
            <a:r>
              <a:rPr lang="de-DE" sz="2000" b="1" dirty="0"/>
              <a:t>:</a:t>
            </a:r>
          </a:p>
          <a:p>
            <a:r>
              <a:rPr lang="en-GB" sz="2000" dirty="0"/>
              <a:t>Conservative water property to neutralize acids (buffer). It can be approximated as (carbonate alkalinity):</a:t>
            </a:r>
            <a:endParaRPr lang="en-DE" sz="2000" dirty="0"/>
          </a:p>
        </p:txBody>
      </p:sp>
      <p:graphicFrame>
        <p:nvGraphicFramePr>
          <p:cNvPr id="5" name="Table 4">
            <a:extLst>
              <a:ext uri="{FF2B5EF4-FFF2-40B4-BE49-F238E27FC236}">
                <a16:creationId xmlns:a16="http://schemas.microsoft.com/office/drawing/2014/main" id="{6FFECD16-7140-4176-9DEC-5C88D176D12E}"/>
              </a:ext>
            </a:extLst>
          </p:cNvPr>
          <p:cNvGraphicFramePr>
            <a:graphicFrameLocks noGrp="1"/>
          </p:cNvGraphicFramePr>
          <p:nvPr>
            <p:extLst>
              <p:ext uri="{D42A27DB-BD31-4B8C-83A1-F6EECF244321}">
                <p14:modId xmlns:p14="http://schemas.microsoft.com/office/powerpoint/2010/main" val="3891987729"/>
              </p:ext>
            </p:extLst>
          </p:nvPr>
        </p:nvGraphicFramePr>
        <p:xfrm>
          <a:off x="-3568149" y="5665281"/>
          <a:ext cx="10724322" cy="396240"/>
        </p:xfrm>
        <a:graphic>
          <a:graphicData uri="http://schemas.openxmlformats.org/drawingml/2006/table">
            <a:tbl>
              <a:tblPr/>
              <a:tblGrid>
                <a:gridCol w="5362161">
                  <a:extLst>
                    <a:ext uri="{9D8B030D-6E8A-4147-A177-3AD203B41FA5}">
                      <a16:colId xmlns:a16="http://schemas.microsoft.com/office/drawing/2014/main" val="1619025557"/>
                    </a:ext>
                  </a:extLst>
                </a:gridCol>
                <a:gridCol w="5362161">
                  <a:extLst>
                    <a:ext uri="{9D8B030D-6E8A-4147-A177-3AD203B41FA5}">
                      <a16:colId xmlns:a16="http://schemas.microsoft.com/office/drawing/2014/main" val="2713339374"/>
                    </a:ext>
                  </a:extLst>
                </a:gridCol>
              </a:tblGrid>
              <a:tr h="0">
                <a:tc>
                  <a:txBody>
                    <a:bodyPr/>
                    <a:lstStyle/>
                    <a:p>
                      <a:endParaRPr lang="en-GB" dirty="0"/>
                    </a:p>
                  </a:txBody>
                  <a:tcPr anchor="ctr">
                    <a:lnL>
                      <a:noFill/>
                    </a:lnL>
                    <a:lnR>
                      <a:noFill/>
                    </a:lnR>
                    <a:lnT>
                      <a:noFill/>
                    </a:lnT>
                    <a:lnB>
                      <a:noFill/>
                    </a:lnB>
                    <a:solidFill>
                      <a:srgbClr val="FFFFFF"/>
                    </a:solidFill>
                  </a:tcPr>
                </a:tc>
                <a:tc>
                  <a:txBody>
                    <a:bodyPr/>
                    <a:lstStyle/>
                    <a:p>
                      <a:r>
                        <a:rPr lang="en-GB" sz="2000" dirty="0"/>
                        <a:t>A</a:t>
                      </a:r>
                      <a:r>
                        <a:rPr lang="en-GB" sz="2000" baseline="-25000" dirty="0"/>
                        <a:t>T</a:t>
                      </a:r>
                      <a:r>
                        <a:rPr lang="en-GB" sz="2000" dirty="0"/>
                        <a:t>= [HCO</a:t>
                      </a:r>
                      <a:r>
                        <a:rPr lang="en-GB" sz="2000" baseline="-25000" dirty="0">
                          <a:effectLst/>
                        </a:rPr>
                        <a:t>3</a:t>
                      </a:r>
                      <a:r>
                        <a:rPr lang="en-GB" sz="2000" baseline="30000" dirty="0">
                          <a:effectLst/>
                        </a:rPr>
                        <a:t>−</a:t>
                      </a:r>
                      <a:r>
                        <a:rPr lang="en-GB" sz="2000" dirty="0"/>
                        <a:t>]</a:t>
                      </a:r>
                      <a:r>
                        <a:rPr lang="en-GB" sz="2000" baseline="-25000" dirty="0">
                          <a:effectLst/>
                        </a:rPr>
                        <a:t>T</a:t>
                      </a:r>
                      <a:r>
                        <a:rPr lang="en-GB" sz="2000" dirty="0"/>
                        <a:t> + 2[CO</a:t>
                      </a:r>
                      <a:r>
                        <a:rPr lang="en-GB" sz="2000" baseline="-25000" dirty="0">
                          <a:effectLst/>
                        </a:rPr>
                        <a:t>3</a:t>
                      </a:r>
                      <a:r>
                        <a:rPr lang="en-GB" sz="2000" baseline="30000" dirty="0">
                          <a:effectLst/>
                        </a:rPr>
                        <a:t>2−</a:t>
                      </a:r>
                      <a:r>
                        <a:rPr lang="en-GB" sz="2000" dirty="0"/>
                        <a:t>]</a:t>
                      </a:r>
                      <a:r>
                        <a:rPr lang="en-GB" sz="2000" baseline="-25000" dirty="0">
                          <a:effectLst/>
                        </a:rPr>
                        <a:t>T </a:t>
                      </a:r>
                      <a:r>
                        <a:rPr lang="en-GB" sz="2000" baseline="0" dirty="0">
                          <a:effectLst/>
                        </a:rPr>
                        <a:t>+</a:t>
                      </a:r>
                      <a:r>
                        <a:rPr lang="en-GB" sz="2000" dirty="0"/>
                        <a:t>[B(OH)</a:t>
                      </a:r>
                      <a:r>
                        <a:rPr lang="en-GB" sz="2000" baseline="-25000" dirty="0">
                          <a:effectLst/>
                        </a:rPr>
                        <a:t>4</a:t>
                      </a:r>
                      <a:r>
                        <a:rPr lang="en-GB" sz="2000" baseline="30000" dirty="0">
                          <a:effectLst/>
                        </a:rPr>
                        <a:t>−</a:t>
                      </a:r>
                      <a:r>
                        <a:rPr lang="en-GB" sz="2000" dirty="0"/>
                        <a:t>]</a:t>
                      </a:r>
                      <a:r>
                        <a:rPr lang="en-GB" sz="2000" baseline="-25000" dirty="0">
                          <a:effectLst/>
                        </a:rPr>
                        <a:t>T</a:t>
                      </a:r>
                      <a:r>
                        <a:rPr lang="en-GB" sz="2000" dirty="0"/>
                        <a:t> + [OH</a:t>
                      </a:r>
                      <a:r>
                        <a:rPr lang="en-GB" sz="2000" baseline="30000" dirty="0">
                          <a:effectLst/>
                        </a:rPr>
                        <a:t>−</a:t>
                      </a:r>
                      <a:r>
                        <a:rPr lang="en-GB" sz="2000" dirty="0"/>
                        <a:t>]</a:t>
                      </a:r>
                      <a:r>
                        <a:rPr lang="en-GB" sz="2000" baseline="-25000" dirty="0">
                          <a:effectLst/>
                        </a:rPr>
                        <a:t>T</a:t>
                      </a:r>
                      <a:r>
                        <a:rPr lang="en-GB" sz="2000" dirty="0"/>
                        <a:t> − [H</a:t>
                      </a:r>
                      <a:r>
                        <a:rPr lang="en-GB" sz="2000" baseline="30000" dirty="0">
                          <a:effectLst/>
                        </a:rPr>
                        <a:t>+</a:t>
                      </a:r>
                      <a:r>
                        <a:rPr lang="en-GB" sz="2000" baseline="0" dirty="0">
                          <a:effectLst/>
                        </a:rPr>
                        <a:t>]</a:t>
                      </a:r>
                      <a:endParaRPr lang="en-GB" sz="2000" dirty="0"/>
                    </a:p>
                  </a:txBody>
                  <a:tcPr anchor="ctr">
                    <a:lnL>
                      <a:noFill/>
                    </a:lnL>
                    <a:lnR>
                      <a:noFill/>
                    </a:lnR>
                    <a:lnT>
                      <a:noFill/>
                    </a:lnT>
                    <a:lnB>
                      <a:noFill/>
                    </a:lnB>
                    <a:solidFill>
                      <a:srgbClr val="FFFFFF"/>
                    </a:solidFill>
                  </a:tcPr>
                </a:tc>
                <a:extLst>
                  <a:ext uri="{0D108BD9-81ED-4DB2-BD59-A6C34878D82A}">
                    <a16:rowId xmlns:a16="http://schemas.microsoft.com/office/drawing/2014/main" val="2050071624"/>
                  </a:ext>
                </a:extLst>
              </a:tr>
            </a:tbl>
          </a:graphicData>
        </a:graphic>
      </p:graphicFrame>
    </p:spTree>
    <p:extLst>
      <p:ext uri="{BB962C8B-B14F-4D97-AF65-F5344CB8AC3E}">
        <p14:creationId xmlns:p14="http://schemas.microsoft.com/office/powerpoint/2010/main" val="36446639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EEE112-C4D0-4091-82FE-2A3ACA57183B}"/>
              </a:ext>
            </a:extLst>
          </p:cNvPr>
          <p:cNvPicPr>
            <a:picLocks noChangeAspect="1"/>
          </p:cNvPicPr>
          <p:nvPr/>
        </p:nvPicPr>
        <p:blipFill rotWithShape="1">
          <a:blip r:embed="rId2"/>
          <a:srcRect l="33077" t="54752" r="27472" b="32075"/>
          <a:stretch/>
        </p:blipFill>
        <p:spPr>
          <a:xfrm>
            <a:off x="2370234" y="3235665"/>
            <a:ext cx="3033608" cy="569775"/>
          </a:xfrm>
          <a:prstGeom prst="rect">
            <a:avLst/>
          </a:prstGeom>
        </p:spPr>
      </p:pic>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What</a:t>
            </a:r>
            <a:r>
              <a:rPr lang="de-DE" dirty="0"/>
              <a:t> </a:t>
            </a:r>
            <a:r>
              <a:rPr lang="de-DE" dirty="0" err="1"/>
              <a:t>controls</a:t>
            </a:r>
            <a:r>
              <a:rPr lang="de-DE" dirty="0"/>
              <a:t> </a:t>
            </a:r>
            <a:r>
              <a:rPr lang="de-DE" dirty="0" err="1"/>
              <a:t>surface</a:t>
            </a:r>
            <a:r>
              <a:rPr lang="de-DE" dirty="0"/>
              <a:t> </a:t>
            </a:r>
            <a:r>
              <a:rPr lang="de-DE" dirty="0" err="1"/>
              <a:t>ocean</a:t>
            </a:r>
            <a:r>
              <a:rPr lang="de-DE" dirty="0"/>
              <a:t> DIC?</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109</a:t>
            </a:fld>
            <a:endParaRPr lang="en-DE" dirty="0"/>
          </a:p>
        </p:txBody>
      </p:sp>
      <p:sp>
        <p:nvSpPr>
          <p:cNvPr id="3" name="TextBox 2">
            <a:extLst>
              <a:ext uri="{FF2B5EF4-FFF2-40B4-BE49-F238E27FC236}">
                <a16:creationId xmlns:a16="http://schemas.microsoft.com/office/drawing/2014/main" id="{BB6EEFE5-6CBF-481A-85D1-CDDAEAA452F9}"/>
              </a:ext>
            </a:extLst>
          </p:cNvPr>
          <p:cNvSpPr txBox="1"/>
          <p:nvPr/>
        </p:nvSpPr>
        <p:spPr>
          <a:xfrm>
            <a:off x="628650" y="1506023"/>
            <a:ext cx="3790950" cy="461665"/>
          </a:xfrm>
          <a:prstGeom prst="rect">
            <a:avLst/>
          </a:prstGeom>
          <a:noFill/>
        </p:spPr>
        <p:txBody>
          <a:bodyPr wrap="square" rtlCol="0">
            <a:spAutoFit/>
          </a:bodyPr>
          <a:lstStyle/>
          <a:p>
            <a:r>
              <a:rPr lang="de-DE" sz="2400" dirty="0"/>
              <a:t>2. Charge </a:t>
            </a:r>
            <a:r>
              <a:rPr lang="de-DE" sz="2400" dirty="0" err="1"/>
              <a:t>balance</a:t>
            </a:r>
            <a:r>
              <a:rPr lang="de-DE" sz="2400" dirty="0"/>
              <a:t> (</a:t>
            </a:r>
            <a:r>
              <a:rPr lang="de-DE" sz="2400" dirty="0" err="1"/>
              <a:t>Alkalinity</a:t>
            </a:r>
            <a:r>
              <a:rPr lang="de-DE" sz="2400" dirty="0"/>
              <a:t>)</a:t>
            </a:r>
            <a:endParaRPr lang="en-DE" sz="2400" dirty="0"/>
          </a:p>
        </p:txBody>
      </p:sp>
      <p:sp>
        <p:nvSpPr>
          <p:cNvPr id="11" name="TextBox 10">
            <a:extLst>
              <a:ext uri="{FF2B5EF4-FFF2-40B4-BE49-F238E27FC236}">
                <a16:creationId xmlns:a16="http://schemas.microsoft.com/office/drawing/2014/main" id="{CDED88DD-6DBC-481E-916B-5A3B8E312CF1}"/>
              </a:ext>
            </a:extLst>
          </p:cNvPr>
          <p:cNvSpPr txBox="1"/>
          <p:nvPr/>
        </p:nvSpPr>
        <p:spPr>
          <a:xfrm>
            <a:off x="735206" y="1967688"/>
            <a:ext cx="7152750" cy="1015663"/>
          </a:xfrm>
          <a:prstGeom prst="rect">
            <a:avLst/>
          </a:prstGeom>
          <a:noFill/>
        </p:spPr>
        <p:txBody>
          <a:bodyPr wrap="square" rtlCol="0">
            <a:spAutoFit/>
          </a:bodyPr>
          <a:lstStyle/>
          <a:p>
            <a:r>
              <a:rPr lang="de-DE" sz="2000" b="1" dirty="0"/>
              <a:t>Carbonate </a:t>
            </a:r>
            <a:r>
              <a:rPr lang="de-DE" sz="2000" b="1" dirty="0" err="1"/>
              <a:t>Alkalinity</a:t>
            </a:r>
            <a:r>
              <a:rPr lang="de-DE" sz="2000" b="1" dirty="0"/>
              <a:t>:</a:t>
            </a:r>
          </a:p>
          <a:p>
            <a:r>
              <a:rPr lang="de-DE" sz="2000" dirty="0"/>
              <a:t>In </a:t>
            </a:r>
            <a:r>
              <a:rPr lang="de-DE" sz="2000" dirty="0" err="1"/>
              <a:t>seawater</a:t>
            </a:r>
            <a:r>
              <a:rPr lang="de-DE" sz="2000" dirty="0"/>
              <a:t>, </a:t>
            </a:r>
            <a:r>
              <a:rPr lang="de-DE" sz="2000" dirty="0" err="1"/>
              <a:t>net</a:t>
            </a:r>
            <a:r>
              <a:rPr lang="de-DE" sz="2000" dirty="0"/>
              <a:t> positive </a:t>
            </a:r>
            <a:r>
              <a:rPr lang="de-DE" sz="2000" dirty="0" err="1"/>
              <a:t>charges</a:t>
            </a:r>
            <a:r>
              <a:rPr lang="de-DE" sz="2000" dirty="0"/>
              <a:t> </a:t>
            </a:r>
            <a:r>
              <a:rPr lang="de-DE" sz="2000" dirty="0" err="1"/>
              <a:t>are</a:t>
            </a:r>
            <a:r>
              <a:rPr lang="de-DE" sz="2000" dirty="0"/>
              <a:t> </a:t>
            </a:r>
            <a:r>
              <a:rPr lang="de-DE" sz="2000" dirty="0" err="1"/>
              <a:t>largely</a:t>
            </a:r>
            <a:r>
              <a:rPr lang="de-DE" sz="2000" dirty="0"/>
              <a:t> </a:t>
            </a:r>
            <a:r>
              <a:rPr lang="de-DE" sz="2000" dirty="0" err="1"/>
              <a:t>compensated</a:t>
            </a:r>
            <a:r>
              <a:rPr lang="de-DE" sz="2000" dirty="0"/>
              <a:t> </a:t>
            </a:r>
            <a:r>
              <a:rPr lang="de-DE" sz="2000" dirty="0" err="1"/>
              <a:t>by</a:t>
            </a:r>
            <a:r>
              <a:rPr lang="de-DE" sz="2000" dirty="0"/>
              <a:t> </a:t>
            </a:r>
            <a:r>
              <a:rPr lang="de-DE" sz="2000" dirty="0" err="1"/>
              <a:t>bicarbonate</a:t>
            </a:r>
            <a:r>
              <a:rPr lang="de-DE" sz="2000" dirty="0"/>
              <a:t> and </a:t>
            </a:r>
            <a:r>
              <a:rPr lang="de-DE" sz="2000" dirty="0" err="1"/>
              <a:t>carbonate</a:t>
            </a:r>
            <a:r>
              <a:rPr lang="de-DE" sz="2000" dirty="0"/>
              <a:t> </a:t>
            </a:r>
            <a:r>
              <a:rPr lang="de-DE" sz="2000" dirty="0" err="1"/>
              <a:t>ions</a:t>
            </a:r>
            <a:r>
              <a:rPr lang="de-DE" sz="2000" dirty="0"/>
              <a:t>:</a:t>
            </a:r>
          </a:p>
        </p:txBody>
      </p:sp>
      <p:sp>
        <p:nvSpPr>
          <p:cNvPr id="5" name="TextBox 4">
            <a:extLst>
              <a:ext uri="{FF2B5EF4-FFF2-40B4-BE49-F238E27FC236}">
                <a16:creationId xmlns:a16="http://schemas.microsoft.com/office/drawing/2014/main" id="{7D92416D-313C-4EB8-A879-90665162BF2B}"/>
              </a:ext>
            </a:extLst>
          </p:cNvPr>
          <p:cNvSpPr txBox="1"/>
          <p:nvPr/>
        </p:nvSpPr>
        <p:spPr>
          <a:xfrm>
            <a:off x="735207" y="4000500"/>
            <a:ext cx="5063710" cy="1261884"/>
          </a:xfrm>
          <a:prstGeom prst="rect">
            <a:avLst/>
          </a:prstGeom>
          <a:noFill/>
        </p:spPr>
        <p:txBody>
          <a:bodyPr wrap="square" rtlCol="0">
            <a:spAutoFit/>
          </a:bodyPr>
          <a:lstStyle/>
          <a:p>
            <a:r>
              <a:rPr lang="de-DE" sz="2000" dirty="0"/>
              <a:t> -&gt; At </a:t>
            </a:r>
            <a:r>
              <a:rPr lang="de-DE" sz="2000" dirty="0" err="1"/>
              <a:t>ocean</a:t>
            </a:r>
            <a:r>
              <a:rPr lang="de-DE" sz="2000" dirty="0"/>
              <a:t> pH (8.02-8.10), </a:t>
            </a:r>
            <a:r>
              <a:rPr lang="de-DE" sz="2000" dirty="0" err="1"/>
              <a:t>alkalinity</a:t>
            </a:r>
            <a:r>
              <a:rPr lang="de-DE" sz="2000" dirty="0"/>
              <a:t> </a:t>
            </a:r>
            <a:r>
              <a:rPr lang="de-DE" sz="2000" dirty="0" err="1"/>
              <a:t>scales</a:t>
            </a:r>
            <a:r>
              <a:rPr lang="de-DE" sz="2000" dirty="0"/>
              <a:t> </a:t>
            </a:r>
            <a:r>
              <a:rPr lang="de-DE" sz="2000" dirty="0" err="1"/>
              <a:t>almost</a:t>
            </a:r>
            <a:r>
              <a:rPr lang="de-DE" sz="2000" dirty="0"/>
              <a:t> </a:t>
            </a:r>
            <a:r>
              <a:rPr lang="de-DE" sz="2000" dirty="0" err="1"/>
              <a:t>linearly</a:t>
            </a:r>
            <a:r>
              <a:rPr lang="de-DE" sz="2000" dirty="0"/>
              <a:t> </a:t>
            </a:r>
            <a:r>
              <a:rPr lang="de-DE" sz="2000" dirty="0" err="1"/>
              <a:t>with</a:t>
            </a:r>
            <a:r>
              <a:rPr lang="de-DE" sz="2000" dirty="0"/>
              <a:t> DIC</a:t>
            </a:r>
          </a:p>
          <a:p>
            <a:endParaRPr lang="de-DE" dirty="0"/>
          </a:p>
          <a:p>
            <a:r>
              <a:rPr lang="de-DE" dirty="0"/>
              <a:t> </a:t>
            </a:r>
            <a:endParaRPr lang="en-DE" dirty="0"/>
          </a:p>
        </p:txBody>
      </p:sp>
      <p:pic>
        <p:nvPicPr>
          <p:cNvPr id="7" name="Picture 6">
            <a:extLst>
              <a:ext uri="{FF2B5EF4-FFF2-40B4-BE49-F238E27FC236}">
                <a16:creationId xmlns:a16="http://schemas.microsoft.com/office/drawing/2014/main" id="{334804D4-6997-482F-9CA1-1EF7AAEE5640}"/>
              </a:ext>
            </a:extLst>
          </p:cNvPr>
          <p:cNvPicPr>
            <a:picLocks noChangeAspect="1"/>
          </p:cNvPicPr>
          <p:nvPr/>
        </p:nvPicPr>
        <p:blipFill rotWithShape="1">
          <a:blip r:embed="rId3"/>
          <a:srcRect l="22638" t="10293" r="31099" b="5311"/>
          <a:stretch/>
        </p:blipFill>
        <p:spPr>
          <a:xfrm>
            <a:off x="6038536" y="3840032"/>
            <a:ext cx="2652294" cy="2721594"/>
          </a:xfrm>
          <a:prstGeom prst="rect">
            <a:avLst/>
          </a:prstGeom>
        </p:spPr>
      </p:pic>
    </p:spTree>
    <p:extLst>
      <p:ext uri="{BB962C8B-B14F-4D97-AF65-F5344CB8AC3E}">
        <p14:creationId xmlns:p14="http://schemas.microsoft.com/office/powerpoint/2010/main" val="219749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2EB7-1A9A-4F82-921B-8E10198766AB}"/>
              </a:ext>
            </a:extLst>
          </p:cNvPr>
          <p:cNvSpPr>
            <a:spLocks noGrp="1"/>
          </p:cNvSpPr>
          <p:nvPr>
            <p:ph type="title"/>
          </p:nvPr>
        </p:nvSpPr>
        <p:spPr/>
        <p:txBody>
          <a:bodyPr/>
          <a:lstStyle/>
          <a:p>
            <a:r>
              <a:rPr lang="de-DE" dirty="0" err="1"/>
              <a:t>Program</a:t>
            </a:r>
            <a:endParaRPr lang="en-DE" dirty="0"/>
          </a:p>
        </p:txBody>
      </p:sp>
      <p:sp>
        <p:nvSpPr>
          <p:cNvPr id="3" name="Content Placeholder 2">
            <a:extLst>
              <a:ext uri="{FF2B5EF4-FFF2-40B4-BE49-F238E27FC236}">
                <a16:creationId xmlns:a16="http://schemas.microsoft.com/office/drawing/2014/main" id="{75B6D359-C7C3-4239-BE44-EB78449F91DE}"/>
              </a:ext>
            </a:extLst>
          </p:cNvPr>
          <p:cNvSpPr>
            <a:spLocks noGrp="1"/>
          </p:cNvSpPr>
          <p:nvPr>
            <p:ph idx="1"/>
          </p:nvPr>
        </p:nvSpPr>
        <p:spPr>
          <a:xfrm>
            <a:off x="628650" y="1690689"/>
            <a:ext cx="7886700" cy="4351338"/>
          </a:xfrm>
        </p:spPr>
        <p:txBody>
          <a:bodyPr>
            <a:normAutofit fontScale="62500" lnSpcReduction="20000"/>
          </a:bodyPr>
          <a:lstStyle/>
          <a:p>
            <a:pPr marL="0" indent="0">
              <a:buNone/>
            </a:pPr>
            <a:r>
              <a:rPr lang="de-DE" b="1" dirty="0"/>
              <a:t>1. Basic </a:t>
            </a:r>
            <a:r>
              <a:rPr lang="de-DE" b="1" dirty="0" err="1"/>
              <a:t>Principles</a:t>
            </a:r>
            <a:r>
              <a:rPr lang="de-DE" b="1" dirty="0"/>
              <a:t> </a:t>
            </a:r>
            <a:r>
              <a:rPr lang="de-DE" b="1" dirty="0" err="1"/>
              <a:t>of</a:t>
            </a:r>
            <a:r>
              <a:rPr lang="de-DE" b="1" dirty="0"/>
              <a:t> Ocean </a:t>
            </a:r>
            <a:r>
              <a:rPr lang="de-DE" b="1" dirty="0" err="1"/>
              <a:t>Circulation</a:t>
            </a:r>
            <a:endParaRPr lang="de-DE" b="1" dirty="0"/>
          </a:p>
          <a:p>
            <a:pPr marL="0" indent="0">
              <a:buNone/>
              <a:tabLst>
                <a:tab pos="450850" algn="l"/>
              </a:tabLst>
            </a:pPr>
            <a:r>
              <a:rPr lang="de-DE" b="1" dirty="0"/>
              <a:t>	</a:t>
            </a:r>
            <a:r>
              <a:rPr lang="de-DE" dirty="0"/>
              <a:t>1.1. </a:t>
            </a:r>
            <a:r>
              <a:rPr lang="en-GB" dirty="0"/>
              <a:t>Time and Spatial Scales in the Ocean</a:t>
            </a:r>
            <a:r>
              <a:rPr lang="de-DE" dirty="0"/>
              <a:t>	</a:t>
            </a:r>
          </a:p>
          <a:p>
            <a:pPr marL="0" indent="0">
              <a:buNone/>
              <a:tabLst>
                <a:tab pos="450850" algn="l"/>
              </a:tabLst>
            </a:pPr>
            <a:r>
              <a:rPr lang="de-DE" dirty="0"/>
              <a:t>	1.2. Ocean </a:t>
            </a:r>
            <a:r>
              <a:rPr lang="de-DE" dirty="0" err="1"/>
              <a:t>Water</a:t>
            </a:r>
            <a:r>
              <a:rPr lang="de-DE" dirty="0"/>
              <a:t> Properties</a:t>
            </a:r>
          </a:p>
          <a:p>
            <a:pPr marL="0" indent="0">
              <a:buNone/>
              <a:tabLst>
                <a:tab pos="450850" algn="l"/>
              </a:tabLst>
            </a:pPr>
            <a:r>
              <a:rPr lang="de-DE" dirty="0"/>
              <a:t>	1.3. Dynamics </a:t>
            </a:r>
            <a:r>
              <a:rPr lang="de-DE" dirty="0" err="1"/>
              <a:t>of</a:t>
            </a:r>
            <a:r>
              <a:rPr lang="de-DE" dirty="0"/>
              <a:t> Ocean </a:t>
            </a:r>
            <a:r>
              <a:rPr lang="de-DE" dirty="0" err="1"/>
              <a:t>Circulation</a:t>
            </a:r>
            <a:endParaRPr lang="de-DE" dirty="0"/>
          </a:p>
          <a:p>
            <a:pPr marL="0" indent="0">
              <a:buNone/>
              <a:tabLst>
                <a:tab pos="450850" algn="l"/>
              </a:tabLst>
            </a:pPr>
            <a:r>
              <a:rPr lang="de-DE" dirty="0"/>
              <a:t>	1.4. Ocean Heat Transport</a:t>
            </a:r>
          </a:p>
          <a:p>
            <a:pPr marL="0" indent="0">
              <a:buNone/>
              <a:tabLst>
                <a:tab pos="450850" algn="l"/>
              </a:tabLst>
            </a:pPr>
            <a:r>
              <a:rPr lang="de-DE" dirty="0"/>
              <a:t>#Break</a:t>
            </a:r>
          </a:p>
          <a:p>
            <a:pPr marL="0" indent="0">
              <a:buNone/>
            </a:pPr>
            <a:r>
              <a:rPr lang="de-DE" b="1" dirty="0"/>
              <a:t>2. Ocean Carbon Cycle</a:t>
            </a:r>
          </a:p>
          <a:p>
            <a:pPr marL="0" indent="0">
              <a:buNone/>
              <a:tabLst>
                <a:tab pos="450850" algn="l"/>
              </a:tabLst>
            </a:pPr>
            <a:r>
              <a:rPr lang="de-DE" dirty="0"/>
              <a:t>	2.1. Life in </a:t>
            </a:r>
            <a:r>
              <a:rPr lang="de-DE" dirty="0" err="1"/>
              <a:t>the</a:t>
            </a:r>
            <a:r>
              <a:rPr lang="de-DE" dirty="0"/>
              <a:t> Ocean (Biological Pump)</a:t>
            </a:r>
          </a:p>
          <a:p>
            <a:pPr marL="0" indent="0">
              <a:buNone/>
              <a:tabLst>
                <a:tab pos="450850" algn="l"/>
              </a:tabLst>
            </a:pPr>
            <a:r>
              <a:rPr lang="de-DE" dirty="0"/>
              <a:t>	2.2. </a:t>
            </a:r>
            <a:r>
              <a:rPr lang="de-DE" dirty="0" err="1"/>
              <a:t>Solubility</a:t>
            </a:r>
            <a:r>
              <a:rPr lang="de-DE" dirty="0"/>
              <a:t> Pump (Carbonate Chemistry)</a:t>
            </a:r>
          </a:p>
          <a:p>
            <a:pPr marL="0" indent="0">
              <a:buNone/>
              <a:tabLst>
                <a:tab pos="450850" algn="l"/>
              </a:tabLst>
            </a:pPr>
            <a:r>
              <a:rPr lang="de-DE" dirty="0"/>
              <a:t>	2.3. </a:t>
            </a:r>
            <a:r>
              <a:rPr lang="de-DE" dirty="0" err="1"/>
              <a:t>Present</a:t>
            </a:r>
            <a:r>
              <a:rPr lang="de-DE" dirty="0"/>
              <a:t> and Future Carbon </a:t>
            </a:r>
            <a:r>
              <a:rPr lang="de-DE" dirty="0" err="1"/>
              <a:t>Uptake</a:t>
            </a:r>
            <a:r>
              <a:rPr lang="de-DE" dirty="0"/>
              <a:t> </a:t>
            </a:r>
          </a:p>
          <a:p>
            <a:pPr marL="0" indent="0">
              <a:buNone/>
              <a:tabLst>
                <a:tab pos="450850" algn="l"/>
              </a:tabLst>
            </a:pPr>
            <a:r>
              <a:rPr lang="de-DE" b="1" dirty="0"/>
              <a:t>3. Climate-Ocean Feedbacks</a:t>
            </a:r>
          </a:p>
          <a:p>
            <a:pPr marL="0" indent="0">
              <a:buNone/>
              <a:tabLst>
                <a:tab pos="450850" algn="l"/>
              </a:tabLst>
            </a:pPr>
            <a:r>
              <a:rPr lang="de-DE" b="1" dirty="0"/>
              <a:t>	</a:t>
            </a:r>
            <a:r>
              <a:rPr lang="de-DE" dirty="0"/>
              <a:t>3.1. Climate </a:t>
            </a:r>
            <a:r>
              <a:rPr lang="de-DE" dirty="0" err="1"/>
              <a:t>Oscillations</a:t>
            </a:r>
            <a:r>
              <a:rPr lang="de-DE" dirty="0"/>
              <a:t> : ENSO</a:t>
            </a:r>
          </a:p>
          <a:p>
            <a:pPr marL="0" indent="0">
              <a:buNone/>
              <a:tabLst>
                <a:tab pos="450850" algn="l"/>
              </a:tabLst>
            </a:pPr>
            <a:r>
              <a:rPr lang="de-DE" dirty="0"/>
              <a:t>	3.2. Marine Feedbacks</a:t>
            </a:r>
            <a:endParaRPr lang="en-DE" dirty="0"/>
          </a:p>
        </p:txBody>
      </p:sp>
      <p:sp>
        <p:nvSpPr>
          <p:cNvPr id="4" name="Slide Number Placeholder 3">
            <a:extLst>
              <a:ext uri="{FF2B5EF4-FFF2-40B4-BE49-F238E27FC236}">
                <a16:creationId xmlns:a16="http://schemas.microsoft.com/office/drawing/2014/main" id="{26BB2449-A353-4E43-97FC-E02175B763ED}"/>
              </a:ext>
            </a:extLst>
          </p:cNvPr>
          <p:cNvSpPr>
            <a:spLocks noGrp="1"/>
          </p:cNvSpPr>
          <p:nvPr>
            <p:ph type="sldNum" sz="quarter" idx="12"/>
          </p:nvPr>
        </p:nvSpPr>
        <p:spPr/>
        <p:txBody>
          <a:bodyPr/>
          <a:lstStyle/>
          <a:p>
            <a:fld id="{78C4628D-F498-401D-A166-0FDE3BD7D38E}" type="slidenum">
              <a:rPr lang="en-DE" smtClean="0"/>
              <a:t>11</a:t>
            </a:fld>
            <a:endParaRPr lang="en-DE" dirty="0"/>
          </a:p>
        </p:txBody>
      </p:sp>
    </p:spTree>
    <p:extLst>
      <p:ext uri="{BB962C8B-B14F-4D97-AF65-F5344CB8AC3E}">
        <p14:creationId xmlns:p14="http://schemas.microsoft.com/office/powerpoint/2010/main" val="4053321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What</a:t>
            </a:r>
            <a:r>
              <a:rPr lang="de-DE" dirty="0"/>
              <a:t> </a:t>
            </a:r>
            <a:r>
              <a:rPr lang="de-DE" dirty="0" err="1"/>
              <a:t>controls</a:t>
            </a:r>
            <a:r>
              <a:rPr lang="de-DE" dirty="0"/>
              <a:t> </a:t>
            </a:r>
            <a:r>
              <a:rPr lang="de-DE" dirty="0" err="1"/>
              <a:t>surface</a:t>
            </a:r>
            <a:r>
              <a:rPr lang="de-DE" dirty="0"/>
              <a:t> </a:t>
            </a:r>
            <a:r>
              <a:rPr lang="de-DE" dirty="0" err="1"/>
              <a:t>ocean</a:t>
            </a:r>
            <a:r>
              <a:rPr lang="de-DE" dirty="0"/>
              <a:t> DIC?</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110</a:t>
            </a:fld>
            <a:endParaRPr lang="en-DE" dirty="0"/>
          </a:p>
        </p:txBody>
      </p:sp>
      <p:sp>
        <p:nvSpPr>
          <p:cNvPr id="11" name="TextBox 10">
            <a:extLst>
              <a:ext uri="{FF2B5EF4-FFF2-40B4-BE49-F238E27FC236}">
                <a16:creationId xmlns:a16="http://schemas.microsoft.com/office/drawing/2014/main" id="{CDED88DD-6DBC-481E-916B-5A3B8E312CF1}"/>
              </a:ext>
            </a:extLst>
          </p:cNvPr>
          <p:cNvSpPr txBox="1"/>
          <p:nvPr/>
        </p:nvSpPr>
        <p:spPr>
          <a:xfrm>
            <a:off x="628650" y="1550086"/>
            <a:ext cx="7152750" cy="646331"/>
          </a:xfrm>
          <a:prstGeom prst="rect">
            <a:avLst/>
          </a:prstGeom>
          <a:noFill/>
        </p:spPr>
        <p:txBody>
          <a:bodyPr wrap="square" rtlCol="0">
            <a:spAutoFit/>
          </a:bodyPr>
          <a:lstStyle/>
          <a:p>
            <a:r>
              <a:rPr lang="de-DE" dirty="0" err="1"/>
              <a:t>When</a:t>
            </a:r>
            <a:r>
              <a:rPr lang="de-DE" dirty="0"/>
              <a:t> in </a:t>
            </a:r>
            <a:r>
              <a:rPr lang="de-DE" dirty="0" err="1"/>
              <a:t>equilibrium</a:t>
            </a:r>
            <a:r>
              <a:rPr lang="de-DE" dirty="0"/>
              <a:t> </a:t>
            </a:r>
            <a:r>
              <a:rPr lang="de-DE" dirty="0" err="1"/>
              <a:t>with</a:t>
            </a:r>
            <a:r>
              <a:rPr lang="de-DE" dirty="0"/>
              <a:t> </a:t>
            </a:r>
            <a:r>
              <a:rPr lang="de-DE" dirty="0" err="1"/>
              <a:t>atmospheric</a:t>
            </a:r>
            <a:r>
              <a:rPr lang="de-DE" dirty="0"/>
              <a:t> CO</a:t>
            </a:r>
            <a:r>
              <a:rPr lang="de-DE" baseline="-25000" dirty="0"/>
              <a:t>2</a:t>
            </a:r>
            <a:r>
              <a:rPr lang="de-DE" dirty="0"/>
              <a:t>, </a:t>
            </a:r>
            <a:r>
              <a:rPr lang="de-DE" dirty="0" err="1"/>
              <a:t>surface</a:t>
            </a:r>
            <a:r>
              <a:rPr lang="de-DE" dirty="0"/>
              <a:t> DIC </a:t>
            </a:r>
            <a:r>
              <a:rPr lang="de-DE" dirty="0" err="1"/>
              <a:t>concentrations</a:t>
            </a:r>
            <a:r>
              <a:rPr lang="de-DE" dirty="0"/>
              <a:t> </a:t>
            </a:r>
            <a:r>
              <a:rPr lang="de-DE" dirty="0" err="1"/>
              <a:t>are</a:t>
            </a:r>
            <a:r>
              <a:rPr lang="de-DE" dirty="0"/>
              <a:t> </a:t>
            </a:r>
            <a:r>
              <a:rPr lang="de-DE" dirty="0" err="1"/>
              <a:t>majorly</a:t>
            </a:r>
            <a:r>
              <a:rPr lang="de-DE" dirty="0"/>
              <a:t> </a:t>
            </a:r>
            <a:r>
              <a:rPr lang="de-DE" dirty="0" err="1"/>
              <a:t>dictated</a:t>
            </a:r>
            <a:r>
              <a:rPr lang="de-DE" dirty="0"/>
              <a:t> </a:t>
            </a:r>
            <a:r>
              <a:rPr lang="de-DE" dirty="0" err="1"/>
              <a:t>by</a:t>
            </a:r>
            <a:r>
              <a:rPr lang="de-DE" dirty="0"/>
              <a:t> </a:t>
            </a:r>
            <a:r>
              <a:rPr lang="de-DE" dirty="0" err="1"/>
              <a:t>changes</a:t>
            </a:r>
            <a:r>
              <a:rPr lang="de-DE" dirty="0"/>
              <a:t> in </a:t>
            </a:r>
            <a:r>
              <a:rPr lang="de-DE" dirty="0" err="1"/>
              <a:t>temperature</a:t>
            </a:r>
            <a:r>
              <a:rPr lang="de-DE" dirty="0"/>
              <a:t> and </a:t>
            </a:r>
            <a:r>
              <a:rPr lang="de-DE" dirty="0" err="1"/>
              <a:t>alkalinity</a:t>
            </a:r>
            <a:r>
              <a:rPr lang="de-DE" dirty="0"/>
              <a:t> </a:t>
            </a:r>
          </a:p>
        </p:txBody>
      </p:sp>
      <p:pic>
        <p:nvPicPr>
          <p:cNvPr id="9" name="Picture 8">
            <a:extLst>
              <a:ext uri="{FF2B5EF4-FFF2-40B4-BE49-F238E27FC236}">
                <a16:creationId xmlns:a16="http://schemas.microsoft.com/office/drawing/2014/main" id="{E9F081C8-5323-4B98-845E-F49225D6439B}"/>
              </a:ext>
            </a:extLst>
          </p:cNvPr>
          <p:cNvPicPr>
            <a:picLocks noChangeAspect="1"/>
          </p:cNvPicPr>
          <p:nvPr/>
        </p:nvPicPr>
        <p:blipFill rotWithShape="1">
          <a:blip r:embed="rId2"/>
          <a:srcRect t="12613" r="1538" b="7851"/>
          <a:stretch/>
        </p:blipFill>
        <p:spPr>
          <a:xfrm>
            <a:off x="1040859" y="2396028"/>
            <a:ext cx="7062282" cy="3208944"/>
          </a:xfrm>
          <a:prstGeom prst="rect">
            <a:avLst/>
          </a:prstGeom>
        </p:spPr>
      </p:pic>
    </p:spTree>
    <p:extLst>
      <p:ext uri="{BB962C8B-B14F-4D97-AF65-F5344CB8AC3E}">
        <p14:creationId xmlns:p14="http://schemas.microsoft.com/office/powerpoint/2010/main" val="12955667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What</a:t>
            </a:r>
            <a:r>
              <a:rPr lang="de-DE" dirty="0"/>
              <a:t> </a:t>
            </a:r>
            <a:r>
              <a:rPr lang="de-DE" dirty="0" err="1"/>
              <a:t>controls</a:t>
            </a:r>
            <a:r>
              <a:rPr lang="de-DE" dirty="0"/>
              <a:t> </a:t>
            </a:r>
            <a:r>
              <a:rPr lang="de-DE" dirty="0" err="1"/>
              <a:t>surface</a:t>
            </a:r>
            <a:r>
              <a:rPr lang="de-DE" dirty="0"/>
              <a:t> </a:t>
            </a:r>
            <a:r>
              <a:rPr lang="de-DE" dirty="0" err="1"/>
              <a:t>ocean</a:t>
            </a:r>
            <a:r>
              <a:rPr lang="de-DE" dirty="0"/>
              <a:t> DIC?</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111</a:t>
            </a:fld>
            <a:endParaRPr lang="en-DE" dirty="0"/>
          </a:p>
        </p:txBody>
      </p:sp>
      <p:pic>
        <p:nvPicPr>
          <p:cNvPr id="2050" name="Picture 2">
            <a:extLst>
              <a:ext uri="{FF2B5EF4-FFF2-40B4-BE49-F238E27FC236}">
                <a16:creationId xmlns:a16="http://schemas.microsoft.com/office/drawing/2014/main" id="{BA5C47C7-FFF8-4B73-A657-21EB98470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28" y="1847032"/>
            <a:ext cx="6410324" cy="430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1761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Deep </a:t>
            </a:r>
            <a:r>
              <a:rPr lang="de-DE" dirty="0" err="1"/>
              <a:t>ocean</a:t>
            </a:r>
            <a:r>
              <a:rPr lang="de-DE" dirty="0"/>
              <a:t> </a:t>
            </a:r>
            <a:r>
              <a:rPr lang="de-DE" dirty="0" err="1"/>
              <a:t>carbon</a:t>
            </a:r>
            <a:r>
              <a:rPr lang="de-DE" dirty="0"/>
              <a:t> </a:t>
            </a:r>
            <a:r>
              <a:rPr lang="de-DE" dirty="0" err="1"/>
              <a:t>cycle</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112</a:t>
            </a:fld>
            <a:endParaRPr lang="en-DE" dirty="0"/>
          </a:p>
        </p:txBody>
      </p:sp>
      <p:sp>
        <p:nvSpPr>
          <p:cNvPr id="11" name="TextBox 10">
            <a:extLst>
              <a:ext uri="{FF2B5EF4-FFF2-40B4-BE49-F238E27FC236}">
                <a16:creationId xmlns:a16="http://schemas.microsoft.com/office/drawing/2014/main" id="{CDED88DD-6DBC-481E-916B-5A3B8E312CF1}"/>
              </a:ext>
            </a:extLst>
          </p:cNvPr>
          <p:cNvSpPr txBox="1"/>
          <p:nvPr/>
        </p:nvSpPr>
        <p:spPr>
          <a:xfrm>
            <a:off x="628650" y="1550086"/>
            <a:ext cx="3943350" cy="2585323"/>
          </a:xfrm>
          <a:prstGeom prst="rect">
            <a:avLst/>
          </a:prstGeom>
          <a:noFill/>
        </p:spPr>
        <p:txBody>
          <a:bodyPr wrap="square" rtlCol="0">
            <a:spAutoFit/>
          </a:bodyPr>
          <a:lstStyle/>
          <a:p>
            <a:r>
              <a:rPr lang="de-DE" dirty="0" err="1"/>
              <a:t>Why</a:t>
            </a:r>
            <a:r>
              <a:rPr lang="de-DE" dirty="0"/>
              <a:t> </a:t>
            </a:r>
            <a:r>
              <a:rPr lang="de-DE" dirty="0" err="1"/>
              <a:t>does</a:t>
            </a:r>
            <a:r>
              <a:rPr lang="de-DE" dirty="0"/>
              <a:t> DIC </a:t>
            </a:r>
            <a:r>
              <a:rPr lang="de-DE" dirty="0" err="1"/>
              <a:t>increases</a:t>
            </a:r>
            <a:r>
              <a:rPr lang="de-DE" dirty="0"/>
              <a:t> </a:t>
            </a:r>
            <a:r>
              <a:rPr lang="de-DE" dirty="0" err="1"/>
              <a:t>with</a:t>
            </a:r>
            <a:r>
              <a:rPr lang="de-DE" dirty="0"/>
              <a:t> </a:t>
            </a:r>
            <a:r>
              <a:rPr lang="de-DE" dirty="0" err="1"/>
              <a:t>depth</a:t>
            </a:r>
            <a:r>
              <a:rPr lang="de-DE" dirty="0"/>
              <a:t>? </a:t>
            </a:r>
          </a:p>
          <a:p>
            <a:endParaRPr lang="de-DE" dirty="0"/>
          </a:p>
          <a:p>
            <a:pPr marL="285750" indent="-285750">
              <a:buFontTx/>
              <a:buChar char="-"/>
            </a:pPr>
            <a:r>
              <a:rPr lang="de-DE" dirty="0" err="1"/>
              <a:t>Physical</a:t>
            </a:r>
            <a:r>
              <a:rPr lang="de-DE" dirty="0"/>
              <a:t> </a:t>
            </a:r>
            <a:r>
              <a:rPr lang="de-DE" dirty="0" err="1"/>
              <a:t>transport</a:t>
            </a:r>
            <a:r>
              <a:rPr lang="de-DE" dirty="0"/>
              <a:t> </a:t>
            </a:r>
            <a:r>
              <a:rPr lang="de-DE" dirty="0" err="1"/>
              <a:t>of</a:t>
            </a:r>
            <a:r>
              <a:rPr lang="de-DE" dirty="0"/>
              <a:t> </a:t>
            </a:r>
            <a:r>
              <a:rPr lang="de-DE" dirty="0" err="1"/>
              <a:t>carbon</a:t>
            </a:r>
            <a:r>
              <a:rPr lang="de-DE" dirty="0"/>
              <a:t> </a:t>
            </a:r>
            <a:r>
              <a:rPr lang="de-DE" dirty="0" err="1"/>
              <a:t>rich</a:t>
            </a:r>
            <a:r>
              <a:rPr lang="de-DE" dirty="0"/>
              <a:t> </a:t>
            </a:r>
            <a:r>
              <a:rPr lang="de-DE" dirty="0" err="1"/>
              <a:t>layers</a:t>
            </a:r>
            <a:r>
              <a:rPr lang="de-DE" dirty="0"/>
              <a:t> </a:t>
            </a:r>
            <a:r>
              <a:rPr lang="de-DE" dirty="0" err="1"/>
              <a:t>to</a:t>
            </a:r>
            <a:r>
              <a:rPr lang="de-DE" dirty="0"/>
              <a:t> </a:t>
            </a:r>
            <a:r>
              <a:rPr lang="de-DE" dirty="0" err="1"/>
              <a:t>deeper</a:t>
            </a:r>
            <a:r>
              <a:rPr lang="de-DE" dirty="0"/>
              <a:t> </a:t>
            </a:r>
            <a:r>
              <a:rPr lang="de-DE" dirty="0" err="1"/>
              <a:t>ocean</a:t>
            </a:r>
            <a:endParaRPr lang="de-DE" dirty="0"/>
          </a:p>
          <a:p>
            <a:pPr marL="285750" indent="-285750">
              <a:buFontTx/>
              <a:buChar char="-"/>
            </a:pPr>
            <a:endParaRPr lang="de-DE" dirty="0"/>
          </a:p>
          <a:p>
            <a:pPr marL="285750" indent="-285750">
              <a:buFontTx/>
              <a:buChar char="-"/>
            </a:pPr>
            <a:r>
              <a:rPr lang="de-DE" dirty="0"/>
              <a:t>Biological pump </a:t>
            </a:r>
            <a:r>
              <a:rPr lang="de-DE" dirty="0" err="1"/>
              <a:t>exports</a:t>
            </a:r>
            <a:r>
              <a:rPr lang="de-DE" dirty="0"/>
              <a:t> </a:t>
            </a:r>
            <a:r>
              <a:rPr lang="de-DE" dirty="0" err="1"/>
              <a:t>carbon</a:t>
            </a:r>
            <a:r>
              <a:rPr lang="de-DE" dirty="0"/>
              <a:t> </a:t>
            </a:r>
            <a:r>
              <a:rPr lang="de-DE" dirty="0" err="1"/>
              <a:t>to</a:t>
            </a:r>
            <a:r>
              <a:rPr lang="de-DE" dirty="0"/>
              <a:t> </a:t>
            </a:r>
            <a:r>
              <a:rPr lang="de-DE" dirty="0" err="1"/>
              <a:t>deeper</a:t>
            </a:r>
            <a:r>
              <a:rPr lang="de-DE" dirty="0"/>
              <a:t> </a:t>
            </a:r>
            <a:r>
              <a:rPr lang="de-DE" dirty="0" err="1"/>
              <a:t>layers</a:t>
            </a:r>
            <a:endParaRPr lang="de-DE" dirty="0"/>
          </a:p>
          <a:p>
            <a:pPr marL="285750" indent="-285750">
              <a:buFontTx/>
              <a:buChar char="-"/>
            </a:pPr>
            <a:endParaRPr lang="de-DE" dirty="0"/>
          </a:p>
          <a:p>
            <a:pPr marL="285750" indent="-285750">
              <a:buFontTx/>
              <a:buChar char="-"/>
            </a:pPr>
            <a:r>
              <a:rPr lang="de-DE" dirty="0"/>
              <a:t>Calcium </a:t>
            </a:r>
            <a:r>
              <a:rPr lang="de-DE" dirty="0" err="1"/>
              <a:t>carbonate</a:t>
            </a:r>
            <a:r>
              <a:rPr lang="de-DE" dirty="0"/>
              <a:t> </a:t>
            </a:r>
            <a:r>
              <a:rPr lang="de-DE" dirty="0" err="1"/>
              <a:t>dissolution</a:t>
            </a:r>
            <a:endParaRPr lang="de-DE" dirty="0"/>
          </a:p>
        </p:txBody>
      </p:sp>
      <p:pic>
        <p:nvPicPr>
          <p:cNvPr id="5" name="Picture 4">
            <a:extLst>
              <a:ext uri="{FF2B5EF4-FFF2-40B4-BE49-F238E27FC236}">
                <a16:creationId xmlns:a16="http://schemas.microsoft.com/office/drawing/2014/main" id="{C1A09AB3-D820-4FCF-BFA5-1F0C1468C9FC}"/>
              </a:ext>
            </a:extLst>
          </p:cNvPr>
          <p:cNvPicPr>
            <a:picLocks noChangeAspect="1"/>
          </p:cNvPicPr>
          <p:nvPr/>
        </p:nvPicPr>
        <p:blipFill rotWithShape="1">
          <a:blip r:embed="rId2"/>
          <a:srcRect l="25824" t="11661" r="41319" b="10195"/>
          <a:stretch/>
        </p:blipFill>
        <p:spPr>
          <a:xfrm>
            <a:off x="4672272" y="1418072"/>
            <a:ext cx="3255877" cy="4355689"/>
          </a:xfrm>
          <a:prstGeom prst="rect">
            <a:avLst/>
          </a:prstGeom>
        </p:spPr>
      </p:pic>
    </p:spTree>
    <p:extLst>
      <p:ext uri="{BB962C8B-B14F-4D97-AF65-F5344CB8AC3E}">
        <p14:creationId xmlns:p14="http://schemas.microsoft.com/office/powerpoint/2010/main" val="12842183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25FF5-3B81-4C8D-A37C-40A21C6FB028}"/>
              </a:ext>
            </a:extLst>
          </p:cNvPr>
          <p:cNvSpPr>
            <a:spLocks noGrp="1"/>
          </p:cNvSpPr>
          <p:nvPr>
            <p:ph idx="1"/>
          </p:nvPr>
        </p:nvSpPr>
        <p:spPr>
          <a:xfrm>
            <a:off x="628650" y="583233"/>
            <a:ext cx="8336446" cy="5773117"/>
          </a:xfrm>
        </p:spPr>
        <p:txBody>
          <a:bodyPr>
            <a:normAutofit/>
          </a:bodyPr>
          <a:lstStyle/>
          <a:p>
            <a:pPr marL="0" indent="0">
              <a:buNone/>
            </a:pPr>
            <a:r>
              <a:rPr lang="en-GB" sz="3500" dirty="0"/>
              <a:t>Exercise: Total DIC in the ocean</a:t>
            </a:r>
          </a:p>
          <a:p>
            <a:pPr marL="0" indent="0">
              <a:buNone/>
            </a:pPr>
            <a:r>
              <a:rPr lang="en-GB" sz="1800" dirty="0"/>
              <a:t>Dissolved inorganic carbon is defined as </a:t>
            </a:r>
          </a:p>
          <a:p>
            <a:pPr marL="0" indent="0">
              <a:buNone/>
            </a:pPr>
            <a:r>
              <a:rPr lang="en-GB" sz="1800" dirty="0"/>
              <a:t>DIC = [CO</a:t>
            </a:r>
            <a:r>
              <a:rPr lang="en-GB" sz="1800" baseline="-25000" dirty="0"/>
              <a:t>2(</a:t>
            </a:r>
            <a:r>
              <a:rPr lang="en-GB" sz="1800" baseline="-25000" dirty="0" err="1"/>
              <a:t>aq</a:t>
            </a:r>
            <a:r>
              <a:rPr lang="en-GB" sz="1800" baseline="-25000" dirty="0"/>
              <a:t>) </a:t>
            </a:r>
            <a:r>
              <a:rPr lang="en-GB" sz="1800" dirty="0"/>
              <a:t>]+ [HCO</a:t>
            </a:r>
            <a:r>
              <a:rPr lang="en-GB" sz="1800" baseline="30000" dirty="0"/>
              <a:t>−</a:t>
            </a:r>
            <a:r>
              <a:rPr lang="en-GB" sz="1800" baseline="-25000" dirty="0"/>
              <a:t>3 </a:t>
            </a:r>
            <a:r>
              <a:rPr lang="en-GB" sz="1800" dirty="0"/>
              <a:t>] + [CO</a:t>
            </a:r>
            <a:r>
              <a:rPr lang="en-GB" sz="1800" baseline="30000" dirty="0"/>
              <a:t>-2</a:t>
            </a:r>
            <a:r>
              <a:rPr lang="en-GB" sz="1800" baseline="-25000" dirty="0"/>
              <a:t>3</a:t>
            </a:r>
            <a:r>
              <a:rPr lang="en-GB" sz="1800" dirty="0"/>
              <a:t>] </a:t>
            </a:r>
          </a:p>
          <a:p>
            <a:pPr marL="0" indent="0">
              <a:buNone/>
            </a:pPr>
            <a:r>
              <a:rPr lang="en-GB" sz="1800" dirty="0"/>
              <a:t>and the carbonate species are related by thermodynamic equilibria, </a:t>
            </a:r>
          </a:p>
          <a:p>
            <a:pPr marL="0" indent="0">
              <a:buNone/>
            </a:pPr>
            <a:endParaRPr lang="en-GB" sz="1800" dirty="0"/>
          </a:p>
          <a:p>
            <a:pPr marL="0" indent="0">
              <a:buNone/>
            </a:pPr>
            <a:endParaRPr lang="en-GB" sz="1800" dirty="0"/>
          </a:p>
          <a:p>
            <a:pPr marL="0" indent="0">
              <a:buNone/>
            </a:pPr>
            <a:endParaRPr lang="en-GB" sz="1800" dirty="0"/>
          </a:p>
          <a:p>
            <a:pPr marL="514350" indent="-514350">
              <a:buAutoNum type="alphaLcParenBoth"/>
            </a:pPr>
            <a:r>
              <a:rPr lang="en-GB" sz="1800" dirty="0"/>
              <a:t>Find the equilibrium relationship between DIC in terms of CO</a:t>
            </a:r>
            <a:r>
              <a:rPr lang="en-GB" sz="1800" baseline="-25000" dirty="0"/>
              <a:t>2(</a:t>
            </a:r>
            <a:r>
              <a:rPr lang="en-GB" sz="1800" baseline="-25000" dirty="0" err="1"/>
              <a:t>aq</a:t>
            </a:r>
            <a:r>
              <a:rPr lang="en-GB" sz="1800" baseline="-25000" dirty="0"/>
              <a:t>), </a:t>
            </a:r>
            <a:r>
              <a:rPr lang="en-GB" sz="1800" dirty="0"/>
              <a:t>K</a:t>
            </a:r>
            <a:r>
              <a:rPr lang="en-GB" sz="1800" baseline="-25000" dirty="0"/>
              <a:t>1</a:t>
            </a:r>
            <a:r>
              <a:rPr lang="en-GB" sz="1800" dirty="0"/>
              <a:t>, K</a:t>
            </a:r>
            <a:r>
              <a:rPr lang="en-GB" sz="1800" baseline="-25000" dirty="0"/>
              <a:t>2</a:t>
            </a:r>
            <a:r>
              <a:rPr lang="en-GB" sz="1800" dirty="0"/>
              <a:t> and [H</a:t>
            </a:r>
            <a:r>
              <a:rPr lang="en-GB" sz="1800" baseline="30000" dirty="0"/>
              <a:t>+</a:t>
            </a:r>
            <a:r>
              <a:rPr lang="en-GB" sz="1800" dirty="0"/>
              <a:t>]. </a:t>
            </a:r>
          </a:p>
          <a:p>
            <a:pPr marL="0" indent="0">
              <a:buNone/>
            </a:pPr>
            <a:r>
              <a:rPr lang="en-GB" sz="1800" dirty="0"/>
              <a:t>[DIC]=…</a:t>
            </a:r>
          </a:p>
          <a:p>
            <a:pPr marL="0" indent="0">
              <a:buNone/>
            </a:pPr>
            <a:endParaRPr lang="en-GB" sz="1800" dirty="0"/>
          </a:p>
          <a:p>
            <a:pPr marL="0" indent="0">
              <a:buNone/>
            </a:pPr>
            <a:r>
              <a:rPr lang="en-GB" sz="1800" dirty="0"/>
              <a:t>(b) Assume that pH = 8.18, </a:t>
            </a:r>
            <a:r>
              <a:rPr lang="en-GB" sz="1800" dirty="0" err="1"/>
              <a:t>atm</a:t>
            </a:r>
            <a:r>
              <a:rPr lang="en-GB" sz="1800" dirty="0"/>
              <a:t> pCO</a:t>
            </a:r>
            <a:r>
              <a:rPr lang="en-GB" sz="1800" baseline="-25000" dirty="0"/>
              <a:t>2</a:t>
            </a:r>
            <a:r>
              <a:rPr lang="en-GB" sz="1800" dirty="0"/>
              <a:t> = 278 µ</a:t>
            </a:r>
            <a:r>
              <a:rPr lang="en-GB" sz="1800" dirty="0" err="1"/>
              <a:t>atm</a:t>
            </a:r>
            <a:r>
              <a:rPr lang="en-GB" sz="1800" dirty="0"/>
              <a:t>, and the mean ocean temperature is 3.9</a:t>
            </a:r>
            <a:r>
              <a:rPr lang="en-GB" sz="1800" baseline="30000" dirty="0"/>
              <a:t> ◦</a:t>
            </a:r>
            <a:r>
              <a:rPr lang="en-GB" sz="1800" dirty="0"/>
              <a:t>C. Estimate how much carbon (</a:t>
            </a:r>
            <a:r>
              <a:rPr lang="en-GB" sz="1800" dirty="0" err="1"/>
              <a:t>Pg</a:t>
            </a:r>
            <a:r>
              <a:rPr lang="en-GB" sz="1800" dirty="0"/>
              <a:t> C) is in the global ocean as DIC. </a:t>
            </a:r>
          </a:p>
          <a:p>
            <a:pPr marL="0" indent="0">
              <a:buNone/>
            </a:pPr>
            <a:r>
              <a:rPr lang="en-GB" sz="1600" dirty="0"/>
              <a:t>Use T = 3.9 °C, S = 34.5 g kg</a:t>
            </a:r>
            <a:r>
              <a:rPr lang="en-GB" sz="1600" baseline="30000" dirty="0"/>
              <a:t>−1</a:t>
            </a:r>
            <a:r>
              <a:rPr lang="en-GB" sz="1600" dirty="0"/>
              <a:t>, K</a:t>
            </a:r>
            <a:r>
              <a:rPr lang="en-GB" sz="1800" baseline="-25000" dirty="0"/>
              <a:t>0</a:t>
            </a:r>
            <a:r>
              <a:rPr lang="en-GB" sz="1600" baseline="-25000" dirty="0"/>
              <a:t> </a:t>
            </a:r>
            <a:r>
              <a:rPr lang="en-GB" sz="1600" dirty="0"/>
              <a:t>= 5.4 × 10</a:t>
            </a:r>
            <a:r>
              <a:rPr lang="en-GB" sz="1600" baseline="30000" dirty="0"/>
              <a:t>−2 </a:t>
            </a:r>
            <a:r>
              <a:rPr lang="en-GB" sz="1600" dirty="0"/>
              <a:t>mol kg</a:t>
            </a:r>
            <a:r>
              <a:rPr lang="en-GB" sz="1600" baseline="30000" dirty="0"/>
              <a:t>−1 </a:t>
            </a:r>
            <a:r>
              <a:rPr lang="en-GB" sz="1600" dirty="0"/>
              <a:t>atm</a:t>
            </a:r>
            <a:r>
              <a:rPr lang="en-GB" sz="1600" baseline="30000" dirty="0"/>
              <a:t>−1</a:t>
            </a:r>
            <a:r>
              <a:rPr lang="en-GB" sz="1600" dirty="0"/>
              <a:t>, K</a:t>
            </a:r>
            <a:r>
              <a:rPr lang="en-GB" sz="1600" baseline="-25000" dirty="0"/>
              <a:t>1</a:t>
            </a:r>
            <a:r>
              <a:rPr lang="en-GB" sz="1600" dirty="0"/>
              <a:t> = 8.8 × 10</a:t>
            </a:r>
            <a:r>
              <a:rPr lang="en-GB" sz="1600" baseline="30000" dirty="0"/>
              <a:t>−7 </a:t>
            </a:r>
            <a:r>
              <a:rPr lang="en-GB" sz="1600" dirty="0"/>
              <a:t>mol kg</a:t>
            </a:r>
            <a:r>
              <a:rPr lang="en-GB" sz="1600" baseline="30000" dirty="0"/>
              <a:t>−1</a:t>
            </a:r>
            <a:r>
              <a:rPr lang="en-GB" sz="1600" dirty="0"/>
              <a:t>, K</a:t>
            </a:r>
            <a:r>
              <a:rPr lang="en-GB" sz="1600" baseline="-25000" dirty="0"/>
              <a:t>2</a:t>
            </a:r>
            <a:r>
              <a:rPr lang="en-GB" sz="1600" dirty="0"/>
              <a:t> = 4.8 × 10</a:t>
            </a:r>
            <a:r>
              <a:rPr lang="en-GB" sz="1600" baseline="30000" dirty="0"/>
              <a:t>−10 </a:t>
            </a:r>
            <a:r>
              <a:rPr lang="en-GB" sz="1600" dirty="0"/>
              <a:t>mol kg</a:t>
            </a:r>
            <a:r>
              <a:rPr lang="en-GB" sz="1600" baseline="30000" dirty="0"/>
              <a:t>−1</a:t>
            </a:r>
            <a:r>
              <a:rPr lang="en-GB" sz="1600" dirty="0"/>
              <a:t>, ocean volume V</a:t>
            </a:r>
            <a:r>
              <a:rPr lang="en-GB" sz="1600" baseline="-25000" dirty="0"/>
              <a:t>0</a:t>
            </a:r>
            <a:r>
              <a:rPr lang="en-GB" sz="1600" dirty="0"/>
              <a:t> = 1.4 × 10</a:t>
            </a:r>
            <a:r>
              <a:rPr lang="en-GB" sz="1600" baseline="30000" dirty="0"/>
              <a:t>18</a:t>
            </a:r>
            <a:r>
              <a:rPr lang="en-GB" sz="1600" dirty="0"/>
              <a:t> m</a:t>
            </a:r>
            <a:r>
              <a:rPr lang="en-GB" sz="1600" baseline="30000" dirty="0"/>
              <a:t>3</a:t>
            </a:r>
            <a:r>
              <a:rPr lang="en-GB" sz="1600" dirty="0"/>
              <a:t>, density of seawater </a:t>
            </a:r>
            <a:r>
              <a:rPr lang="el-GR" sz="1600" dirty="0"/>
              <a:t>ρ</a:t>
            </a:r>
            <a:r>
              <a:rPr lang="el-GR" sz="1600" baseline="-25000" dirty="0"/>
              <a:t>0 </a:t>
            </a:r>
            <a:r>
              <a:rPr lang="el-GR" sz="1600" dirty="0"/>
              <a:t>= 1024.5 </a:t>
            </a:r>
            <a:r>
              <a:rPr lang="en-GB" sz="1600" dirty="0"/>
              <a:t>kg m</a:t>
            </a:r>
            <a:r>
              <a:rPr lang="en-GB" sz="1600" baseline="30000" dirty="0"/>
              <a:t>−3</a:t>
            </a:r>
            <a:endParaRPr lang="en-DE" sz="1600" dirty="0"/>
          </a:p>
        </p:txBody>
      </p:sp>
      <p:sp>
        <p:nvSpPr>
          <p:cNvPr id="4" name="Slide Number Placeholder 3">
            <a:extLst>
              <a:ext uri="{FF2B5EF4-FFF2-40B4-BE49-F238E27FC236}">
                <a16:creationId xmlns:a16="http://schemas.microsoft.com/office/drawing/2014/main" id="{0F02A5B3-0A0F-428B-A26A-ABC9E50A2C79}"/>
              </a:ext>
            </a:extLst>
          </p:cNvPr>
          <p:cNvSpPr>
            <a:spLocks noGrp="1"/>
          </p:cNvSpPr>
          <p:nvPr>
            <p:ph type="sldNum" sz="quarter" idx="12"/>
          </p:nvPr>
        </p:nvSpPr>
        <p:spPr/>
        <p:txBody>
          <a:bodyPr/>
          <a:lstStyle/>
          <a:p>
            <a:fld id="{78C4628D-F498-401D-A166-0FDE3BD7D38E}" type="slidenum">
              <a:rPr lang="en-DE" smtClean="0"/>
              <a:t>113</a:t>
            </a:fld>
            <a:endParaRPr lang="en-DE"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D35F2F-4D8E-44F5-AD5C-FA42E595614A}"/>
                  </a:ext>
                </a:extLst>
              </p:cNvPr>
              <p:cNvSpPr txBox="1"/>
              <p:nvPr/>
            </p:nvSpPr>
            <p:spPr>
              <a:xfrm>
                <a:off x="2835106" y="2619431"/>
                <a:ext cx="9088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−3.6</m:t>
                          </m:r>
                        </m:sup>
                      </m:sSup>
                    </m:oMath>
                  </m:oMathPara>
                </a14:m>
                <a:endParaRPr lang="en-DE" dirty="0"/>
              </a:p>
            </p:txBody>
          </p:sp>
        </mc:Choice>
        <mc:Fallback xmlns="">
          <p:sp>
            <p:nvSpPr>
              <p:cNvPr id="7" name="TextBox 6">
                <a:extLst>
                  <a:ext uri="{FF2B5EF4-FFF2-40B4-BE49-F238E27FC236}">
                    <a16:creationId xmlns:a16="http://schemas.microsoft.com/office/drawing/2014/main" id="{85D35F2F-4D8E-44F5-AD5C-FA42E595614A}"/>
                  </a:ext>
                </a:extLst>
              </p:cNvPr>
              <p:cNvSpPr txBox="1">
                <a:spLocks noRot="1" noChangeAspect="1" noMove="1" noResize="1" noEditPoints="1" noAdjustHandles="1" noChangeArrowheads="1" noChangeShapeType="1" noTextEdit="1"/>
              </p:cNvSpPr>
              <p:nvPr/>
            </p:nvSpPr>
            <p:spPr>
              <a:xfrm>
                <a:off x="2835106" y="2619431"/>
                <a:ext cx="908839" cy="276999"/>
              </a:xfrm>
              <a:prstGeom prst="rect">
                <a:avLst/>
              </a:prstGeom>
              <a:blipFill>
                <a:blip r:embed="rId4"/>
                <a:stretch>
                  <a:fillRect l="-3356" t="-4444" r="-2685" b="-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294C50-23ED-4162-8E2E-E8C34A88241B}"/>
                  </a:ext>
                </a:extLst>
              </p:cNvPr>
              <p:cNvSpPr txBox="1"/>
              <p:nvPr/>
            </p:nvSpPr>
            <p:spPr>
              <a:xfrm>
                <a:off x="6370055" y="2619430"/>
                <a:ext cx="11028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sSup>
                        <m:sSupPr>
                          <m:ctrlPr>
                            <a:rPr lang="en-DE" i="1" dirty="0" smtClean="0">
                              <a:latin typeface="Cambria Math" panose="02040503050406030204" pitchFamily="18" charset="0"/>
                            </a:rPr>
                          </m:ctrlPr>
                        </m:sSupPr>
                        <m:e>
                          <m:r>
                            <a:rPr lang="de-DE" b="0" i="1" dirty="0" smtClean="0">
                              <a:latin typeface="Cambria Math" panose="02040503050406030204" pitchFamily="18" charset="0"/>
                            </a:rPr>
                            <m:t>10</m:t>
                          </m:r>
                        </m:e>
                        <m:sup>
                          <m:r>
                            <a:rPr lang="de-DE" b="0" i="1" dirty="0" smtClean="0">
                              <a:latin typeface="Cambria Math" panose="02040503050406030204" pitchFamily="18" charset="0"/>
                            </a:rPr>
                            <m:t>−10.3</m:t>
                          </m:r>
                        </m:sup>
                      </m:sSup>
                      <m:r>
                        <a:rPr lang="de-DE" b="0" i="1" smtClean="0">
                          <a:latin typeface="Cambria Math" panose="02040503050406030204" pitchFamily="18" charset="0"/>
                        </a:rPr>
                        <m:t>)</m:t>
                      </m:r>
                    </m:oMath>
                  </m:oMathPara>
                </a14:m>
                <a:endParaRPr lang="en-DE" dirty="0"/>
              </a:p>
            </p:txBody>
          </p:sp>
        </mc:Choice>
        <mc:Fallback xmlns="">
          <p:sp>
            <p:nvSpPr>
              <p:cNvPr id="8" name="TextBox 7">
                <a:extLst>
                  <a:ext uri="{FF2B5EF4-FFF2-40B4-BE49-F238E27FC236}">
                    <a16:creationId xmlns:a16="http://schemas.microsoft.com/office/drawing/2014/main" id="{04294C50-23ED-4162-8E2E-E8C34A88241B}"/>
                  </a:ext>
                </a:extLst>
              </p:cNvPr>
              <p:cNvSpPr txBox="1">
                <a:spLocks noRot="1" noChangeAspect="1" noMove="1" noResize="1" noEditPoints="1" noAdjustHandles="1" noChangeArrowheads="1" noChangeShapeType="1" noTextEdit="1"/>
              </p:cNvSpPr>
              <p:nvPr/>
            </p:nvSpPr>
            <p:spPr>
              <a:xfrm>
                <a:off x="6370055" y="2619430"/>
                <a:ext cx="1102802" cy="276999"/>
              </a:xfrm>
              <a:prstGeom prst="rect">
                <a:avLst/>
              </a:prstGeom>
              <a:blipFill>
                <a:blip r:embed="rId5"/>
                <a:stretch>
                  <a:fillRect l="-2762" t="-4444" r="-7735" b="-3555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098B84-F6A5-481F-BF13-E26A007162D4}"/>
                  </a:ext>
                </a:extLst>
              </p:cNvPr>
              <p:cNvSpPr txBox="1"/>
              <p:nvPr/>
            </p:nvSpPr>
            <p:spPr>
              <a:xfrm>
                <a:off x="1023584" y="2460892"/>
                <a:ext cx="1811522" cy="5940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1</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m:rPr>
                              <m:nor/>
                            </m:rPr>
                            <a:rPr lang="de-DE">
                              <a:latin typeface="Cambria Math" panose="02040503050406030204" pitchFamily="18" charset="0"/>
                            </a:rPr>
                            <m:t>[</m:t>
                          </m:r>
                          <m:r>
                            <m:rPr>
                              <m:nor/>
                            </m:rPr>
                            <a:rPr lang="de-DE" dirty="0"/>
                            <m:t>H</m:t>
                          </m:r>
                          <m:r>
                            <a:rPr lang="de-DE" i="1">
                              <a:latin typeface="Cambria Math" panose="02040503050406030204" pitchFamily="18" charset="0"/>
                            </a:rPr>
                            <m:t>𝐶</m:t>
                          </m:r>
                          <m:sSubSup>
                            <m:sSubSupPr>
                              <m:ctrlPr>
                                <a:rPr lang="de-DE" i="1">
                                  <a:latin typeface="Cambria Math" panose="02040503050406030204" pitchFamily="18" charset="0"/>
                                </a:rPr>
                              </m:ctrlPr>
                            </m:sSubSupPr>
                            <m:e>
                              <m:r>
                                <a:rPr lang="de-DE" i="1">
                                  <a:latin typeface="Cambria Math" panose="02040503050406030204" pitchFamily="18" charset="0"/>
                                </a:rPr>
                                <m:t>𝑂</m:t>
                              </m:r>
                            </m:e>
                            <m:sub>
                              <m:r>
                                <a:rPr lang="de-DE" i="1">
                                  <a:latin typeface="Cambria Math" panose="02040503050406030204" pitchFamily="18" charset="0"/>
                                </a:rPr>
                                <m:t>3</m:t>
                              </m:r>
                            </m:sub>
                            <m:sup>
                              <m:r>
                                <a:rPr lang="de-DE" i="1">
                                  <a:latin typeface="Cambria Math" panose="02040503050406030204" pitchFamily="18" charset="0"/>
                                </a:rPr>
                                <m:t>−</m:t>
                              </m:r>
                            </m:sup>
                          </m:sSub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𝐻</m:t>
                              </m:r>
                            </m:e>
                            <m:sup>
                              <m:r>
                                <a:rPr lang="de-DE" i="1">
                                  <a:latin typeface="Cambria Math" panose="02040503050406030204" pitchFamily="18" charset="0"/>
                                </a:rPr>
                                <m:t>+</m:t>
                              </m:r>
                            </m:sup>
                          </m:sSup>
                          <m:r>
                            <a:rPr lang="de-DE" i="1">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𝐶</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b="0" i="1" smtClean="0">
                                  <a:latin typeface="Cambria Math" panose="02040503050406030204" pitchFamily="18" charset="0"/>
                                </a:rPr>
                                <m:t>2</m:t>
                              </m:r>
                            </m:sub>
                          </m:sSub>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r>
                            <m:rPr>
                              <m:nor/>
                            </m:rPr>
                            <a:rPr lang="de-DE" b="0" i="0" smtClean="0">
                              <a:latin typeface="Cambria Math" panose="02040503050406030204" pitchFamily="18" charset="0"/>
                            </a:rPr>
                            <m:t> </m:t>
                          </m:r>
                        </m:den>
                      </m:f>
                    </m:oMath>
                  </m:oMathPara>
                </a14:m>
                <a:endParaRPr lang="en-DE" dirty="0"/>
              </a:p>
            </p:txBody>
          </p:sp>
        </mc:Choice>
        <mc:Fallback xmlns="">
          <p:sp>
            <p:nvSpPr>
              <p:cNvPr id="10" name="TextBox 9">
                <a:extLst>
                  <a:ext uri="{FF2B5EF4-FFF2-40B4-BE49-F238E27FC236}">
                    <a16:creationId xmlns:a16="http://schemas.microsoft.com/office/drawing/2014/main" id="{B8098B84-F6A5-481F-BF13-E26A007162D4}"/>
                  </a:ext>
                </a:extLst>
              </p:cNvPr>
              <p:cNvSpPr txBox="1">
                <a:spLocks noRot="1" noChangeAspect="1" noMove="1" noResize="1" noEditPoints="1" noAdjustHandles="1" noChangeArrowheads="1" noChangeShapeType="1" noTextEdit="1"/>
              </p:cNvSpPr>
              <p:nvPr/>
            </p:nvSpPr>
            <p:spPr>
              <a:xfrm>
                <a:off x="1023584" y="2460892"/>
                <a:ext cx="1811522" cy="594073"/>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72DB51-A08D-4051-8DE8-640BF9F8F321}"/>
                  </a:ext>
                </a:extLst>
              </p:cNvPr>
              <p:cNvSpPr txBox="1"/>
              <p:nvPr/>
            </p:nvSpPr>
            <p:spPr>
              <a:xfrm>
                <a:off x="4681946" y="2460892"/>
                <a:ext cx="1770356" cy="618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2</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m:rPr>
                              <m:nor/>
                            </m:rPr>
                            <a:rPr lang="de-DE">
                              <a:latin typeface="Cambria Math" panose="02040503050406030204" pitchFamily="18" charset="0"/>
                            </a:rPr>
                            <m:t>[</m:t>
                          </m:r>
                          <m:r>
                            <a:rPr lang="de-DE" i="1">
                              <a:latin typeface="Cambria Math" panose="02040503050406030204" pitchFamily="18" charset="0"/>
                            </a:rPr>
                            <m:t>𝐶</m:t>
                          </m:r>
                          <m:sSubSup>
                            <m:sSubSupPr>
                              <m:ctrlPr>
                                <a:rPr lang="de-DE" i="1">
                                  <a:latin typeface="Cambria Math" panose="02040503050406030204" pitchFamily="18" charset="0"/>
                                </a:rPr>
                              </m:ctrlPr>
                            </m:sSubSupPr>
                            <m:e>
                              <m:r>
                                <a:rPr lang="de-DE" i="1">
                                  <a:latin typeface="Cambria Math" panose="02040503050406030204" pitchFamily="18" charset="0"/>
                                </a:rPr>
                                <m:t>𝑂</m:t>
                              </m:r>
                            </m:e>
                            <m:sub>
                              <m:r>
                                <a:rPr lang="de-DE" i="1">
                                  <a:latin typeface="Cambria Math" panose="02040503050406030204" pitchFamily="18" charset="0"/>
                                </a:rPr>
                                <m:t>3</m:t>
                              </m:r>
                            </m:sub>
                            <m:sup>
                              <m:r>
                                <a:rPr lang="de-DE" b="0" i="1" smtClean="0">
                                  <a:latin typeface="Cambria Math" panose="02040503050406030204" pitchFamily="18" charset="0"/>
                                </a:rPr>
                                <m:t>2</m:t>
                              </m:r>
                              <m:r>
                                <a:rPr lang="de-DE" i="1">
                                  <a:latin typeface="Cambria Math" panose="02040503050406030204" pitchFamily="18" charset="0"/>
                                </a:rPr>
                                <m:t>−</m:t>
                              </m:r>
                            </m:sup>
                          </m:sSub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𝐻</m:t>
                              </m:r>
                            </m:e>
                            <m:sup>
                              <m:r>
                                <a:rPr lang="de-DE" i="1">
                                  <a:latin typeface="Cambria Math" panose="02040503050406030204" pitchFamily="18" charset="0"/>
                                </a:rPr>
                                <m:t>+</m:t>
                              </m:r>
                            </m:sup>
                          </m:sSup>
                          <m:r>
                            <a:rPr lang="de-DE" b="0" i="1" smtClean="0">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𝐻𝐶</m:t>
                          </m:r>
                          <m:sSubSup>
                            <m:sSubSupPr>
                              <m:ctrlPr>
                                <a:rPr lang="de-DE" i="1">
                                  <a:latin typeface="Cambria Math" panose="02040503050406030204" pitchFamily="18" charset="0"/>
                                </a:rPr>
                              </m:ctrlPr>
                            </m:sSubSupPr>
                            <m:e>
                              <m:r>
                                <a:rPr lang="de-DE" i="1">
                                  <a:latin typeface="Cambria Math" panose="02040503050406030204" pitchFamily="18" charset="0"/>
                                </a:rPr>
                                <m:t>𝑂</m:t>
                              </m:r>
                            </m:e>
                            <m:sub>
                              <m:r>
                                <a:rPr lang="de-DE" i="1">
                                  <a:latin typeface="Cambria Math" panose="02040503050406030204" pitchFamily="18" charset="0"/>
                                </a:rPr>
                                <m:t>3</m:t>
                              </m:r>
                            </m:sub>
                            <m:sup>
                              <m:r>
                                <a:rPr lang="de-DE" i="1">
                                  <a:latin typeface="Cambria Math" panose="02040503050406030204" pitchFamily="18" charset="0"/>
                                </a:rPr>
                                <m:t>−</m:t>
                              </m:r>
                            </m:sup>
                          </m:sSubSup>
                          <m:r>
                            <a:rPr lang="de-DE" b="0" i="1" smtClean="0">
                              <a:latin typeface="Cambria Math" panose="02040503050406030204" pitchFamily="18" charset="0"/>
                            </a:rPr>
                            <m:t>]</m:t>
                          </m:r>
                        </m:den>
                      </m:f>
                    </m:oMath>
                  </m:oMathPara>
                </a14:m>
                <a:endParaRPr lang="en-DE" dirty="0"/>
              </a:p>
            </p:txBody>
          </p:sp>
        </mc:Choice>
        <mc:Fallback xmlns="">
          <p:sp>
            <p:nvSpPr>
              <p:cNvPr id="11" name="TextBox 10">
                <a:extLst>
                  <a:ext uri="{FF2B5EF4-FFF2-40B4-BE49-F238E27FC236}">
                    <a16:creationId xmlns:a16="http://schemas.microsoft.com/office/drawing/2014/main" id="{F172DB51-A08D-4051-8DE8-640BF9F8F321}"/>
                  </a:ext>
                </a:extLst>
              </p:cNvPr>
              <p:cNvSpPr txBox="1">
                <a:spLocks noRot="1" noChangeAspect="1" noMove="1" noResize="1" noEditPoints="1" noAdjustHandles="1" noChangeArrowheads="1" noChangeShapeType="1" noTextEdit="1"/>
              </p:cNvSpPr>
              <p:nvPr/>
            </p:nvSpPr>
            <p:spPr>
              <a:xfrm>
                <a:off x="4681946" y="2460892"/>
                <a:ext cx="1770356" cy="618887"/>
              </a:xfrm>
              <a:prstGeom prst="rect">
                <a:avLst/>
              </a:prstGeom>
              <a:blipFill>
                <a:blip r:embed="rId7"/>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12181912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625FF5-3B81-4C8D-A37C-40A21C6FB028}"/>
                  </a:ext>
                </a:extLst>
              </p:cNvPr>
              <p:cNvSpPr>
                <a:spLocks noGrp="1"/>
              </p:cNvSpPr>
              <p:nvPr>
                <p:ph idx="1"/>
              </p:nvPr>
            </p:nvSpPr>
            <p:spPr>
              <a:xfrm>
                <a:off x="628650" y="583233"/>
                <a:ext cx="8336446" cy="5773117"/>
              </a:xfrm>
            </p:spPr>
            <p:txBody>
              <a:bodyPr>
                <a:normAutofit/>
              </a:bodyPr>
              <a:lstStyle/>
              <a:p>
                <a:pPr marL="0" indent="0">
                  <a:buNone/>
                </a:pPr>
                <a:r>
                  <a:rPr lang="en-GB" sz="3500" dirty="0"/>
                  <a:t>Answer: Total DIC in the ocean</a:t>
                </a:r>
                <a:endParaRPr lang="en-GB" sz="1800" dirty="0"/>
              </a:p>
              <a:p>
                <a:pPr marL="514350" indent="-514350">
                  <a:buAutoNum type="alphaLcParenBoth"/>
                </a:pPr>
                <a:r>
                  <a:rPr lang="en-GB" sz="1800" dirty="0"/>
                  <a:t>Find the equilibrium relationship between DIC and CO</a:t>
                </a:r>
                <a:r>
                  <a:rPr lang="en-GB" sz="1800" baseline="-25000" dirty="0"/>
                  <a:t>2(</a:t>
                </a:r>
                <a:r>
                  <a:rPr lang="en-GB" sz="1800" baseline="-25000" dirty="0" err="1"/>
                  <a:t>aq</a:t>
                </a:r>
                <a:r>
                  <a:rPr lang="en-GB" sz="1800" baseline="-25000" dirty="0"/>
                  <a:t>) </a:t>
                </a:r>
                <a:r>
                  <a:rPr lang="en-GB" sz="1800" dirty="0"/>
                  <a:t>in terms of K</a:t>
                </a:r>
                <a:r>
                  <a:rPr lang="en-GB" sz="1800" baseline="-25000" dirty="0"/>
                  <a:t>1</a:t>
                </a:r>
                <a:r>
                  <a:rPr lang="en-GB" sz="1800" dirty="0"/>
                  <a:t>, K</a:t>
                </a:r>
                <a:r>
                  <a:rPr lang="en-GB" sz="1800" baseline="-25000" dirty="0"/>
                  <a:t>2</a:t>
                </a:r>
                <a:r>
                  <a:rPr lang="en-GB" sz="1800" dirty="0"/>
                  <a:t> and [H</a:t>
                </a:r>
                <a:r>
                  <a:rPr lang="en-GB" sz="1800" baseline="30000" dirty="0"/>
                  <a:t>+</a:t>
                </a:r>
                <a:r>
                  <a:rPr lang="en-GB" sz="1800" dirty="0"/>
                  <a:t>]. </a:t>
                </a:r>
              </a:p>
              <a:p>
                <a:pPr marL="0" indent="0">
                  <a:buNone/>
                </a:pPr>
                <a14:m>
                  <m:oMathPara xmlns:m="http://schemas.openxmlformats.org/officeDocument/2006/math">
                    <m:oMathParaPr>
                      <m:jc m:val="left"/>
                    </m:oMathParaPr>
                    <m:oMath xmlns:m="http://schemas.openxmlformats.org/officeDocument/2006/math">
                      <m:r>
                        <a:rPr lang="de-DE" sz="1800" b="0" i="1" smtClean="0">
                          <a:latin typeface="Cambria Math" panose="02040503050406030204" pitchFamily="18" charset="0"/>
                        </a:rPr>
                        <m:t>[</m:t>
                      </m:r>
                      <m:r>
                        <a:rPr lang="de-DE" sz="1800" b="0" i="1" smtClean="0">
                          <a:latin typeface="Cambria Math" panose="02040503050406030204" pitchFamily="18" charset="0"/>
                        </a:rPr>
                        <m:t>𝐷𝐼𝐶</m:t>
                      </m:r>
                      <m:r>
                        <a:rPr lang="de-DE" sz="1800" b="0" i="1" smtClean="0">
                          <a:latin typeface="Cambria Math" panose="02040503050406030204" pitchFamily="18" charset="0"/>
                        </a:rPr>
                        <m:t>]=[</m:t>
                      </m:r>
                      <m:r>
                        <a:rPr lang="de-DE" sz="1800" b="0" i="1" smtClean="0">
                          <a:latin typeface="Cambria Math" panose="02040503050406030204" pitchFamily="18" charset="0"/>
                        </a:rPr>
                        <m:t>𝐶</m:t>
                      </m:r>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𝑂</m:t>
                          </m:r>
                        </m:e>
                        <m:sub>
                          <m:r>
                            <a:rPr lang="de-DE" sz="1800" b="0" i="1" smtClean="0">
                              <a:latin typeface="Cambria Math" panose="02040503050406030204" pitchFamily="18" charset="0"/>
                            </a:rPr>
                            <m:t>2</m:t>
                          </m:r>
                        </m:sub>
                      </m:sSub>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𝑎𝑞</m:t>
                          </m:r>
                        </m:e>
                      </m:d>
                      <m:r>
                        <a:rPr lang="de-DE" sz="1800" b="0" i="1" smtClean="0">
                          <a:latin typeface="Cambria Math" panose="02040503050406030204" pitchFamily="18" charset="0"/>
                        </a:rPr>
                        <m:t>]∗</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1+</m:t>
                          </m:r>
                          <m:f>
                            <m:fPr>
                              <m:ctrlPr>
                                <a:rPr lang="de-DE" sz="1800" b="0" i="1" smtClean="0">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1</m:t>
                                  </m:r>
                                </m:sub>
                              </m:sSub>
                            </m:num>
                            <m:den>
                              <m:d>
                                <m:dPr>
                                  <m:begChr m:val="["/>
                                  <m:endChr m:val="]"/>
                                  <m:ctrlPr>
                                    <a:rPr lang="de-DE" sz="1800" i="1">
                                      <a:latin typeface="Cambria Math" panose="02040503050406030204" pitchFamily="18" charset="0"/>
                                    </a:rPr>
                                  </m:ctrlPr>
                                </m:dPr>
                                <m:e>
                                  <m:sSup>
                                    <m:sSupPr>
                                      <m:ctrlPr>
                                        <a:rPr lang="de-DE" sz="1800" i="1">
                                          <a:latin typeface="Cambria Math" panose="02040503050406030204" pitchFamily="18" charset="0"/>
                                        </a:rPr>
                                      </m:ctrlPr>
                                    </m:sSupPr>
                                    <m:e>
                                      <m:r>
                                        <a:rPr lang="de-DE" sz="1800" i="1">
                                          <a:latin typeface="Cambria Math" panose="02040503050406030204" pitchFamily="18" charset="0"/>
                                        </a:rPr>
                                        <m:t>𝐻</m:t>
                                      </m:r>
                                    </m:e>
                                    <m:sup>
                                      <m:r>
                                        <a:rPr lang="de-DE" sz="1800" i="1">
                                          <a:latin typeface="Cambria Math" panose="02040503050406030204" pitchFamily="18" charset="0"/>
                                        </a:rPr>
                                        <m:t>+</m:t>
                                      </m:r>
                                    </m:sup>
                                  </m:sSup>
                                </m:e>
                              </m:d>
                            </m:den>
                          </m:f>
                          <m:r>
                            <a:rPr lang="de-DE" sz="1800" b="0" i="1" smtClean="0">
                              <a:latin typeface="Cambria Math" panose="02040503050406030204" pitchFamily="18" charset="0"/>
                            </a:rPr>
                            <m:t>+</m:t>
                          </m:r>
                          <m:f>
                            <m:fPr>
                              <m:ctrlPr>
                                <a:rPr lang="de-DE" sz="1800" b="0" i="1" smtClean="0">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1</m:t>
                                  </m:r>
                                </m:sub>
                              </m:sSub>
                              <m:sSub>
                                <m:sSubPr>
                                  <m:ctrlPr>
                                    <a:rPr lang="de-DE" sz="1800" i="1" smtClean="0">
                                      <a:latin typeface="Cambria Math" panose="02040503050406030204" pitchFamily="18" charset="0"/>
                                    </a:rPr>
                                  </m:ctrlPr>
                                </m:sSubPr>
                                <m:e>
                                  <m:r>
                                    <a:rPr lang="de-DE" sz="1800" i="1">
                                      <a:latin typeface="Cambria Math" panose="02040503050406030204" pitchFamily="18" charset="0"/>
                                    </a:rPr>
                                    <m:t>𝐾</m:t>
                                  </m:r>
                                </m:e>
                                <m:sub>
                                  <m:r>
                                    <a:rPr lang="de-DE" sz="1800" b="0" i="1" smtClean="0">
                                      <a:latin typeface="Cambria Math" panose="02040503050406030204" pitchFamily="18" charset="0"/>
                                    </a:rPr>
                                    <m:t>2</m:t>
                                  </m:r>
                                </m:sub>
                              </m:sSub>
                            </m:num>
                            <m:den>
                              <m:sSup>
                                <m:sSupPr>
                                  <m:ctrlPr>
                                    <a:rPr lang="de-DE" sz="1800" b="0" i="1" smtClean="0">
                                      <a:latin typeface="Cambria Math" panose="02040503050406030204" pitchFamily="18" charset="0"/>
                                    </a:rPr>
                                  </m:ctrlPr>
                                </m:sSupPr>
                                <m:e>
                                  <m:d>
                                    <m:dPr>
                                      <m:begChr m:val="["/>
                                      <m:endChr m:val="]"/>
                                      <m:ctrlPr>
                                        <a:rPr lang="de-DE" sz="1800" i="1">
                                          <a:latin typeface="Cambria Math" panose="02040503050406030204" pitchFamily="18" charset="0"/>
                                        </a:rPr>
                                      </m:ctrlPr>
                                    </m:dPr>
                                    <m:e>
                                      <m:sSup>
                                        <m:sSupPr>
                                          <m:ctrlPr>
                                            <a:rPr lang="de-DE" sz="1800" i="1">
                                              <a:latin typeface="Cambria Math" panose="02040503050406030204" pitchFamily="18" charset="0"/>
                                            </a:rPr>
                                          </m:ctrlPr>
                                        </m:sSupPr>
                                        <m:e>
                                          <m:r>
                                            <a:rPr lang="de-DE" sz="1800" i="1">
                                              <a:latin typeface="Cambria Math" panose="02040503050406030204" pitchFamily="18" charset="0"/>
                                            </a:rPr>
                                            <m:t>𝐻</m:t>
                                          </m:r>
                                        </m:e>
                                        <m:sup>
                                          <m:r>
                                            <a:rPr lang="de-DE" sz="1800" i="1">
                                              <a:latin typeface="Cambria Math" panose="02040503050406030204" pitchFamily="18" charset="0"/>
                                            </a:rPr>
                                            <m:t>+</m:t>
                                          </m:r>
                                        </m:sup>
                                      </m:sSup>
                                    </m:e>
                                  </m:d>
                                </m:e>
                                <m:sup>
                                  <m:r>
                                    <a:rPr lang="de-DE" sz="1800" b="0" i="1" smtClean="0">
                                      <a:latin typeface="Cambria Math" panose="02040503050406030204" pitchFamily="18" charset="0"/>
                                    </a:rPr>
                                    <m:t>2</m:t>
                                  </m:r>
                                </m:sup>
                              </m:sSup>
                            </m:den>
                          </m:f>
                        </m:e>
                      </m:d>
                    </m:oMath>
                  </m:oMathPara>
                </a14:m>
                <a:endParaRPr lang="en-GB" sz="1800" dirty="0"/>
              </a:p>
              <a:p>
                <a:pPr marL="0" indent="0">
                  <a:buNone/>
                </a:pPr>
                <a:endParaRPr lang="en-GB" sz="1800" dirty="0"/>
              </a:p>
            </p:txBody>
          </p:sp>
        </mc:Choice>
        <mc:Fallback xmlns="">
          <p:sp>
            <p:nvSpPr>
              <p:cNvPr id="3" name="Content Placeholder 2">
                <a:extLst>
                  <a:ext uri="{FF2B5EF4-FFF2-40B4-BE49-F238E27FC236}">
                    <a16:creationId xmlns:a16="http://schemas.microsoft.com/office/drawing/2014/main" id="{68625FF5-3B81-4C8D-A37C-40A21C6FB028}"/>
                  </a:ext>
                </a:extLst>
              </p:cNvPr>
              <p:cNvSpPr>
                <a:spLocks noGrp="1" noRot="1" noChangeAspect="1" noMove="1" noResize="1" noEditPoints="1" noAdjustHandles="1" noChangeArrowheads="1" noChangeShapeType="1" noTextEdit="1"/>
              </p:cNvSpPr>
              <p:nvPr>
                <p:ph idx="1"/>
              </p:nvPr>
            </p:nvSpPr>
            <p:spPr>
              <a:xfrm>
                <a:off x="628650" y="583233"/>
                <a:ext cx="8336446" cy="5773117"/>
              </a:xfrm>
              <a:blipFill>
                <a:blip r:embed="rId2"/>
                <a:stretch>
                  <a:fillRect l="-2120" t="-2429"/>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0F02A5B3-0A0F-428B-A26A-ABC9E50A2C79}"/>
              </a:ext>
            </a:extLst>
          </p:cNvPr>
          <p:cNvSpPr>
            <a:spLocks noGrp="1"/>
          </p:cNvSpPr>
          <p:nvPr>
            <p:ph type="sldNum" sz="quarter" idx="12"/>
          </p:nvPr>
        </p:nvSpPr>
        <p:spPr/>
        <p:txBody>
          <a:bodyPr/>
          <a:lstStyle/>
          <a:p>
            <a:fld id="{78C4628D-F498-401D-A166-0FDE3BD7D38E}" type="slidenum">
              <a:rPr lang="en-DE" smtClean="0"/>
              <a:t>114</a:t>
            </a:fld>
            <a:endParaRPr lang="en-DE" dirty="0"/>
          </a:p>
        </p:txBody>
      </p:sp>
    </p:spTree>
    <p:extLst>
      <p:ext uri="{BB962C8B-B14F-4D97-AF65-F5344CB8AC3E}">
        <p14:creationId xmlns:p14="http://schemas.microsoft.com/office/powerpoint/2010/main" val="5469147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625FF5-3B81-4C8D-A37C-40A21C6FB028}"/>
                  </a:ext>
                </a:extLst>
              </p:cNvPr>
              <p:cNvSpPr>
                <a:spLocks noGrp="1"/>
              </p:cNvSpPr>
              <p:nvPr>
                <p:ph idx="1"/>
              </p:nvPr>
            </p:nvSpPr>
            <p:spPr>
              <a:xfrm>
                <a:off x="628650" y="583233"/>
                <a:ext cx="8336446" cy="5773117"/>
              </a:xfrm>
            </p:spPr>
            <p:txBody>
              <a:bodyPr>
                <a:normAutofit/>
              </a:bodyPr>
              <a:lstStyle/>
              <a:p>
                <a:pPr marL="0" indent="0">
                  <a:buNone/>
                </a:pPr>
                <a:r>
                  <a:rPr lang="en-GB" sz="3500" dirty="0"/>
                  <a:t>Answer: Total DIC in the ocean</a:t>
                </a:r>
                <a:endParaRPr lang="en-GB" sz="1800" dirty="0"/>
              </a:p>
              <a:p>
                <a:pPr marL="514350" indent="-514350">
                  <a:buAutoNum type="alphaLcParenBoth"/>
                </a:pPr>
                <a:r>
                  <a:rPr lang="en-GB" sz="1800" dirty="0"/>
                  <a:t>Find the equilibrium relationship between DIC and CO</a:t>
                </a:r>
                <a:r>
                  <a:rPr lang="en-GB" sz="1800" baseline="-25000" dirty="0"/>
                  <a:t>2(</a:t>
                </a:r>
                <a:r>
                  <a:rPr lang="en-GB" sz="1800" baseline="-25000" dirty="0" err="1"/>
                  <a:t>aq</a:t>
                </a:r>
                <a:r>
                  <a:rPr lang="en-GB" sz="1800" baseline="-25000" dirty="0"/>
                  <a:t>) </a:t>
                </a:r>
                <a:r>
                  <a:rPr lang="en-GB" sz="1800" dirty="0"/>
                  <a:t>in terms of K</a:t>
                </a:r>
                <a:r>
                  <a:rPr lang="en-GB" sz="1800" baseline="-25000" dirty="0"/>
                  <a:t>1</a:t>
                </a:r>
                <a:r>
                  <a:rPr lang="en-GB" sz="1800" dirty="0"/>
                  <a:t>, K</a:t>
                </a:r>
                <a:r>
                  <a:rPr lang="en-GB" sz="1800" baseline="-25000" dirty="0"/>
                  <a:t>2</a:t>
                </a:r>
                <a:r>
                  <a:rPr lang="en-GB" sz="1800" dirty="0"/>
                  <a:t> and [H</a:t>
                </a:r>
                <a:r>
                  <a:rPr lang="en-GB" sz="1800" baseline="30000" dirty="0"/>
                  <a:t>+</a:t>
                </a:r>
                <a:r>
                  <a:rPr lang="en-GB" sz="1800" dirty="0"/>
                  <a:t>]. </a:t>
                </a:r>
              </a:p>
              <a:p>
                <a:pPr marL="0" indent="0">
                  <a:buNone/>
                </a:pPr>
                <a14:m>
                  <m:oMathPara xmlns:m="http://schemas.openxmlformats.org/officeDocument/2006/math">
                    <m:oMathParaPr>
                      <m:jc m:val="left"/>
                    </m:oMathParaPr>
                    <m:oMath xmlns:m="http://schemas.openxmlformats.org/officeDocument/2006/math">
                      <m:r>
                        <a:rPr lang="de-DE" sz="1800" b="0" i="1" smtClean="0">
                          <a:latin typeface="Cambria Math" panose="02040503050406030204" pitchFamily="18" charset="0"/>
                        </a:rPr>
                        <m:t>[</m:t>
                      </m:r>
                      <m:r>
                        <a:rPr lang="de-DE" sz="1800" b="0" i="1" smtClean="0">
                          <a:latin typeface="Cambria Math" panose="02040503050406030204" pitchFamily="18" charset="0"/>
                        </a:rPr>
                        <m:t>𝐷𝐼𝐶</m:t>
                      </m:r>
                      <m:r>
                        <a:rPr lang="de-DE" sz="1800" b="0" i="1" smtClean="0">
                          <a:latin typeface="Cambria Math" panose="02040503050406030204" pitchFamily="18" charset="0"/>
                        </a:rPr>
                        <m:t>]=[</m:t>
                      </m:r>
                      <m:r>
                        <a:rPr lang="de-DE" sz="1800" b="0" i="1" smtClean="0">
                          <a:latin typeface="Cambria Math" panose="02040503050406030204" pitchFamily="18" charset="0"/>
                        </a:rPr>
                        <m:t>𝐶</m:t>
                      </m:r>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𝑂</m:t>
                          </m:r>
                        </m:e>
                        <m:sub>
                          <m:r>
                            <a:rPr lang="de-DE" sz="1800" b="0" i="1" smtClean="0">
                              <a:latin typeface="Cambria Math" panose="02040503050406030204" pitchFamily="18" charset="0"/>
                            </a:rPr>
                            <m:t>2</m:t>
                          </m:r>
                        </m:sub>
                      </m:sSub>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𝑎𝑞</m:t>
                          </m:r>
                        </m:e>
                      </m:d>
                      <m:r>
                        <a:rPr lang="de-DE" sz="1800" b="0" i="1" smtClean="0">
                          <a:latin typeface="Cambria Math" panose="02040503050406030204" pitchFamily="18" charset="0"/>
                        </a:rPr>
                        <m:t>]∗</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1+</m:t>
                          </m:r>
                          <m:f>
                            <m:fPr>
                              <m:ctrlPr>
                                <a:rPr lang="de-DE" sz="1800" b="0" i="1" smtClean="0">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1</m:t>
                                  </m:r>
                                </m:sub>
                              </m:sSub>
                            </m:num>
                            <m:den>
                              <m:d>
                                <m:dPr>
                                  <m:begChr m:val="["/>
                                  <m:endChr m:val="]"/>
                                  <m:ctrlPr>
                                    <a:rPr lang="de-DE" sz="1800" i="1">
                                      <a:latin typeface="Cambria Math" panose="02040503050406030204" pitchFamily="18" charset="0"/>
                                    </a:rPr>
                                  </m:ctrlPr>
                                </m:dPr>
                                <m:e>
                                  <m:sSup>
                                    <m:sSupPr>
                                      <m:ctrlPr>
                                        <a:rPr lang="de-DE" sz="1800" i="1">
                                          <a:latin typeface="Cambria Math" panose="02040503050406030204" pitchFamily="18" charset="0"/>
                                        </a:rPr>
                                      </m:ctrlPr>
                                    </m:sSupPr>
                                    <m:e>
                                      <m:r>
                                        <a:rPr lang="de-DE" sz="1800" i="1">
                                          <a:latin typeface="Cambria Math" panose="02040503050406030204" pitchFamily="18" charset="0"/>
                                        </a:rPr>
                                        <m:t>𝐻</m:t>
                                      </m:r>
                                    </m:e>
                                    <m:sup>
                                      <m:r>
                                        <a:rPr lang="de-DE" sz="1800" i="1">
                                          <a:latin typeface="Cambria Math" panose="02040503050406030204" pitchFamily="18" charset="0"/>
                                        </a:rPr>
                                        <m:t>+</m:t>
                                      </m:r>
                                    </m:sup>
                                  </m:sSup>
                                </m:e>
                              </m:d>
                            </m:den>
                          </m:f>
                          <m:r>
                            <a:rPr lang="de-DE" sz="1800" b="0" i="1" smtClean="0">
                              <a:latin typeface="Cambria Math" panose="02040503050406030204" pitchFamily="18" charset="0"/>
                            </a:rPr>
                            <m:t>+</m:t>
                          </m:r>
                          <m:f>
                            <m:fPr>
                              <m:ctrlPr>
                                <a:rPr lang="de-DE" sz="1800" b="0" i="1" smtClean="0">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1</m:t>
                                  </m:r>
                                </m:sub>
                              </m:sSub>
                              <m:sSub>
                                <m:sSubPr>
                                  <m:ctrlPr>
                                    <a:rPr lang="de-DE" sz="1800" i="1" smtClean="0">
                                      <a:latin typeface="Cambria Math" panose="02040503050406030204" pitchFamily="18" charset="0"/>
                                    </a:rPr>
                                  </m:ctrlPr>
                                </m:sSubPr>
                                <m:e>
                                  <m:r>
                                    <a:rPr lang="de-DE" sz="1800" i="1">
                                      <a:latin typeface="Cambria Math" panose="02040503050406030204" pitchFamily="18" charset="0"/>
                                    </a:rPr>
                                    <m:t>𝐾</m:t>
                                  </m:r>
                                </m:e>
                                <m:sub>
                                  <m:r>
                                    <a:rPr lang="de-DE" sz="1800" b="0" i="1" smtClean="0">
                                      <a:latin typeface="Cambria Math" panose="02040503050406030204" pitchFamily="18" charset="0"/>
                                    </a:rPr>
                                    <m:t>2</m:t>
                                  </m:r>
                                </m:sub>
                              </m:sSub>
                            </m:num>
                            <m:den>
                              <m:sSup>
                                <m:sSupPr>
                                  <m:ctrlPr>
                                    <a:rPr lang="de-DE" sz="1800" b="0" i="1" smtClean="0">
                                      <a:latin typeface="Cambria Math" panose="02040503050406030204" pitchFamily="18" charset="0"/>
                                    </a:rPr>
                                  </m:ctrlPr>
                                </m:sSupPr>
                                <m:e>
                                  <m:d>
                                    <m:dPr>
                                      <m:begChr m:val="["/>
                                      <m:endChr m:val="]"/>
                                      <m:ctrlPr>
                                        <a:rPr lang="de-DE" sz="1800" i="1">
                                          <a:latin typeface="Cambria Math" panose="02040503050406030204" pitchFamily="18" charset="0"/>
                                        </a:rPr>
                                      </m:ctrlPr>
                                    </m:dPr>
                                    <m:e>
                                      <m:sSup>
                                        <m:sSupPr>
                                          <m:ctrlPr>
                                            <a:rPr lang="de-DE" sz="1800" i="1">
                                              <a:latin typeface="Cambria Math" panose="02040503050406030204" pitchFamily="18" charset="0"/>
                                            </a:rPr>
                                          </m:ctrlPr>
                                        </m:sSupPr>
                                        <m:e>
                                          <m:r>
                                            <a:rPr lang="de-DE" sz="1800" i="1">
                                              <a:latin typeface="Cambria Math" panose="02040503050406030204" pitchFamily="18" charset="0"/>
                                            </a:rPr>
                                            <m:t>𝐻</m:t>
                                          </m:r>
                                        </m:e>
                                        <m:sup>
                                          <m:r>
                                            <a:rPr lang="de-DE" sz="1800" i="1">
                                              <a:latin typeface="Cambria Math" panose="02040503050406030204" pitchFamily="18" charset="0"/>
                                            </a:rPr>
                                            <m:t>+</m:t>
                                          </m:r>
                                        </m:sup>
                                      </m:sSup>
                                    </m:e>
                                  </m:d>
                                </m:e>
                                <m:sup>
                                  <m:r>
                                    <a:rPr lang="de-DE" sz="1800" b="0" i="1" smtClean="0">
                                      <a:latin typeface="Cambria Math" panose="02040503050406030204" pitchFamily="18" charset="0"/>
                                    </a:rPr>
                                    <m:t>2</m:t>
                                  </m:r>
                                </m:sup>
                              </m:sSup>
                            </m:den>
                          </m:f>
                        </m:e>
                      </m:d>
                    </m:oMath>
                  </m:oMathPara>
                </a14:m>
                <a:endParaRPr lang="en-GB" sz="1800" dirty="0"/>
              </a:p>
              <a:p>
                <a:pPr marL="0" indent="0">
                  <a:buNone/>
                </a:pPr>
                <a:endParaRPr lang="en-GB" sz="1800" dirty="0"/>
              </a:p>
              <a:p>
                <a:pPr marL="514350" indent="-514350">
                  <a:buAutoNum type="alphaLcParenBoth" startAt="2"/>
                </a:pPr>
                <a:r>
                  <a:rPr lang="en-GB" sz="1800" dirty="0"/>
                  <a:t>Assume that pH = 8.18, </a:t>
                </a:r>
                <a:r>
                  <a:rPr lang="en-GB" sz="1800" dirty="0" err="1"/>
                  <a:t>atm</a:t>
                </a:r>
                <a:r>
                  <a:rPr lang="en-GB" sz="1800" dirty="0"/>
                  <a:t> pCO</a:t>
                </a:r>
                <a:r>
                  <a:rPr lang="en-GB" sz="1800" baseline="-25000" dirty="0"/>
                  <a:t>2</a:t>
                </a:r>
                <a:r>
                  <a:rPr lang="en-GB" sz="1800" dirty="0"/>
                  <a:t> = 278 µ</a:t>
                </a:r>
                <a:r>
                  <a:rPr lang="en-GB" sz="1800" dirty="0" err="1"/>
                  <a:t>atm</a:t>
                </a:r>
                <a:r>
                  <a:rPr lang="en-GB" sz="1800" dirty="0"/>
                  <a:t>, and the mean ocean temperature is 3.9 ◦C. Estimate how much carbon (</a:t>
                </a:r>
                <a:r>
                  <a:rPr lang="en-GB" sz="1800" dirty="0" err="1"/>
                  <a:t>Pg</a:t>
                </a:r>
                <a:r>
                  <a:rPr lang="en-GB" sz="1800" dirty="0"/>
                  <a:t> C) is in the global ocean as DIC.</a:t>
                </a:r>
              </a:p>
              <a:p>
                <a:pPr marL="0" indent="0">
                  <a:buNone/>
                </a:pPr>
                <a:endParaRPr lang="en-GB" sz="1800" i="1" dirty="0"/>
              </a:p>
              <a:p>
                <a:pPr marL="0" indent="0">
                  <a:buNone/>
                </a:pPr>
                <a:r>
                  <a:rPr lang="en-GB" sz="1800" i="1" dirty="0"/>
                  <a:t>First calculate </a:t>
                </a:r>
                <a14:m>
                  <m:oMath xmlns:m="http://schemas.openxmlformats.org/officeDocument/2006/math">
                    <m:r>
                      <a:rPr lang="de-DE" sz="1800" b="0" i="1" smtClean="0">
                        <a:latin typeface="Cambria Math" panose="02040503050406030204" pitchFamily="18" charset="0"/>
                      </a:rPr>
                      <m:t>[</m:t>
                    </m:r>
                    <m:r>
                      <a:rPr lang="de-DE" sz="1800" b="0" i="1" smtClean="0">
                        <a:latin typeface="Cambria Math" panose="02040503050406030204" pitchFamily="18" charset="0"/>
                      </a:rPr>
                      <m:t>𝐶</m:t>
                    </m:r>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𝑂</m:t>
                        </m:r>
                      </m:e>
                      <m:sub>
                        <m:r>
                          <a:rPr lang="de-DE" sz="1800" b="0" i="1" smtClean="0">
                            <a:latin typeface="Cambria Math" panose="02040503050406030204" pitchFamily="18" charset="0"/>
                          </a:rPr>
                          <m:t>2</m:t>
                        </m:r>
                      </m:sub>
                    </m:sSub>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𝑎𝑞</m:t>
                        </m:r>
                      </m:e>
                    </m:d>
                    <m:r>
                      <a:rPr lang="de-DE" sz="1800" b="0" i="1" smtClean="0">
                        <a:latin typeface="Cambria Math" panose="02040503050406030204" pitchFamily="18" charset="0"/>
                      </a:rPr>
                      <m:t>]=</m:t>
                    </m:r>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𝐾</m:t>
                        </m:r>
                      </m:e>
                      <m:sub>
                        <m:r>
                          <a:rPr lang="de-DE" sz="1800" b="0" i="1" smtClean="0">
                            <a:latin typeface="Cambria Math" panose="02040503050406030204" pitchFamily="18" charset="0"/>
                          </a:rPr>
                          <m:t>𝐻</m:t>
                        </m:r>
                      </m:sub>
                    </m:sSub>
                    <m:r>
                      <a:rPr lang="de-DE" sz="1800" b="0" i="1" smtClean="0">
                        <a:latin typeface="Cambria Math" panose="02040503050406030204" pitchFamily="18" charset="0"/>
                      </a:rPr>
                      <m:t>∗</m:t>
                    </m:r>
                    <m:r>
                      <a:rPr lang="de-DE" sz="1800" b="0" i="1" smtClean="0">
                        <a:latin typeface="Cambria Math" panose="02040503050406030204" pitchFamily="18" charset="0"/>
                      </a:rPr>
                      <m:t>𝑝𝐶</m:t>
                    </m:r>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𝑂</m:t>
                        </m:r>
                      </m:e>
                      <m:sub>
                        <m:r>
                          <a:rPr lang="de-DE" sz="1800" b="0" i="1" smtClean="0">
                            <a:latin typeface="Cambria Math" panose="02040503050406030204" pitchFamily="18" charset="0"/>
                          </a:rPr>
                          <m:t>2</m:t>
                        </m:r>
                      </m:sub>
                    </m:sSub>
                  </m:oMath>
                </a14:m>
                <a:r>
                  <a:rPr lang="de-DE" sz="1800" b="0" dirty="0"/>
                  <a:t>= </a:t>
                </a:r>
                <a:r>
                  <a:rPr lang="de-DE" sz="1800" b="1" dirty="0"/>
                  <a:t>15.5 10</a:t>
                </a:r>
                <a:r>
                  <a:rPr lang="de-DE" sz="1800" b="1" baseline="30000" dirty="0"/>
                  <a:t>-6</a:t>
                </a:r>
                <a:r>
                  <a:rPr lang="de-DE" sz="1800" b="1" dirty="0"/>
                  <a:t> </a:t>
                </a:r>
                <a:r>
                  <a:rPr lang="de-DE" sz="1800" b="1" dirty="0" err="1"/>
                  <a:t>mol</a:t>
                </a:r>
                <a:r>
                  <a:rPr lang="de-DE" sz="1800" b="1" dirty="0"/>
                  <a:t> kg</a:t>
                </a:r>
                <a:r>
                  <a:rPr lang="de-DE" sz="1800" b="1" baseline="30000" dirty="0"/>
                  <a:t>-1</a:t>
                </a:r>
              </a:p>
              <a:p>
                <a:pPr marL="0" indent="0">
                  <a:buNone/>
                </a:pPr>
                <a:r>
                  <a:rPr lang="en-GB" sz="1800" i="1" dirty="0"/>
                  <a:t>Then</a:t>
                </a:r>
                <a:r>
                  <a:rPr lang="en-GB" sz="1800" dirty="0"/>
                  <a:t> </a:t>
                </a:r>
                <a14:m>
                  <m:oMath xmlns:m="http://schemas.openxmlformats.org/officeDocument/2006/math">
                    <m:d>
                      <m:dPr>
                        <m:begChr m:val="["/>
                        <m:endChr m:val="]"/>
                        <m:ctrlPr>
                          <a:rPr lang="de-DE" sz="1800" b="0" i="1" smtClean="0">
                            <a:latin typeface="Cambria Math" panose="02040503050406030204" pitchFamily="18" charset="0"/>
                          </a:rPr>
                        </m:ctrlPr>
                      </m:dPr>
                      <m:e>
                        <m:r>
                          <m:rPr>
                            <m:sty m:val="p"/>
                          </m:rPr>
                          <a:rPr lang="de-DE" sz="1800">
                            <a:latin typeface="Cambria Math" panose="02040503050406030204" pitchFamily="18" charset="0"/>
                          </a:rPr>
                          <m:t>D</m:t>
                        </m:r>
                        <m:r>
                          <m:rPr>
                            <m:sty m:val="p"/>
                          </m:rPr>
                          <a:rPr lang="de-DE" sz="1800" b="0" i="0" smtClean="0">
                            <a:latin typeface="Cambria Math" panose="02040503050406030204" pitchFamily="18" charset="0"/>
                          </a:rPr>
                          <m:t>IC</m:t>
                        </m:r>
                      </m:e>
                    </m:d>
                    <m:r>
                      <a:rPr lang="de-DE" sz="1800" b="0" i="1" smtClean="0">
                        <a:latin typeface="Cambria Math" panose="02040503050406030204" pitchFamily="18" charset="0"/>
                      </a:rPr>
                      <m:t>=[</m:t>
                    </m:r>
                    <m:r>
                      <a:rPr lang="de-DE" sz="1800" b="0" i="1" smtClean="0">
                        <a:latin typeface="Cambria Math" panose="02040503050406030204" pitchFamily="18" charset="0"/>
                      </a:rPr>
                      <m:t>𝐶</m:t>
                    </m:r>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𝑂</m:t>
                        </m:r>
                      </m:e>
                      <m:sub>
                        <m:r>
                          <a:rPr lang="de-DE" sz="1800" b="0" i="1" smtClean="0">
                            <a:latin typeface="Cambria Math" panose="02040503050406030204" pitchFamily="18" charset="0"/>
                          </a:rPr>
                          <m:t>2</m:t>
                        </m:r>
                      </m:sub>
                    </m:sSub>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𝑎𝑞</m:t>
                        </m:r>
                      </m:e>
                    </m:d>
                    <m:r>
                      <a:rPr lang="de-DE" sz="1800" b="0" i="1" smtClean="0">
                        <a:latin typeface="Cambria Math" panose="02040503050406030204" pitchFamily="18" charset="0"/>
                      </a:rPr>
                      <m:t>]∗</m:t>
                    </m:r>
                    <m:d>
                      <m:dPr>
                        <m:ctrlPr>
                          <a:rPr lang="de-DE" sz="1800" b="0" i="1" smtClean="0">
                            <a:latin typeface="Cambria Math" panose="02040503050406030204" pitchFamily="18" charset="0"/>
                          </a:rPr>
                        </m:ctrlPr>
                      </m:dPr>
                      <m:e>
                        <m:r>
                          <a:rPr lang="de-DE" sz="1800" i="1">
                            <a:latin typeface="Cambria Math" panose="02040503050406030204" pitchFamily="18" charset="0"/>
                          </a:rPr>
                          <m:t>1+</m:t>
                        </m:r>
                        <m:f>
                          <m:fPr>
                            <m:ctrlPr>
                              <a:rPr lang="de-DE" sz="1800" i="1">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1</m:t>
                                </m:r>
                              </m:sub>
                            </m:sSub>
                          </m:num>
                          <m:den>
                            <m:d>
                              <m:dPr>
                                <m:begChr m:val="["/>
                                <m:endChr m:val="]"/>
                                <m:ctrlPr>
                                  <a:rPr lang="de-DE" sz="1800" i="1">
                                    <a:latin typeface="Cambria Math" panose="02040503050406030204" pitchFamily="18" charset="0"/>
                                  </a:rPr>
                                </m:ctrlPr>
                              </m:dPr>
                              <m:e>
                                <m:sSup>
                                  <m:sSupPr>
                                    <m:ctrlPr>
                                      <a:rPr lang="de-DE" sz="1800" i="1">
                                        <a:latin typeface="Cambria Math" panose="02040503050406030204" pitchFamily="18" charset="0"/>
                                      </a:rPr>
                                    </m:ctrlPr>
                                  </m:sSupPr>
                                  <m:e>
                                    <m:r>
                                      <a:rPr lang="de-DE" sz="1800" i="1">
                                        <a:latin typeface="Cambria Math" panose="02040503050406030204" pitchFamily="18" charset="0"/>
                                      </a:rPr>
                                      <m:t>𝐻</m:t>
                                    </m:r>
                                  </m:e>
                                  <m:sup>
                                    <m:r>
                                      <a:rPr lang="de-DE" sz="1800" i="1">
                                        <a:latin typeface="Cambria Math" panose="02040503050406030204" pitchFamily="18" charset="0"/>
                                      </a:rPr>
                                      <m:t>+</m:t>
                                    </m:r>
                                  </m:sup>
                                </m:sSup>
                              </m:e>
                            </m:d>
                          </m:den>
                        </m:f>
                        <m:r>
                          <a:rPr lang="de-DE" sz="1800" i="1">
                            <a:latin typeface="Cambria Math" panose="02040503050406030204" pitchFamily="18" charset="0"/>
                          </a:rPr>
                          <m:t>+</m:t>
                        </m:r>
                        <m:f>
                          <m:fPr>
                            <m:ctrlPr>
                              <a:rPr lang="de-DE" sz="1800" i="1">
                                <a:latin typeface="Cambria Math" panose="02040503050406030204" pitchFamily="18" charset="0"/>
                              </a:rPr>
                            </m:ctrlPr>
                          </m:fPr>
                          <m:num>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1</m:t>
                                </m:r>
                              </m:sub>
                            </m:sSub>
                            <m:sSub>
                              <m:sSubPr>
                                <m:ctrlPr>
                                  <a:rPr lang="de-DE" sz="1800" i="1">
                                    <a:latin typeface="Cambria Math" panose="02040503050406030204" pitchFamily="18" charset="0"/>
                                  </a:rPr>
                                </m:ctrlPr>
                              </m:sSubPr>
                              <m:e>
                                <m:r>
                                  <a:rPr lang="de-DE" sz="1800" i="1">
                                    <a:latin typeface="Cambria Math" panose="02040503050406030204" pitchFamily="18" charset="0"/>
                                  </a:rPr>
                                  <m:t>𝐾</m:t>
                                </m:r>
                              </m:e>
                              <m:sub>
                                <m:r>
                                  <a:rPr lang="de-DE" sz="1800" i="1">
                                    <a:latin typeface="Cambria Math" panose="02040503050406030204" pitchFamily="18" charset="0"/>
                                  </a:rPr>
                                  <m:t>2</m:t>
                                </m:r>
                              </m:sub>
                            </m:sSub>
                          </m:num>
                          <m:den>
                            <m:sSup>
                              <m:sSupPr>
                                <m:ctrlPr>
                                  <a:rPr lang="de-DE" sz="1800" i="1">
                                    <a:latin typeface="Cambria Math" panose="02040503050406030204" pitchFamily="18" charset="0"/>
                                  </a:rPr>
                                </m:ctrlPr>
                              </m:sSupPr>
                              <m:e>
                                <m:d>
                                  <m:dPr>
                                    <m:begChr m:val="["/>
                                    <m:endChr m:val="]"/>
                                    <m:ctrlPr>
                                      <a:rPr lang="de-DE" sz="1800" i="1">
                                        <a:latin typeface="Cambria Math" panose="02040503050406030204" pitchFamily="18" charset="0"/>
                                      </a:rPr>
                                    </m:ctrlPr>
                                  </m:dPr>
                                  <m:e>
                                    <m:sSup>
                                      <m:sSupPr>
                                        <m:ctrlPr>
                                          <a:rPr lang="de-DE" sz="1800" i="1">
                                            <a:latin typeface="Cambria Math" panose="02040503050406030204" pitchFamily="18" charset="0"/>
                                          </a:rPr>
                                        </m:ctrlPr>
                                      </m:sSupPr>
                                      <m:e>
                                        <m:r>
                                          <a:rPr lang="de-DE" sz="1800" i="1">
                                            <a:latin typeface="Cambria Math" panose="02040503050406030204" pitchFamily="18" charset="0"/>
                                          </a:rPr>
                                          <m:t>𝐻</m:t>
                                        </m:r>
                                      </m:e>
                                      <m:sup>
                                        <m:r>
                                          <a:rPr lang="de-DE" sz="1800" i="1">
                                            <a:latin typeface="Cambria Math" panose="02040503050406030204" pitchFamily="18" charset="0"/>
                                          </a:rPr>
                                          <m:t>+</m:t>
                                        </m:r>
                                      </m:sup>
                                    </m:sSup>
                                  </m:e>
                                </m:d>
                              </m:e>
                              <m:sup>
                                <m:r>
                                  <a:rPr lang="de-DE" sz="1800" i="1">
                                    <a:latin typeface="Cambria Math" panose="02040503050406030204" pitchFamily="18" charset="0"/>
                                  </a:rPr>
                                  <m:t>2</m:t>
                                </m:r>
                              </m:sup>
                            </m:sSup>
                          </m:den>
                        </m:f>
                      </m:e>
                    </m:d>
                    <m:r>
                      <a:rPr lang="de-DE" sz="1800" b="0" i="0" smtClean="0">
                        <a:latin typeface="Cambria Math" panose="02040503050406030204" pitchFamily="18" charset="0"/>
                      </a:rPr>
                      <m:t>=</m:t>
                    </m:r>
                  </m:oMath>
                </a14:m>
                <a:r>
                  <a:rPr lang="en-GB" sz="1800" dirty="0"/>
                  <a:t> </a:t>
                </a:r>
                <a:r>
                  <a:rPr lang="en-GB" sz="1800" b="1" dirty="0"/>
                  <a:t>2120 × 10</a:t>
                </a:r>
                <a:r>
                  <a:rPr lang="en-GB" sz="1800" b="1" baseline="30000" dirty="0"/>
                  <a:t>−6 </a:t>
                </a:r>
                <a:r>
                  <a:rPr lang="en-GB" sz="1800" b="1" dirty="0"/>
                  <a:t>mol kg</a:t>
                </a:r>
                <a:r>
                  <a:rPr lang="en-GB" sz="1800" b="1" baseline="30000" dirty="0"/>
                  <a:t>−1 </a:t>
                </a:r>
              </a:p>
              <a:p>
                <a:pPr marL="0" indent="0">
                  <a:buNone/>
                </a:pPr>
                <a:r>
                  <a:rPr lang="en-GB" sz="1800" dirty="0"/>
                  <a:t>In </a:t>
                </a:r>
                <a:r>
                  <a:rPr lang="en-GB" sz="1800" dirty="0" err="1"/>
                  <a:t>Pg</a:t>
                </a:r>
                <a:r>
                  <a:rPr lang="en-GB" sz="1800" dirty="0"/>
                  <a:t> C: </a:t>
                </a:r>
                <a:r>
                  <a:rPr lang="en-GB" sz="1800" dirty="0" err="1"/>
                  <a:t>m</a:t>
                </a:r>
                <a:r>
                  <a:rPr lang="en-GB" sz="1800" baseline="-25000" dirty="0" err="1"/>
                  <a:t>C</a:t>
                </a:r>
                <a:r>
                  <a:rPr lang="en-GB" sz="1800" baseline="-25000" dirty="0"/>
                  <a:t> </a:t>
                </a:r>
                <a:r>
                  <a:rPr lang="en-GB" sz="1800" dirty="0"/>
                  <a:t>= </a:t>
                </a:r>
                <a:r>
                  <a:rPr lang="el-GR" sz="1800" dirty="0"/>
                  <a:t>ρ </a:t>
                </a:r>
                <a:r>
                  <a:rPr lang="de-DE" sz="1800" dirty="0"/>
                  <a:t> * V</a:t>
                </a:r>
                <a:r>
                  <a:rPr lang="de-DE" sz="1800" baseline="-25000" dirty="0"/>
                  <a:t>0</a:t>
                </a:r>
                <a:r>
                  <a:rPr lang="de-DE" sz="1800" dirty="0"/>
                  <a:t> * c</a:t>
                </a:r>
                <a:r>
                  <a:rPr lang="en-GB" sz="1800" baseline="-25000" dirty="0"/>
                  <a:t>DIC</a:t>
                </a:r>
                <a:r>
                  <a:rPr lang="en-GB" sz="1800" dirty="0"/>
                  <a:t> * M</a:t>
                </a:r>
                <a:r>
                  <a:rPr lang="en-GB" sz="1800" baseline="-25000" dirty="0"/>
                  <a:t>C</a:t>
                </a:r>
                <a:r>
                  <a:rPr lang="en-GB" sz="1800" dirty="0"/>
                  <a:t> = </a:t>
                </a:r>
                <a:r>
                  <a:rPr lang="en-GB" sz="1800" b="1" dirty="0"/>
                  <a:t>36 500 </a:t>
                </a:r>
                <a:r>
                  <a:rPr lang="en-GB" sz="1800" b="1" dirty="0" err="1"/>
                  <a:t>Pg</a:t>
                </a:r>
                <a:r>
                  <a:rPr lang="en-GB" sz="1800" b="1" dirty="0"/>
                  <a:t> C</a:t>
                </a:r>
              </a:p>
              <a:p>
                <a:pPr marL="0" indent="0">
                  <a:buNone/>
                </a:pPr>
                <a:endParaRPr lang="en-GB" sz="1800" i="1" dirty="0"/>
              </a:p>
              <a:p>
                <a:pPr marL="0" indent="0">
                  <a:buNone/>
                </a:pPr>
                <a:r>
                  <a:rPr lang="en-GB" sz="1800" i="1" dirty="0"/>
                  <a:t>This does not account for biological pumps, fossil-fuel CO</a:t>
                </a:r>
                <a:r>
                  <a:rPr lang="en-GB" sz="1800" i="1" baseline="-25000" dirty="0"/>
                  <a:t>2</a:t>
                </a:r>
                <a:r>
                  <a:rPr lang="en-GB" sz="1800" i="1" dirty="0"/>
                  <a:t>, or disequilibria in the surface ocean.</a:t>
                </a:r>
              </a:p>
            </p:txBody>
          </p:sp>
        </mc:Choice>
        <mc:Fallback xmlns="">
          <p:sp>
            <p:nvSpPr>
              <p:cNvPr id="3" name="Content Placeholder 2">
                <a:extLst>
                  <a:ext uri="{FF2B5EF4-FFF2-40B4-BE49-F238E27FC236}">
                    <a16:creationId xmlns:a16="http://schemas.microsoft.com/office/drawing/2014/main" id="{68625FF5-3B81-4C8D-A37C-40A21C6FB028}"/>
                  </a:ext>
                </a:extLst>
              </p:cNvPr>
              <p:cNvSpPr>
                <a:spLocks noGrp="1" noRot="1" noChangeAspect="1" noMove="1" noResize="1" noEditPoints="1" noAdjustHandles="1" noChangeArrowheads="1" noChangeShapeType="1" noTextEdit="1"/>
              </p:cNvSpPr>
              <p:nvPr>
                <p:ph idx="1"/>
              </p:nvPr>
            </p:nvSpPr>
            <p:spPr>
              <a:xfrm>
                <a:off x="628650" y="583233"/>
                <a:ext cx="8336446" cy="5773117"/>
              </a:xfrm>
              <a:blipFill>
                <a:blip r:embed="rId2"/>
                <a:stretch>
                  <a:fillRect l="-2120" t="-2429" r="-731"/>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0F02A5B3-0A0F-428B-A26A-ABC9E50A2C79}"/>
              </a:ext>
            </a:extLst>
          </p:cNvPr>
          <p:cNvSpPr>
            <a:spLocks noGrp="1"/>
          </p:cNvSpPr>
          <p:nvPr>
            <p:ph type="sldNum" sz="quarter" idx="12"/>
          </p:nvPr>
        </p:nvSpPr>
        <p:spPr/>
        <p:txBody>
          <a:bodyPr/>
          <a:lstStyle/>
          <a:p>
            <a:fld id="{78C4628D-F498-401D-A166-0FDE3BD7D38E}" type="slidenum">
              <a:rPr lang="en-DE" smtClean="0"/>
              <a:t>115</a:t>
            </a:fld>
            <a:endParaRPr lang="en-DE" dirty="0"/>
          </a:p>
        </p:txBody>
      </p:sp>
    </p:spTree>
    <p:extLst>
      <p:ext uri="{BB962C8B-B14F-4D97-AF65-F5344CB8AC3E}">
        <p14:creationId xmlns:p14="http://schemas.microsoft.com/office/powerpoint/2010/main" val="6320679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Oceanic</a:t>
            </a:r>
            <a:r>
              <a:rPr lang="de-DE" dirty="0"/>
              <a:t> </a:t>
            </a:r>
            <a:r>
              <a:rPr lang="de-DE" dirty="0" err="1"/>
              <a:t>carbon</a:t>
            </a:r>
            <a:r>
              <a:rPr lang="de-DE" dirty="0"/>
              <a:t> </a:t>
            </a:r>
            <a:r>
              <a:rPr lang="de-DE" dirty="0" err="1"/>
              <a:t>cycle</a:t>
            </a:r>
            <a:r>
              <a:rPr lang="de-DE" dirty="0"/>
              <a:t> </a:t>
            </a:r>
            <a:r>
              <a:rPr lang="de-DE" dirty="0" err="1"/>
              <a:t>summary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116</a:t>
            </a:fld>
            <a:endParaRPr lang="en-DE" dirty="0"/>
          </a:p>
        </p:txBody>
      </p:sp>
      <p:pic>
        <p:nvPicPr>
          <p:cNvPr id="2050" name="Picture 2" descr="Figure 7.10">
            <a:extLst>
              <a:ext uri="{FF2B5EF4-FFF2-40B4-BE49-F238E27FC236}">
                <a16:creationId xmlns:a16="http://schemas.microsoft.com/office/drawing/2014/main" id="{5AD33AC2-07B1-4F92-9EA1-8E80546BD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747" y="1917993"/>
            <a:ext cx="5532277" cy="416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941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Oceanic</a:t>
            </a:r>
            <a:r>
              <a:rPr lang="de-DE" dirty="0"/>
              <a:t> </a:t>
            </a:r>
            <a:r>
              <a:rPr lang="de-DE" dirty="0" err="1"/>
              <a:t>carbon</a:t>
            </a:r>
            <a:r>
              <a:rPr lang="de-DE" dirty="0"/>
              <a:t> </a:t>
            </a:r>
            <a:r>
              <a:rPr lang="de-DE" dirty="0" err="1"/>
              <a:t>cycle</a:t>
            </a:r>
            <a:r>
              <a:rPr lang="de-DE" dirty="0"/>
              <a:t> </a:t>
            </a:r>
            <a:r>
              <a:rPr lang="de-DE" dirty="0" err="1"/>
              <a:t>summary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117</a:t>
            </a:fld>
            <a:endParaRPr lang="en-DE" dirty="0"/>
          </a:p>
        </p:txBody>
      </p:sp>
      <p:pic>
        <p:nvPicPr>
          <p:cNvPr id="6" name="Picture 2" descr="Figure 7.10">
            <a:extLst>
              <a:ext uri="{FF2B5EF4-FFF2-40B4-BE49-F238E27FC236}">
                <a16:creationId xmlns:a16="http://schemas.microsoft.com/office/drawing/2014/main" id="{B238378A-3A3A-40B1-B984-79A8EFB16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547" y="3277508"/>
            <a:ext cx="4572000" cy="3442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BDE122-4873-460A-90E5-720911FC3A44}"/>
              </a:ext>
            </a:extLst>
          </p:cNvPr>
          <p:cNvSpPr txBox="1"/>
          <p:nvPr/>
        </p:nvSpPr>
        <p:spPr>
          <a:xfrm>
            <a:off x="628650" y="1821317"/>
            <a:ext cx="4023737" cy="923330"/>
          </a:xfrm>
          <a:prstGeom prst="rect">
            <a:avLst/>
          </a:prstGeom>
          <a:noFill/>
        </p:spPr>
        <p:txBody>
          <a:bodyPr wrap="square" rtlCol="0">
            <a:spAutoFit/>
          </a:bodyPr>
          <a:lstStyle/>
          <a:p>
            <a:endParaRPr lang="de-DE" dirty="0"/>
          </a:p>
          <a:p>
            <a:pPr marL="285750" indent="-285750">
              <a:buFontTx/>
              <a:buChar char="-"/>
            </a:pPr>
            <a:r>
              <a:rPr lang="de-DE" dirty="0" err="1"/>
              <a:t>Temperature</a:t>
            </a:r>
            <a:r>
              <a:rPr lang="de-DE" dirty="0"/>
              <a:t> (</a:t>
            </a:r>
            <a:r>
              <a:rPr lang="de-DE" dirty="0">
                <a:solidFill>
                  <a:srgbClr val="FF0000"/>
                </a:solidFill>
              </a:rPr>
              <a:t>T ↑ , CO</a:t>
            </a:r>
            <a:r>
              <a:rPr lang="de-DE" baseline="-25000" dirty="0">
                <a:solidFill>
                  <a:srgbClr val="FF0000"/>
                </a:solidFill>
              </a:rPr>
              <a:t>2</a:t>
            </a:r>
            <a:r>
              <a:rPr lang="de-DE" dirty="0">
                <a:solidFill>
                  <a:srgbClr val="FF0000"/>
                </a:solidFill>
              </a:rPr>
              <a:t> </a:t>
            </a:r>
            <a:r>
              <a:rPr lang="de-DE" dirty="0" err="1">
                <a:solidFill>
                  <a:srgbClr val="FF0000"/>
                </a:solidFill>
              </a:rPr>
              <a:t>uptake</a:t>
            </a:r>
            <a:r>
              <a:rPr lang="de-DE" dirty="0">
                <a:solidFill>
                  <a:srgbClr val="FF0000"/>
                </a:solidFill>
              </a:rPr>
              <a:t> ↓</a:t>
            </a:r>
            <a:r>
              <a:rPr lang="de-DE" dirty="0"/>
              <a:t>)</a:t>
            </a:r>
          </a:p>
          <a:p>
            <a:pPr marL="285750" indent="-285750">
              <a:buFontTx/>
              <a:buChar char="-"/>
            </a:pPr>
            <a:r>
              <a:rPr lang="de-DE" dirty="0"/>
              <a:t> </a:t>
            </a:r>
            <a:r>
              <a:rPr lang="de-DE" dirty="0" err="1"/>
              <a:t>Alkalinity</a:t>
            </a:r>
            <a:r>
              <a:rPr lang="de-DE" dirty="0"/>
              <a:t> (</a:t>
            </a:r>
            <a:r>
              <a:rPr lang="de-DE" dirty="0" err="1">
                <a:solidFill>
                  <a:srgbClr val="00B050"/>
                </a:solidFill>
              </a:rPr>
              <a:t>Alk</a:t>
            </a:r>
            <a:r>
              <a:rPr lang="de-DE" dirty="0">
                <a:solidFill>
                  <a:srgbClr val="00B050"/>
                </a:solidFill>
              </a:rPr>
              <a:t> ↑, CO</a:t>
            </a:r>
            <a:r>
              <a:rPr lang="de-DE" baseline="-25000" dirty="0">
                <a:solidFill>
                  <a:srgbClr val="00B050"/>
                </a:solidFill>
              </a:rPr>
              <a:t>2</a:t>
            </a:r>
            <a:r>
              <a:rPr lang="de-DE" dirty="0">
                <a:solidFill>
                  <a:srgbClr val="00B050"/>
                </a:solidFill>
              </a:rPr>
              <a:t> </a:t>
            </a:r>
            <a:r>
              <a:rPr lang="de-DE" dirty="0" err="1">
                <a:solidFill>
                  <a:srgbClr val="00B050"/>
                </a:solidFill>
              </a:rPr>
              <a:t>uptake</a:t>
            </a:r>
            <a:r>
              <a:rPr lang="de-DE" dirty="0">
                <a:solidFill>
                  <a:srgbClr val="00B050"/>
                </a:solidFill>
              </a:rPr>
              <a:t> ↑</a:t>
            </a:r>
            <a:r>
              <a:rPr lang="de-DE" dirty="0"/>
              <a:t>)</a:t>
            </a:r>
            <a:endParaRPr lang="en-DE" dirty="0"/>
          </a:p>
        </p:txBody>
      </p:sp>
      <p:sp>
        <p:nvSpPr>
          <p:cNvPr id="8" name="TextBox 7">
            <a:extLst>
              <a:ext uri="{FF2B5EF4-FFF2-40B4-BE49-F238E27FC236}">
                <a16:creationId xmlns:a16="http://schemas.microsoft.com/office/drawing/2014/main" id="{62795D5C-B499-47DC-8972-41061A22786A}"/>
              </a:ext>
            </a:extLst>
          </p:cNvPr>
          <p:cNvSpPr txBox="1"/>
          <p:nvPr/>
        </p:nvSpPr>
        <p:spPr>
          <a:xfrm>
            <a:off x="5021454" y="1821317"/>
            <a:ext cx="4023737" cy="1477328"/>
          </a:xfrm>
          <a:prstGeom prst="rect">
            <a:avLst/>
          </a:prstGeom>
          <a:noFill/>
        </p:spPr>
        <p:txBody>
          <a:bodyPr wrap="square" rtlCol="0">
            <a:spAutoFit/>
          </a:bodyPr>
          <a:lstStyle/>
          <a:p>
            <a:endParaRPr lang="de-DE" dirty="0"/>
          </a:p>
          <a:p>
            <a:r>
              <a:rPr lang="de-DE" dirty="0"/>
              <a:t>- Light (</a:t>
            </a:r>
            <a:r>
              <a:rPr lang="de-DE" dirty="0">
                <a:solidFill>
                  <a:srgbClr val="FF0000"/>
                </a:solidFill>
              </a:rPr>
              <a:t>R ↑ , CO</a:t>
            </a:r>
            <a:r>
              <a:rPr lang="de-DE" baseline="-25000" dirty="0">
                <a:solidFill>
                  <a:srgbClr val="FF0000"/>
                </a:solidFill>
              </a:rPr>
              <a:t>2</a:t>
            </a:r>
            <a:r>
              <a:rPr lang="de-DE" dirty="0">
                <a:solidFill>
                  <a:srgbClr val="FF0000"/>
                </a:solidFill>
              </a:rPr>
              <a:t> </a:t>
            </a:r>
            <a:r>
              <a:rPr lang="de-DE" dirty="0" err="1">
                <a:solidFill>
                  <a:srgbClr val="FF0000"/>
                </a:solidFill>
              </a:rPr>
              <a:t>uptake</a:t>
            </a:r>
            <a:r>
              <a:rPr lang="de-DE" dirty="0">
                <a:solidFill>
                  <a:srgbClr val="FF0000"/>
                </a:solidFill>
              </a:rPr>
              <a:t> ↑</a:t>
            </a:r>
            <a:r>
              <a:rPr lang="de-DE" dirty="0"/>
              <a:t>)</a:t>
            </a:r>
          </a:p>
          <a:p>
            <a:r>
              <a:rPr lang="de-DE" dirty="0"/>
              <a:t>- </a:t>
            </a:r>
            <a:r>
              <a:rPr lang="de-DE" dirty="0" err="1"/>
              <a:t>Temperature</a:t>
            </a:r>
            <a:r>
              <a:rPr lang="de-DE" dirty="0"/>
              <a:t> (</a:t>
            </a:r>
            <a:r>
              <a:rPr lang="de-DE" dirty="0">
                <a:solidFill>
                  <a:schemeClr val="accent4">
                    <a:lumMod val="75000"/>
                  </a:schemeClr>
                </a:solidFill>
              </a:rPr>
              <a:t>T, CO</a:t>
            </a:r>
            <a:r>
              <a:rPr lang="de-DE" baseline="-25000" dirty="0">
                <a:solidFill>
                  <a:schemeClr val="accent4">
                    <a:lumMod val="75000"/>
                  </a:schemeClr>
                </a:solidFill>
              </a:rPr>
              <a:t>2</a:t>
            </a:r>
            <a:r>
              <a:rPr lang="de-DE" dirty="0">
                <a:solidFill>
                  <a:schemeClr val="accent4">
                    <a:lumMod val="75000"/>
                  </a:schemeClr>
                </a:solidFill>
              </a:rPr>
              <a:t> </a:t>
            </a:r>
            <a:r>
              <a:rPr lang="de-DE" dirty="0" err="1">
                <a:solidFill>
                  <a:schemeClr val="accent4">
                    <a:lumMod val="75000"/>
                  </a:schemeClr>
                </a:solidFill>
              </a:rPr>
              <a:t>uptake</a:t>
            </a:r>
            <a:r>
              <a:rPr lang="de-DE" dirty="0">
                <a:solidFill>
                  <a:schemeClr val="accent4">
                    <a:lumMod val="75000"/>
                  </a:schemeClr>
                </a:solidFill>
              </a:rPr>
              <a:t> ↑ ↓</a:t>
            </a:r>
            <a:r>
              <a:rPr lang="de-DE" dirty="0"/>
              <a:t>)</a:t>
            </a:r>
          </a:p>
          <a:p>
            <a:r>
              <a:rPr lang="de-DE" dirty="0"/>
              <a:t>- </a:t>
            </a:r>
            <a:r>
              <a:rPr lang="de-DE" dirty="0" err="1"/>
              <a:t>Nutrients</a:t>
            </a:r>
            <a:r>
              <a:rPr lang="de-DE" dirty="0"/>
              <a:t> (</a:t>
            </a:r>
            <a:r>
              <a:rPr lang="de-DE" dirty="0">
                <a:solidFill>
                  <a:srgbClr val="00B050"/>
                </a:solidFill>
              </a:rPr>
              <a:t>Nut ↑, CO</a:t>
            </a:r>
            <a:r>
              <a:rPr lang="de-DE" baseline="-25000" dirty="0">
                <a:solidFill>
                  <a:srgbClr val="00B050"/>
                </a:solidFill>
              </a:rPr>
              <a:t>2</a:t>
            </a:r>
            <a:r>
              <a:rPr lang="de-DE" dirty="0">
                <a:solidFill>
                  <a:srgbClr val="00B050"/>
                </a:solidFill>
              </a:rPr>
              <a:t> </a:t>
            </a:r>
            <a:r>
              <a:rPr lang="de-DE" dirty="0" err="1">
                <a:solidFill>
                  <a:srgbClr val="00B050"/>
                </a:solidFill>
              </a:rPr>
              <a:t>uptake</a:t>
            </a:r>
            <a:r>
              <a:rPr lang="de-DE" dirty="0">
                <a:solidFill>
                  <a:srgbClr val="00B050"/>
                </a:solidFill>
              </a:rPr>
              <a:t> ↑</a:t>
            </a:r>
            <a:r>
              <a:rPr lang="de-DE" dirty="0"/>
              <a:t>)</a:t>
            </a:r>
          </a:p>
          <a:p>
            <a:r>
              <a:rPr lang="de-DE" dirty="0"/>
              <a:t> </a:t>
            </a:r>
            <a:endParaRPr lang="en-DE" dirty="0"/>
          </a:p>
        </p:txBody>
      </p:sp>
      <p:sp>
        <p:nvSpPr>
          <p:cNvPr id="10" name="TextBox 9">
            <a:extLst>
              <a:ext uri="{FF2B5EF4-FFF2-40B4-BE49-F238E27FC236}">
                <a16:creationId xmlns:a16="http://schemas.microsoft.com/office/drawing/2014/main" id="{9417E980-7029-4F04-B820-CB4185D5DFB8}"/>
              </a:ext>
            </a:extLst>
          </p:cNvPr>
          <p:cNvSpPr txBox="1"/>
          <p:nvPr/>
        </p:nvSpPr>
        <p:spPr>
          <a:xfrm>
            <a:off x="1562519" y="1636651"/>
            <a:ext cx="4572000" cy="400110"/>
          </a:xfrm>
          <a:prstGeom prst="rect">
            <a:avLst/>
          </a:prstGeom>
          <a:noFill/>
        </p:spPr>
        <p:txBody>
          <a:bodyPr wrap="square">
            <a:spAutoFit/>
          </a:bodyPr>
          <a:lstStyle/>
          <a:p>
            <a:r>
              <a:rPr lang="de-DE" sz="2000" b="1" dirty="0" err="1"/>
              <a:t>Solubility</a:t>
            </a:r>
            <a:r>
              <a:rPr lang="de-DE" sz="2000" b="1" dirty="0"/>
              <a:t> pump</a:t>
            </a:r>
          </a:p>
        </p:txBody>
      </p:sp>
      <p:sp>
        <p:nvSpPr>
          <p:cNvPr id="9" name="TextBox 8">
            <a:extLst>
              <a:ext uri="{FF2B5EF4-FFF2-40B4-BE49-F238E27FC236}">
                <a16:creationId xmlns:a16="http://schemas.microsoft.com/office/drawing/2014/main" id="{1557A525-5C20-44AB-99F9-535482F8BB69}"/>
              </a:ext>
            </a:extLst>
          </p:cNvPr>
          <p:cNvSpPr txBox="1"/>
          <p:nvPr/>
        </p:nvSpPr>
        <p:spPr>
          <a:xfrm>
            <a:off x="5943599" y="1636651"/>
            <a:ext cx="4572000" cy="400110"/>
          </a:xfrm>
          <a:prstGeom prst="rect">
            <a:avLst/>
          </a:prstGeom>
          <a:noFill/>
        </p:spPr>
        <p:txBody>
          <a:bodyPr wrap="square">
            <a:spAutoFit/>
          </a:bodyPr>
          <a:lstStyle/>
          <a:p>
            <a:r>
              <a:rPr lang="de-DE" sz="2000" b="1" dirty="0"/>
              <a:t>Biological Pump</a:t>
            </a:r>
          </a:p>
        </p:txBody>
      </p:sp>
    </p:spTree>
    <p:extLst>
      <p:ext uri="{BB962C8B-B14F-4D97-AF65-F5344CB8AC3E}">
        <p14:creationId xmlns:p14="http://schemas.microsoft.com/office/powerpoint/2010/main" val="19765609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D090A-6FC6-416D-9A6A-D7ADC77F6335}"/>
              </a:ext>
            </a:extLst>
          </p:cNvPr>
          <p:cNvSpPr>
            <a:spLocks noGrp="1"/>
          </p:cNvSpPr>
          <p:nvPr>
            <p:ph type="title"/>
          </p:nvPr>
        </p:nvSpPr>
        <p:spPr/>
        <p:txBody>
          <a:bodyPr/>
          <a:lstStyle/>
          <a:p>
            <a:r>
              <a:rPr lang="de-DE" dirty="0"/>
              <a:t>Natural Carbon </a:t>
            </a:r>
            <a:r>
              <a:rPr lang="de-DE" dirty="0" err="1"/>
              <a:t>exchange</a:t>
            </a:r>
            <a:endParaRPr lang="en-DE" dirty="0"/>
          </a:p>
        </p:txBody>
      </p:sp>
      <p:sp>
        <p:nvSpPr>
          <p:cNvPr id="4" name="Slide Number Placeholder 3">
            <a:extLst>
              <a:ext uri="{FF2B5EF4-FFF2-40B4-BE49-F238E27FC236}">
                <a16:creationId xmlns:a16="http://schemas.microsoft.com/office/drawing/2014/main" id="{AF6AAC44-4719-4187-B33E-656D6D68D105}"/>
              </a:ext>
            </a:extLst>
          </p:cNvPr>
          <p:cNvSpPr>
            <a:spLocks noGrp="1"/>
          </p:cNvSpPr>
          <p:nvPr>
            <p:ph type="sldNum" sz="quarter" idx="12"/>
          </p:nvPr>
        </p:nvSpPr>
        <p:spPr/>
        <p:txBody>
          <a:bodyPr/>
          <a:lstStyle/>
          <a:p>
            <a:fld id="{78C4628D-F498-401D-A166-0FDE3BD7D38E}" type="slidenum">
              <a:rPr lang="en-DE" smtClean="0"/>
              <a:t>118</a:t>
            </a:fld>
            <a:endParaRPr lang="en-DE" dirty="0"/>
          </a:p>
        </p:txBody>
      </p:sp>
      <p:pic>
        <p:nvPicPr>
          <p:cNvPr id="4102" name="Picture 6">
            <a:extLst>
              <a:ext uri="{FF2B5EF4-FFF2-40B4-BE49-F238E27FC236}">
                <a16:creationId xmlns:a16="http://schemas.microsoft.com/office/drawing/2014/main" id="{B137FC6D-BBC4-4B3A-9F92-99000AA53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143" y="1737704"/>
            <a:ext cx="6589561" cy="43549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343A91-D409-4C8A-93FC-E7C53CDC694B}"/>
              </a:ext>
            </a:extLst>
          </p:cNvPr>
          <p:cNvSpPr txBox="1"/>
          <p:nvPr/>
        </p:nvSpPr>
        <p:spPr>
          <a:xfrm>
            <a:off x="298174" y="6092687"/>
            <a:ext cx="2196548" cy="369332"/>
          </a:xfrm>
          <a:prstGeom prst="rect">
            <a:avLst/>
          </a:prstGeom>
          <a:noFill/>
        </p:spPr>
        <p:txBody>
          <a:bodyPr wrap="square" rtlCol="0">
            <a:spAutoFit/>
          </a:bodyPr>
          <a:lstStyle/>
          <a:p>
            <a:r>
              <a:rPr lang="de-DE" dirty="0"/>
              <a:t>Takahashi et al., 2002</a:t>
            </a:r>
            <a:endParaRPr lang="en-DE" dirty="0"/>
          </a:p>
        </p:txBody>
      </p:sp>
    </p:spTree>
    <p:extLst>
      <p:ext uri="{BB962C8B-B14F-4D97-AF65-F5344CB8AC3E}">
        <p14:creationId xmlns:p14="http://schemas.microsoft.com/office/powerpoint/2010/main" val="6614874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Oceanic</a:t>
            </a:r>
            <a:r>
              <a:rPr lang="de-DE" dirty="0"/>
              <a:t> </a:t>
            </a:r>
            <a:r>
              <a:rPr lang="de-DE" dirty="0" err="1"/>
              <a:t>carbon</a:t>
            </a:r>
            <a:r>
              <a:rPr lang="de-DE" dirty="0"/>
              <a:t> </a:t>
            </a:r>
            <a:r>
              <a:rPr lang="de-DE" dirty="0" err="1"/>
              <a:t>uptake</a:t>
            </a:r>
            <a:r>
              <a:rPr lang="de-DE" dirty="0"/>
              <a:t> </a:t>
            </a:r>
            <a:r>
              <a:rPr lang="de-DE" dirty="0" err="1"/>
              <a:t>present</a:t>
            </a:r>
            <a:r>
              <a:rPr lang="de-DE" dirty="0"/>
              <a:t> and </a:t>
            </a:r>
            <a:r>
              <a:rPr lang="de-DE" dirty="0" err="1"/>
              <a:t>future</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119</a:t>
            </a:fld>
            <a:endParaRPr lang="en-DE" dirty="0"/>
          </a:p>
        </p:txBody>
      </p:sp>
      <p:pic>
        <p:nvPicPr>
          <p:cNvPr id="5" name="Picture 2">
            <a:extLst>
              <a:ext uri="{FF2B5EF4-FFF2-40B4-BE49-F238E27FC236}">
                <a16:creationId xmlns:a16="http://schemas.microsoft.com/office/drawing/2014/main" id="{0803C1A7-E570-48EA-AC73-A8D884B23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24" y="1613017"/>
            <a:ext cx="3547068" cy="3598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EB2BF5-586B-40ED-B44C-3B72B140EB3E}"/>
              </a:ext>
            </a:extLst>
          </p:cNvPr>
          <p:cNvSpPr txBox="1"/>
          <p:nvPr/>
        </p:nvSpPr>
        <p:spPr>
          <a:xfrm>
            <a:off x="4423473" y="1613017"/>
            <a:ext cx="3677696" cy="1754326"/>
          </a:xfrm>
          <a:prstGeom prst="rect">
            <a:avLst/>
          </a:prstGeom>
          <a:noFill/>
        </p:spPr>
        <p:txBody>
          <a:bodyPr wrap="square" rtlCol="0">
            <a:spAutoFit/>
          </a:bodyPr>
          <a:lstStyle/>
          <a:p>
            <a:r>
              <a:rPr lang="de-DE" dirty="0" err="1"/>
              <a:t>Current</a:t>
            </a:r>
            <a:r>
              <a:rPr lang="de-DE" dirty="0"/>
              <a:t> </a:t>
            </a:r>
            <a:r>
              <a:rPr lang="de-DE" dirty="0" err="1"/>
              <a:t>anthropogenic</a:t>
            </a:r>
            <a:r>
              <a:rPr lang="de-DE" dirty="0"/>
              <a:t> </a:t>
            </a:r>
            <a:r>
              <a:rPr lang="de-DE" dirty="0" err="1"/>
              <a:t>carbon</a:t>
            </a:r>
            <a:r>
              <a:rPr lang="de-DE" dirty="0"/>
              <a:t> </a:t>
            </a:r>
            <a:r>
              <a:rPr lang="de-DE" dirty="0" err="1"/>
              <a:t>uptake</a:t>
            </a:r>
            <a:r>
              <a:rPr lang="de-DE" dirty="0"/>
              <a:t> </a:t>
            </a:r>
            <a:r>
              <a:rPr lang="de-DE" dirty="0" err="1"/>
              <a:t>by</a:t>
            </a:r>
            <a:r>
              <a:rPr lang="de-DE" dirty="0"/>
              <a:t> </a:t>
            </a:r>
            <a:r>
              <a:rPr lang="de-DE" dirty="0" err="1"/>
              <a:t>the</a:t>
            </a:r>
            <a:r>
              <a:rPr lang="de-DE" dirty="0"/>
              <a:t> </a:t>
            </a:r>
            <a:r>
              <a:rPr lang="de-DE" dirty="0" err="1"/>
              <a:t>ocean</a:t>
            </a:r>
            <a:r>
              <a:rPr lang="de-DE" dirty="0"/>
              <a:t> </a:t>
            </a:r>
            <a:r>
              <a:rPr lang="de-DE" dirty="0" err="1"/>
              <a:t>of</a:t>
            </a:r>
            <a:r>
              <a:rPr lang="de-DE" dirty="0"/>
              <a:t> </a:t>
            </a:r>
            <a:r>
              <a:rPr lang="de-DE" dirty="0" err="1"/>
              <a:t>around</a:t>
            </a:r>
            <a:r>
              <a:rPr lang="de-DE" dirty="0"/>
              <a:t> 2.5± 0.5 </a:t>
            </a:r>
            <a:r>
              <a:rPr lang="de-DE" dirty="0" err="1"/>
              <a:t>Pg</a:t>
            </a:r>
            <a:r>
              <a:rPr lang="de-DE" dirty="0"/>
              <a:t> C yr</a:t>
            </a:r>
            <a:r>
              <a:rPr lang="de-DE" baseline="30000" dirty="0"/>
              <a:t>-1</a:t>
            </a:r>
            <a:r>
              <a:rPr lang="de-DE" dirty="0"/>
              <a:t> (</a:t>
            </a:r>
            <a:r>
              <a:rPr lang="de-DE" dirty="0" err="1"/>
              <a:t>Friedlingstein</a:t>
            </a:r>
            <a:r>
              <a:rPr lang="de-DE" dirty="0"/>
              <a:t> et al., 2020)</a:t>
            </a:r>
          </a:p>
          <a:p>
            <a:endParaRPr lang="de-DE" dirty="0"/>
          </a:p>
          <a:p>
            <a:r>
              <a:rPr lang="de-DE" dirty="0" err="1"/>
              <a:t>Largely</a:t>
            </a:r>
            <a:r>
              <a:rPr lang="de-DE" dirty="0"/>
              <a:t> </a:t>
            </a:r>
            <a:r>
              <a:rPr lang="de-DE" dirty="0" err="1"/>
              <a:t>driven</a:t>
            </a:r>
            <a:r>
              <a:rPr lang="de-DE" dirty="0"/>
              <a:t> </a:t>
            </a:r>
            <a:r>
              <a:rPr lang="de-DE" dirty="0" err="1"/>
              <a:t>by</a:t>
            </a:r>
            <a:r>
              <a:rPr lang="de-DE" dirty="0"/>
              <a:t> </a:t>
            </a:r>
            <a:r>
              <a:rPr lang="de-DE" dirty="0" err="1"/>
              <a:t>solubility</a:t>
            </a:r>
            <a:r>
              <a:rPr lang="de-DE" dirty="0"/>
              <a:t> pump</a:t>
            </a:r>
            <a:endParaRPr lang="en-DE" dirty="0"/>
          </a:p>
        </p:txBody>
      </p:sp>
      <p:pic>
        <p:nvPicPr>
          <p:cNvPr id="3074" name="Picture 2">
            <a:extLst>
              <a:ext uri="{FF2B5EF4-FFF2-40B4-BE49-F238E27FC236}">
                <a16:creationId xmlns:a16="http://schemas.microsoft.com/office/drawing/2014/main" id="{307985ED-5CB9-4B43-8A0C-8E6A7A622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553" y="3125959"/>
            <a:ext cx="4642448" cy="32148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BD85A2-8541-42AD-9404-2110F11E76D0}"/>
              </a:ext>
            </a:extLst>
          </p:cNvPr>
          <p:cNvSpPr txBox="1"/>
          <p:nvPr/>
        </p:nvSpPr>
        <p:spPr>
          <a:xfrm>
            <a:off x="3100009" y="5971522"/>
            <a:ext cx="993913" cy="369332"/>
          </a:xfrm>
          <a:prstGeom prst="rect">
            <a:avLst/>
          </a:prstGeom>
          <a:noFill/>
        </p:spPr>
        <p:txBody>
          <a:bodyPr wrap="square" rtlCol="0">
            <a:spAutoFit/>
          </a:bodyPr>
          <a:lstStyle/>
          <a:p>
            <a:r>
              <a:rPr lang="de-DE" dirty="0"/>
              <a:t>GLODAP</a:t>
            </a:r>
            <a:endParaRPr lang="en-DE" dirty="0"/>
          </a:p>
        </p:txBody>
      </p:sp>
    </p:spTree>
    <p:extLst>
      <p:ext uri="{BB962C8B-B14F-4D97-AF65-F5344CB8AC3E}">
        <p14:creationId xmlns:p14="http://schemas.microsoft.com/office/powerpoint/2010/main" val="1126039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23AD-CDB2-49A2-99FD-8DB2D850B4EB}"/>
              </a:ext>
            </a:extLst>
          </p:cNvPr>
          <p:cNvSpPr>
            <a:spLocks noGrp="1"/>
          </p:cNvSpPr>
          <p:nvPr>
            <p:ph type="title"/>
          </p:nvPr>
        </p:nvSpPr>
        <p:spPr/>
        <p:txBody>
          <a:bodyPr/>
          <a:lstStyle/>
          <a:p>
            <a:r>
              <a:rPr lang="de-DE" dirty="0"/>
              <a:t>Books</a:t>
            </a:r>
            <a:endParaRPr lang="en-DE" dirty="0"/>
          </a:p>
        </p:txBody>
      </p:sp>
      <p:sp>
        <p:nvSpPr>
          <p:cNvPr id="4" name="Slide Number Placeholder 3">
            <a:extLst>
              <a:ext uri="{FF2B5EF4-FFF2-40B4-BE49-F238E27FC236}">
                <a16:creationId xmlns:a16="http://schemas.microsoft.com/office/drawing/2014/main" id="{46E64C48-784B-4131-A97C-F49E78FA6880}"/>
              </a:ext>
            </a:extLst>
          </p:cNvPr>
          <p:cNvSpPr>
            <a:spLocks noGrp="1"/>
          </p:cNvSpPr>
          <p:nvPr>
            <p:ph type="sldNum" sz="quarter" idx="12"/>
          </p:nvPr>
        </p:nvSpPr>
        <p:spPr/>
        <p:txBody>
          <a:bodyPr/>
          <a:lstStyle/>
          <a:p>
            <a:fld id="{78C4628D-F498-401D-A166-0FDE3BD7D38E}" type="slidenum">
              <a:rPr lang="en-DE" smtClean="0"/>
              <a:t>12</a:t>
            </a:fld>
            <a:endParaRPr lang="en-DE" dirty="0"/>
          </a:p>
        </p:txBody>
      </p:sp>
      <p:sp>
        <p:nvSpPr>
          <p:cNvPr id="6" name="TextBox 5">
            <a:extLst>
              <a:ext uri="{FF2B5EF4-FFF2-40B4-BE49-F238E27FC236}">
                <a16:creationId xmlns:a16="http://schemas.microsoft.com/office/drawing/2014/main" id="{4056CF52-24BD-416E-AC56-B14A53546937}"/>
              </a:ext>
            </a:extLst>
          </p:cNvPr>
          <p:cNvSpPr txBox="1"/>
          <p:nvPr/>
        </p:nvSpPr>
        <p:spPr>
          <a:xfrm>
            <a:off x="723072" y="5388572"/>
            <a:ext cx="2822712" cy="923330"/>
          </a:xfrm>
          <a:prstGeom prst="rect">
            <a:avLst/>
          </a:prstGeom>
          <a:noFill/>
        </p:spPr>
        <p:txBody>
          <a:bodyPr wrap="square">
            <a:spAutoFit/>
          </a:bodyPr>
          <a:lstStyle/>
          <a:p>
            <a:r>
              <a:rPr lang="en-GB" b="0" i="0" dirty="0">
                <a:solidFill>
                  <a:srgbClr val="232323"/>
                </a:solidFill>
                <a:effectLst/>
                <a:latin typeface="NexusSans"/>
              </a:rPr>
              <a:t>Talley et al. (2011): Descriptive Physical Oceanography</a:t>
            </a:r>
            <a:endParaRPr lang="en-DE" dirty="0"/>
          </a:p>
        </p:txBody>
      </p:sp>
      <p:pic>
        <p:nvPicPr>
          <p:cNvPr id="2050" name="Picture 2" descr="Descriptive Physical Oceanography - 6th Edition - ISBN: 9780750645522, 9780080939117">
            <a:extLst>
              <a:ext uri="{FF2B5EF4-FFF2-40B4-BE49-F238E27FC236}">
                <a16:creationId xmlns:a16="http://schemas.microsoft.com/office/drawing/2014/main" id="{9F0A27F0-195C-42D6-9535-414A00A04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23" y="2077277"/>
            <a:ext cx="2599775" cy="3243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cean Dynamics and the Carbon Cycle">
            <a:extLst>
              <a:ext uri="{FF2B5EF4-FFF2-40B4-BE49-F238E27FC236}">
                <a16:creationId xmlns:a16="http://schemas.microsoft.com/office/drawing/2014/main" id="{078027A2-8C5C-4780-823C-5668319A5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932" y="2077277"/>
            <a:ext cx="2473591" cy="32431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9319E7-5749-4EB3-A185-E2246D69644F}"/>
              </a:ext>
            </a:extLst>
          </p:cNvPr>
          <p:cNvSpPr txBox="1"/>
          <p:nvPr/>
        </p:nvSpPr>
        <p:spPr>
          <a:xfrm>
            <a:off x="3585542" y="5388572"/>
            <a:ext cx="2572981" cy="923330"/>
          </a:xfrm>
          <a:prstGeom prst="rect">
            <a:avLst/>
          </a:prstGeom>
          <a:noFill/>
        </p:spPr>
        <p:txBody>
          <a:bodyPr wrap="square">
            <a:spAutoFit/>
          </a:bodyPr>
          <a:lstStyle/>
          <a:p>
            <a:r>
              <a:rPr lang="en-GB" dirty="0">
                <a:solidFill>
                  <a:srgbClr val="232323"/>
                </a:solidFill>
                <a:latin typeface="NexusSans"/>
              </a:rPr>
              <a:t>Williams and Follows </a:t>
            </a:r>
            <a:r>
              <a:rPr lang="en-GB" b="0" i="0" dirty="0">
                <a:solidFill>
                  <a:srgbClr val="232323"/>
                </a:solidFill>
                <a:effectLst/>
                <a:latin typeface="NexusSans"/>
              </a:rPr>
              <a:t>(2011):Ocean Dynamics and the Carbon Cycle</a:t>
            </a:r>
            <a:endParaRPr lang="en-DE" dirty="0"/>
          </a:p>
        </p:txBody>
      </p:sp>
      <p:pic>
        <p:nvPicPr>
          <p:cNvPr id="2054" name="Picture 6" descr="Ocean Biogeochemical Dynamics: Amazon.de: Sarmiento, Jorge L.:  Fremdsprachige Bücher">
            <a:extLst>
              <a:ext uri="{FF2B5EF4-FFF2-40B4-BE49-F238E27FC236}">
                <a16:creationId xmlns:a16="http://schemas.microsoft.com/office/drawing/2014/main" id="{D8FAEDA6-E1A2-47AF-A152-772BC9E9E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2103415"/>
            <a:ext cx="2476500" cy="3190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47E6C2-4D9F-40E0-9F77-C106D8C7F2E8}"/>
              </a:ext>
            </a:extLst>
          </p:cNvPr>
          <p:cNvSpPr txBox="1"/>
          <p:nvPr/>
        </p:nvSpPr>
        <p:spPr>
          <a:xfrm>
            <a:off x="6447211" y="5388572"/>
            <a:ext cx="2572980" cy="1200329"/>
          </a:xfrm>
          <a:prstGeom prst="rect">
            <a:avLst/>
          </a:prstGeom>
          <a:noFill/>
        </p:spPr>
        <p:txBody>
          <a:bodyPr wrap="square">
            <a:spAutoFit/>
          </a:bodyPr>
          <a:lstStyle/>
          <a:p>
            <a:r>
              <a:rPr lang="en-GB" dirty="0">
                <a:solidFill>
                  <a:srgbClr val="232323"/>
                </a:solidFill>
                <a:latin typeface="NexusSans"/>
              </a:rPr>
              <a:t>Sarmiento and Gruber </a:t>
            </a:r>
            <a:r>
              <a:rPr lang="en-GB" b="0" i="0" dirty="0">
                <a:solidFill>
                  <a:srgbClr val="232323"/>
                </a:solidFill>
                <a:effectLst/>
                <a:latin typeface="NexusSans"/>
              </a:rPr>
              <a:t>(2005): Ocean Biogeochemical Dynamics</a:t>
            </a:r>
            <a:endParaRPr lang="en-DE" dirty="0"/>
          </a:p>
        </p:txBody>
      </p:sp>
    </p:spTree>
    <p:extLst>
      <p:ext uri="{BB962C8B-B14F-4D97-AF65-F5344CB8AC3E}">
        <p14:creationId xmlns:p14="http://schemas.microsoft.com/office/powerpoint/2010/main" val="4990802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err="1"/>
              <a:t>Oceanic</a:t>
            </a:r>
            <a:r>
              <a:rPr lang="de-DE" dirty="0"/>
              <a:t> </a:t>
            </a:r>
            <a:r>
              <a:rPr lang="de-DE" dirty="0" err="1"/>
              <a:t>carbon</a:t>
            </a:r>
            <a:r>
              <a:rPr lang="de-DE" dirty="0"/>
              <a:t> </a:t>
            </a:r>
            <a:r>
              <a:rPr lang="de-DE" dirty="0" err="1"/>
              <a:t>uptake</a:t>
            </a:r>
            <a:r>
              <a:rPr lang="de-DE" dirty="0"/>
              <a:t> </a:t>
            </a:r>
            <a:r>
              <a:rPr lang="de-DE" dirty="0" err="1"/>
              <a:t>present</a:t>
            </a:r>
            <a:r>
              <a:rPr lang="de-DE" dirty="0"/>
              <a:t> and </a:t>
            </a:r>
            <a:r>
              <a:rPr lang="de-DE" dirty="0" err="1"/>
              <a:t>future</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a:xfrm>
            <a:off x="6410325" y="6310311"/>
            <a:ext cx="2057400" cy="365125"/>
          </a:xfrm>
        </p:spPr>
        <p:txBody>
          <a:bodyPr/>
          <a:lstStyle/>
          <a:p>
            <a:fld id="{78C4628D-F498-401D-A166-0FDE3BD7D38E}" type="slidenum">
              <a:rPr lang="en-DE" smtClean="0"/>
              <a:t>120</a:t>
            </a:fld>
            <a:endParaRPr lang="en-DE" dirty="0"/>
          </a:p>
        </p:txBody>
      </p:sp>
      <p:pic>
        <p:nvPicPr>
          <p:cNvPr id="6" name="Picture 2" descr="The effect of increasing temperature on water column stratification (blue arrows), associated nutrient redistribution (black arrows), and phytoplankton production and cell size  ">
            <a:extLst>
              <a:ext uri="{FF2B5EF4-FFF2-40B4-BE49-F238E27FC236}">
                <a16:creationId xmlns:a16="http://schemas.microsoft.com/office/drawing/2014/main" id="{9282915B-A1D1-4FEA-80EE-3200C79AB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97"/>
          <a:stretch/>
        </p:blipFill>
        <p:spPr bwMode="auto">
          <a:xfrm>
            <a:off x="302812" y="4402078"/>
            <a:ext cx="4269188" cy="19082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566385D-54CD-47C0-8214-25B6CDF3625E}"/>
              </a:ext>
            </a:extLst>
          </p:cNvPr>
          <p:cNvPicPr>
            <a:picLocks noChangeAspect="1"/>
          </p:cNvPicPr>
          <p:nvPr/>
        </p:nvPicPr>
        <p:blipFill rotWithShape="1">
          <a:blip r:embed="rId3"/>
          <a:srcRect l="28022" t="40053" r="9121" b="30158"/>
          <a:stretch/>
        </p:blipFill>
        <p:spPr>
          <a:xfrm>
            <a:off x="-48864" y="2020538"/>
            <a:ext cx="4972539" cy="1325563"/>
          </a:xfrm>
          <a:prstGeom prst="rect">
            <a:avLst/>
          </a:prstGeom>
        </p:spPr>
      </p:pic>
      <p:sp>
        <p:nvSpPr>
          <p:cNvPr id="7" name="TextBox 6">
            <a:extLst>
              <a:ext uri="{FF2B5EF4-FFF2-40B4-BE49-F238E27FC236}">
                <a16:creationId xmlns:a16="http://schemas.microsoft.com/office/drawing/2014/main" id="{746F5FAB-38E1-4B3D-A531-DE6011D5B408}"/>
              </a:ext>
            </a:extLst>
          </p:cNvPr>
          <p:cNvSpPr txBox="1"/>
          <p:nvPr/>
        </p:nvSpPr>
        <p:spPr>
          <a:xfrm>
            <a:off x="4803111" y="1804329"/>
            <a:ext cx="4340889" cy="3877985"/>
          </a:xfrm>
          <a:prstGeom prst="rect">
            <a:avLst/>
          </a:prstGeom>
          <a:noFill/>
        </p:spPr>
        <p:txBody>
          <a:bodyPr wrap="square" rtlCol="0">
            <a:spAutoFit/>
          </a:bodyPr>
          <a:lstStyle/>
          <a:p>
            <a:r>
              <a:rPr lang="de-DE" b="1" dirty="0"/>
              <a:t>Future </a:t>
            </a:r>
            <a:r>
              <a:rPr lang="de-DE" b="1" dirty="0" err="1"/>
              <a:t>ocean</a:t>
            </a:r>
            <a:r>
              <a:rPr lang="de-DE" b="1" dirty="0"/>
              <a:t> </a:t>
            </a:r>
            <a:r>
              <a:rPr lang="de-DE" b="1" dirty="0" err="1"/>
              <a:t>uptake</a:t>
            </a:r>
            <a:r>
              <a:rPr lang="de-DE" b="1" dirty="0"/>
              <a:t> </a:t>
            </a:r>
            <a:r>
              <a:rPr lang="de-DE" dirty="0"/>
              <a:t>will </a:t>
            </a:r>
            <a:r>
              <a:rPr lang="de-DE" dirty="0" err="1"/>
              <a:t>increase</a:t>
            </a:r>
            <a:r>
              <a:rPr lang="de-DE" dirty="0"/>
              <a:t> </a:t>
            </a:r>
            <a:r>
              <a:rPr lang="de-DE" dirty="0" err="1"/>
              <a:t>with</a:t>
            </a:r>
            <a:r>
              <a:rPr lang="de-DE" dirty="0"/>
              <a:t> </a:t>
            </a:r>
            <a:r>
              <a:rPr lang="de-DE" b="1" dirty="0" err="1"/>
              <a:t>increasing</a:t>
            </a:r>
            <a:r>
              <a:rPr lang="de-DE" b="1" dirty="0"/>
              <a:t> </a:t>
            </a:r>
            <a:r>
              <a:rPr lang="de-DE" b="1" dirty="0" err="1"/>
              <a:t>atmospheric</a:t>
            </a:r>
            <a:r>
              <a:rPr lang="de-DE" b="1" dirty="0"/>
              <a:t> CO</a:t>
            </a:r>
            <a:r>
              <a:rPr lang="de-DE" b="1" baseline="-25000" dirty="0"/>
              <a:t>2 </a:t>
            </a:r>
            <a:r>
              <a:rPr lang="de-DE" dirty="0"/>
              <a:t>but </a:t>
            </a:r>
            <a:r>
              <a:rPr lang="de-DE" dirty="0" err="1"/>
              <a:t>with</a:t>
            </a:r>
            <a:r>
              <a:rPr lang="de-DE" dirty="0"/>
              <a:t> </a:t>
            </a:r>
            <a:r>
              <a:rPr lang="de-DE" dirty="0" err="1"/>
              <a:t>decreasing</a:t>
            </a:r>
            <a:r>
              <a:rPr lang="de-DE" dirty="0"/>
              <a:t> </a:t>
            </a:r>
            <a:r>
              <a:rPr lang="de-DE" dirty="0" err="1"/>
              <a:t>efficiency</a:t>
            </a:r>
            <a:r>
              <a:rPr lang="de-DE" dirty="0"/>
              <a:t>:</a:t>
            </a:r>
          </a:p>
          <a:p>
            <a:endParaRPr lang="de-DE" baseline="-25000" dirty="0"/>
          </a:p>
          <a:p>
            <a:endParaRPr lang="de-DE" dirty="0"/>
          </a:p>
          <a:p>
            <a:r>
              <a:rPr lang="de-DE" dirty="0"/>
              <a:t>-</a:t>
            </a:r>
            <a:r>
              <a:rPr lang="de-DE" b="1" dirty="0" err="1"/>
              <a:t>Increase</a:t>
            </a:r>
            <a:r>
              <a:rPr lang="de-DE" b="1" dirty="0"/>
              <a:t> in </a:t>
            </a:r>
            <a:r>
              <a:rPr lang="de-DE" b="1" dirty="0" err="1"/>
              <a:t>oceanic</a:t>
            </a:r>
            <a:r>
              <a:rPr lang="de-DE" b="1" dirty="0"/>
              <a:t> </a:t>
            </a:r>
            <a:r>
              <a:rPr lang="de-DE" b="1" dirty="0" err="1"/>
              <a:t>surface</a:t>
            </a:r>
            <a:r>
              <a:rPr lang="de-DE" b="1" dirty="0"/>
              <a:t> </a:t>
            </a:r>
            <a:r>
              <a:rPr lang="de-DE" b="1" dirty="0" err="1"/>
              <a:t>temperature</a:t>
            </a:r>
            <a:r>
              <a:rPr lang="de-DE" b="1" dirty="0"/>
              <a:t> </a:t>
            </a:r>
            <a:r>
              <a:rPr lang="de-DE" dirty="0"/>
              <a:t>(</a:t>
            </a:r>
            <a:r>
              <a:rPr lang="de-DE" dirty="0" err="1"/>
              <a:t>solubility</a:t>
            </a:r>
            <a:r>
              <a:rPr lang="de-DE" dirty="0"/>
              <a:t> </a:t>
            </a:r>
            <a:r>
              <a:rPr lang="de-DE" dirty="0" err="1"/>
              <a:t>feedback</a:t>
            </a:r>
            <a:r>
              <a:rPr lang="de-DE" dirty="0"/>
              <a:t>)</a:t>
            </a:r>
          </a:p>
          <a:p>
            <a:endParaRPr lang="de-DE" dirty="0"/>
          </a:p>
          <a:p>
            <a:endParaRPr lang="de-DE" dirty="0"/>
          </a:p>
          <a:p>
            <a:endParaRPr lang="de-DE" dirty="0"/>
          </a:p>
          <a:p>
            <a:endParaRPr lang="de-DE" dirty="0"/>
          </a:p>
          <a:p>
            <a:r>
              <a:rPr lang="de-DE" dirty="0"/>
              <a:t>- </a:t>
            </a:r>
            <a:r>
              <a:rPr lang="de-DE" b="1" dirty="0" err="1"/>
              <a:t>Decrease</a:t>
            </a:r>
            <a:r>
              <a:rPr lang="de-DE" b="1" dirty="0"/>
              <a:t> in </a:t>
            </a:r>
            <a:r>
              <a:rPr lang="de-DE" b="1" dirty="0" err="1"/>
              <a:t>nutrient</a:t>
            </a:r>
            <a:r>
              <a:rPr lang="de-DE" b="1" dirty="0"/>
              <a:t> </a:t>
            </a:r>
            <a:r>
              <a:rPr lang="de-DE" b="1" dirty="0" err="1"/>
              <a:t>supplies</a:t>
            </a:r>
            <a:r>
              <a:rPr lang="de-DE" b="1" dirty="0"/>
              <a:t> </a:t>
            </a:r>
            <a:r>
              <a:rPr lang="de-DE" dirty="0"/>
              <a:t>due </a:t>
            </a:r>
            <a:r>
              <a:rPr lang="de-DE" dirty="0" err="1"/>
              <a:t>to</a:t>
            </a:r>
            <a:r>
              <a:rPr lang="de-DE" dirty="0"/>
              <a:t> </a:t>
            </a:r>
            <a:r>
              <a:rPr lang="de-DE" b="1" dirty="0"/>
              <a:t>thermal </a:t>
            </a:r>
            <a:r>
              <a:rPr lang="de-DE" b="1" dirty="0" err="1"/>
              <a:t>stratification</a:t>
            </a:r>
            <a:r>
              <a:rPr lang="de-DE" b="1" dirty="0"/>
              <a:t> </a:t>
            </a:r>
            <a:r>
              <a:rPr lang="de-DE" dirty="0"/>
              <a:t>(</a:t>
            </a:r>
            <a:r>
              <a:rPr lang="de-DE" dirty="0" err="1"/>
              <a:t>less</a:t>
            </a:r>
            <a:r>
              <a:rPr lang="de-DE" dirty="0"/>
              <a:t> </a:t>
            </a:r>
            <a:r>
              <a:rPr lang="de-DE" dirty="0" err="1"/>
              <a:t>supply</a:t>
            </a:r>
            <a:r>
              <a:rPr lang="de-DE" dirty="0"/>
              <a:t> </a:t>
            </a:r>
            <a:r>
              <a:rPr lang="de-DE" dirty="0" err="1"/>
              <a:t>from</a:t>
            </a:r>
            <a:r>
              <a:rPr lang="de-DE" dirty="0"/>
              <a:t> </a:t>
            </a:r>
            <a:r>
              <a:rPr lang="de-DE" dirty="0" err="1"/>
              <a:t>deeper</a:t>
            </a:r>
            <a:r>
              <a:rPr lang="de-DE" dirty="0"/>
              <a:t> </a:t>
            </a:r>
            <a:r>
              <a:rPr lang="de-DE" dirty="0" err="1"/>
              <a:t>ocean</a:t>
            </a:r>
            <a:r>
              <a:rPr lang="de-DE" dirty="0"/>
              <a:t> </a:t>
            </a:r>
            <a:r>
              <a:rPr lang="de-DE" dirty="0" err="1"/>
              <a:t>layers</a:t>
            </a:r>
            <a:r>
              <a:rPr lang="de-DE" dirty="0"/>
              <a:t>, </a:t>
            </a:r>
            <a:r>
              <a:rPr lang="de-DE" dirty="0" err="1"/>
              <a:t>biological</a:t>
            </a:r>
            <a:r>
              <a:rPr lang="de-DE" dirty="0"/>
              <a:t> </a:t>
            </a:r>
            <a:r>
              <a:rPr lang="de-DE" dirty="0" err="1"/>
              <a:t>feedback</a:t>
            </a:r>
            <a:r>
              <a:rPr lang="de-DE" dirty="0"/>
              <a:t>)</a:t>
            </a:r>
            <a:endParaRPr lang="en-DE" dirty="0"/>
          </a:p>
        </p:txBody>
      </p:sp>
      <p:sp>
        <p:nvSpPr>
          <p:cNvPr id="10" name="TextBox 9">
            <a:extLst>
              <a:ext uri="{FF2B5EF4-FFF2-40B4-BE49-F238E27FC236}">
                <a16:creationId xmlns:a16="http://schemas.microsoft.com/office/drawing/2014/main" id="{874A8D52-38B1-45D2-9362-42C0A668DA0A}"/>
              </a:ext>
            </a:extLst>
          </p:cNvPr>
          <p:cNvSpPr txBox="1"/>
          <p:nvPr/>
        </p:nvSpPr>
        <p:spPr>
          <a:xfrm>
            <a:off x="984738" y="1733442"/>
            <a:ext cx="2642717" cy="369332"/>
          </a:xfrm>
          <a:prstGeom prst="rect">
            <a:avLst/>
          </a:prstGeom>
          <a:noFill/>
        </p:spPr>
        <p:txBody>
          <a:bodyPr wrap="square" rtlCol="0">
            <a:spAutoFit/>
          </a:bodyPr>
          <a:lstStyle/>
          <a:p>
            <a:r>
              <a:rPr lang="de-DE" dirty="0"/>
              <a:t>(</a:t>
            </a:r>
            <a:r>
              <a:rPr lang="de-DE" dirty="0" err="1"/>
              <a:t>Lovenduski</a:t>
            </a:r>
            <a:r>
              <a:rPr lang="de-DE" dirty="0"/>
              <a:t> et al., 2016)</a:t>
            </a:r>
            <a:endParaRPr lang="en-DE" dirty="0"/>
          </a:p>
        </p:txBody>
      </p:sp>
    </p:spTree>
    <p:extLst>
      <p:ext uri="{BB962C8B-B14F-4D97-AF65-F5344CB8AC3E}">
        <p14:creationId xmlns:p14="http://schemas.microsoft.com/office/powerpoint/2010/main" val="11262739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26B-FA52-4BC6-A683-2AF976F845B9}"/>
              </a:ext>
            </a:extLst>
          </p:cNvPr>
          <p:cNvSpPr>
            <a:spLocks noGrp="1"/>
          </p:cNvSpPr>
          <p:nvPr>
            <p:ph type="title"/>
          </p:nvPr>
        </p:nvSpPr>
        <p:spPr>
          <a:xfrm>
            <a:off x="954566" y="2566261"/>
            <a:ext cx="7886700" cy="1325563"/>
          </a:xfrm>
        </p:spPr>
        <p:txBody>
          <a:bodyPr/>
          <a:lstStyle/>
          <a:p>
            <a:r>
              <a:rPr lang="de-DE" dirty="0"/>
              <a:t>3.1. Ocean-</a:t>
            </a:r>
            <a:r>
              <a:rPr lang="de-DE" dirty="0" err="1"/>
              <a:t>atmosphere</a:t>
            </a:r>
            <a:r>
              <a:rPr lang="de-DE" dirty="0"/>
              <a:t> </a:t>
            </a:r>
            <a:r>
              <a:rPr lang="de-DE" dirty="0" err="1"/>
              <a:t>feedback</a:t>
            </a:r>
            <a:r>
              <a:rPr lang="de-DE" dirty="0"/>
              <a:t>: ENSO</a:t>
            </a:r>
            <a:endParaRPr lang="en-DE" dirty="0"/>
          </a:p>
        </p:txBody>
      </p:sp>
      <p:sp>
        <p:nvSpPr>
          <p:cNvPr id="4" name="Slide Number Placeholder 3">
            <a:extLst>
              <a:ext uri="{FF2B5EF4-FFF2-40B4-BE49-F238E27FC236}">
                <a16:creationId xmlns:a16="http://schemas.microsoft.com/office/drawing/2014/main" id="{2DA9F81C-3EA0-4BBC-8FD9-F67A216C9FBC}"/>
              </a:ext>
            </a:extLst>
          </p:cNvPr>
          <p:cNvSpPr>
            <a:spLocks noGrp="1"/>
          </p:cNvSpPr>
          <p:nvPr>
            <p:ph type="sldNum" sz="quarter" idx="12"/>
          </p:nvPr>
        </p:nvSpPr>
        <p:spPr/>
        <p:txBody>
          <a:bodyPr/>
          <a:lstStyle/>
          <a:p>
            <a:fld id="{78C4628D-F498-401D-A166-0FDE3BD7D38E}" type="slidenum">
              <a:rPr lang="en-DE" smtClean="0"/>
              <a:t>121</a:t>
            </a:fld>
            <a:endParaRPr lang="en-DE" dirty="0"/>
          </a:p>
        </p:txBody>
      </p:sp>
    </p:spTree>
    <p:extLst>
      <p:ext uri="{BB962C8B-B14F-4D97-AF65-F5344CB8AC3E}">
        <p14:creationId xmlns:p14="http://schemas.microsoft.com/office/powerpoint/2010/main" val="2391009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4960-20B9-4231-A095-43C013DEB880}"/>
              </a:ext>
            </a:extLst>
          </p:cNvPr>
          <p:cNvSpPr>
            <a:spLocks noGrp="1"/>
          </p:cNvSpPr>
          <p:nvPr>
            <p:ph type="title"/>
          </p:nvPr>
        </p:nvSpPr>
        <p:spPr/>
        <p:txBody>
          <a:bodyPr/>
          <a:lstStyle/>
          <a:p>
            <a:r>
              <a:rPr lang="de-DE" dirty="0"/>
              <a:t>Climate </a:t>
            </a:r>
            <a:r>
              <a:rPr lang="de-DE" dirty="0" err="1"/>
              <a:t>Oscillation</a:t>
            </a:r>
            <a:r>
              <a:rPr lang="de-DE" dirty="0"/>
              <a:t>: ENSO</a:t>
            </a:r>
            <a:endParaRPr lang="en-DE" dirty="0"/>
          </a:p>
        </p:txBody>
      </p:sp>
      <p:sp>
        <p:nvSpPr>
          <p:cNvPr id="4" name="Slide Number Placeholder 3">
            <a:extLst>
              <a:ext uri="{FF2B5EF4-FFF2-40B4-BE49-F238E27FC236}">
                <a16:creationId xmlns:a16="http://schemas.microsoft.com/office/drawing/2014/main" id="{5F2FABDE-0204-45DE-960B-7D41F3136161}"/>
              </a:ext>
            </a:extLst>
          </p:cNvPr>
          <p:cNvSpPr>
            <a:spLocks noGrp="1"/>
          </p:cNvSpPr>
          <p:nvPr>
            <p:ph type="sldNum" sz="quarter" idx="12"/>
          </p:nvPr>
        </p:nvSpPr>
        <p:spPr/>
        <p:txBody>
          <a:bodyPr/>
          <a:lstStyle/>
          <a:p>
            <a:fld id="{78C4628D-F498-401D-A166-0FDE3BD7D38E}" type="slidenum">
              <a:rPr lang="en-DE" smtClean="0"/>
              <a:t>122</a:t>
            </a:fld>
            <a:endParaRPr lang="en-DE" dirty="0"/>
          </a:p>
        </p:txBody>
      </p:sp>
      <p:pic>
        <p:nvPicPr>
          <p:cNvPr id="5" name="Picture 2">
            <a:extLst>
              <a:ext uri="{FF2B5EF4-FFF2-40B4-BE49-F238E27FC236}">
                <a16:creationId xmlns:a16="http://schemas.microsoft.com/office/drawing/2014/main" id="{9AFB1049-2EA2-4ECF-AE3D-1EDEC1FE96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802834"/>
            <a:ext cx="3190738" cy="24584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FF7B8B2-8642-4153-A92A-A7C9B7BD6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417" y="2922102"/>
            <a:ext cx="3035148" cy="23355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42ADDF-4BCA-4470-92B3-1791CFBEC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564" y="2902226"/>
            <a:ext cx="3216709" cy="24783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FB5812-DE31-4432-B6B9-695396B27D39}"/>
              </a:ext>
            </a:extLst>
          </p:cNvPr>
          <p:cNvSpPr txBox="1"/>
          <p:nvPr/>
        </p:nvSpPr>
        <p:spPr>
          <a:xfrm>
            <a:off x="628650" y="1937063"/>
            <a:ext cx="4572000" cy="369332"/>
          </a:xfrm>
          <a:prstGeom prst="rect">
            <a:avLst/>
          </a:prstGeom>
          <a:noFill/>
        </p:spPr>
        <p:txBody>
          <a:bodyPr wrap="square">
            <a:spAutoFit/>
          </a:bodyPr>
          <a:lstStyle/>
          <a:p>
            <a:r>
              <a:rPr lang="de-DE" sz="1800" dirty="0"/>
              <a:t>ENSO: El Niño–Southern </a:t>
            </a:r>
            <a:r>
              <a:rPr lang="de-DE" sz="1800" dirty="0" err="1"/>
              <a:t>Oscillation</a:t>
            </a:r>
            <a:endParaRPr lang="de-DE" sz="1800" dirty="0"/>
          </a:p>
        </p:txBody>
      </p:sp>
    </p:spTree>
    <p:extLst>
      <p:ext uri="{BB962C8B-B14F-4D97-AF65-F5344CB8AC3E}">
        <p14:creationId xmlns:p14="http://schemas.microsoft.com/office/powerpoint/2010/main" val="19706368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BC3D-5789-4B27-85AE-15308ACF2805}"/>
              </a:ext>
            </a:extLst>
          </p:cNvPr>
          <p:cNvSpPr>
            <a:spLocks noGrp="1"/>
          </p:cNvSpPr>
          <p:nvPr>
            <p:ph type="title"/>
          </p:nvPr>
        </p:nvSpPr>
        <p:spPr/>
        <p:txBody>
          <a:bodyPr/>
          <a:lstStyle/>
          <a:p>
            <a:r>
              <a:rPr lang="de-DE" dirty="0"/>
              <a:t>Climate </a:t>
            </a:r>
            <a:r>
              <a:rPr lang="de-DE" dirty="0" err="1"/>
              <a:t>Oscillation</a:t>
            </a:r>
            <a:r>
              <a:rPr lang="de-DE" dirty="0"/>
              <a:t>: ENSO</a:t>
            </a:r>
            <a:endParaRPr lang="en-DE" dirty="0"/>
          </a:p>
        </p:txBody>
      </p:sp>
      <p:sp>
        <p:nvSpPr>
          <p:cNvPr id="3" name="Content Placeholder 2">
            <a:extLst>
              <a:ext uri="{FF2B5EF4-FFF2-40B4-BE49-F238E27FC236}">
                <a16:creationId xmlns:a16="http://schemas.microsoft.com/office/drawing/2014/main" id="{9E01E009-4882-4C9C-866D-8936FC6C4D6E}"/>
              </a:ext>
            </a:extLst>
          </p:cNvPr>
          <p:cNvSpPr>
            <a:spLocks noGrp="1"/>
          </p:cNvSpPr>
          <p:nvPr>
            <p:ph idx="1"/>
          </p:nvPr>
        </p:nvSpPr>
        <p:spPr/>
        <p:txBody>
          <a:bodyPr>
            <a:normAutofit/>
          </a:bodyPr>
          <a:lstStyle/>
          <a:p>
            <a:r>
              <a:rPr lang="de-DE" sz="2000" dirty="0"/>
              <a:t>Climate </a:t>
            </a:r>
            <a:r>
              <a:rPr lang="de-DE" sz="2000" dirty="0" err="1"/>
              <a:t>Oscillation</a:t>
            </a:r>
            <a:r>
              <a:rPr lang="de-DE" sz="2000" dirty="0"/>
              <a:t>: Inter-</a:t>
            </a:r>
            <a:r>
              <a:rPr lang="de-DE" sz="2000" dirty="0" err="1"/>
              <a:t>annually</a:t>
            </a:r>
            <a:r>
              <a:rPr lang="de-DE" sz="2000" dirty="0"/>
              <a:t> </a:t>
            </a:r>
            <a:r>
              <a:rPr lang="de-DE" sz="2000" dirty="0" err="1"/>
              <a:t>recurring</a:t>
            </a:r>
            <a:r>
              <a:rPr lang="de-DE" sz="2000" dirty="0"/>
              <a:t> </a:t>
            </a:r>
            <a:r>
              <a:rPr lang="de-DE" sz="2000" dirty="0" err="1"/>
              <a:t>climate</a:t>
            </a:r>
            <a:r>
              <a:rPr lang="de-DE" sz="2000" dirty="0"/>
              <a:t> </a:t>
            </a:r>
            <a:r>
              <a:rPr lang="de-DE" sz="2000" dirty="0" err="1"/>
              <a:t>event</a:t>
            </a:r>
            <a:r>
              <a:rPr lang="de-DE" sz="2000" dirty="0"/>
              <a:t>, </a:t>
            </a:r>
            <a:r>
              <a:rPr lang="de-DE" sz="2000" dirty="0" err="1"/>
              <a:t>usually</a:t>
            </a:r>
            <a:r>
              <a:rPr lang="de-DE" sz="2000" dirty="0"/>
              <a:t> large </a:t>
            </a:r>
            <a:r>
              <a:rPr lang="de-DE" sz="2000" dirty="0" err="1"/>
              <a:t>effect</a:t>
            </a:r>
            <a:r>
              <a:rPr lang="de-DE" sz="2000" dirty="0"/>
              <a:t> on </a:t>
            </a:r>
            <a:r>
              <a:rPr lang="de-DE" sz="2000" dirty="0" err="1"/>
              <a:t>local</a:t>
            </a:r>
            <a:r>
              <a:rPr lang="de-DE" sz="2000" dirty="0"/>
              <a:t> </a:t>
            </a:r>
            <a:r>
              <a:rPr lang="de-DE" sz="2000" dirty="0" err="1"/>
              <a:t>climate</a:t>
            </a:r>
            <a:r>
              <a:rPr lang="de-DE" sz="2000" dirty="0"/>
              <a:t>, i.e. </a:t>
            </a:r>
            <a:r>
              <a:rPr lang="de-DE" sz="2000" dirty="0" err="1"/>
              <a:t>temperatures</a:t>
            </a:r>
            <a:endParaRPr lang="de-DE" sz="2000" dirty="0"/>
          </a:p>
          <a:p>
            <a:endParaRPr lang="de-DE" sz="2000" dirty="0"/>
          </a:p>
          <a:p>
            <a:pPr marL="0" indent="0">
              <a:buNone/>
            </a:pPr>
            <a:endParaRPr lang="de-DE" sz="2000" dirty="0"/>
          </a:p>
          <a:p>
            <a:endParaRPr lang="en-DE" sz="2000" dirty="0"/>
          </a:p>
        </p:txBody>
      </p:sp>
      <p:sp>
        <p:nvSpPr>
          <p:cNvPr id="4" name="Slide Number Placeholder 3">
            <a:extLst>
              <a:ext uri="{FF2B5EF4-FFF2-40B4-BE49-F238E27FC236}">
                <a16:creationId xmlns:a16="http://schemas.microsoft.com/office/drawing/2014/main" id="{0D7FAA00-4EA7-48B1-B5CF-67B673E115A3}"/>
              </a:ext>
            </a:extLst>
          </p:cNvPr>
          <p:cNvSpPr>
            <a:spLocks noGrp="1"/>
          </p:cNvSpPr>
          <p:nvPr>
            <p:ph type="sldNum" sz="quarter" idx="12"/>
          </p:nvPr>
        </p:nvSpPr>
        <p:spPr/>
        <p:txBody>
          <a:bodyPr/>
          <a:lstStyle/>
          <a:p>
            <a:fld id="{78C4628D-F498-401D-A166-0FDE3BD7D38E}" type="slidenum">
              <a:rPr lang="en-DE" smtClean="0"/>
              <a:t>123</a:t>
            </a:fld>
            <a:endParaRPr lang="en-DE" dirty="0"/>
          </a:p>
        </p:txBody>
      </p:sp>
      <p:pic>
        <p:nvPicPr>
          <p:cNvPr id="6" name="Picture 5">
            <a:extLst>
              <a:ext uri="{FF2B5EF4-FFF2-40B4-BE49-F238E27FC236}">
                <a16:creationId xmlns:a16="http://schemas.microsoft.com/office/drawing/2014/main" id="{59A3A260-A4BC-4B92-AF17-7028FE6C120B}"/>
              </a:ext>
            </a:extLst>
          </p:cNvPr>
          <p:cNvPicPr>
            <a:picLocks noChangeAspect="1"/>
          </p:cNvPicPr>
          <p:nvPr/>
        </p:nvPicPr>
        <p:blipFill rotWithShape="1">
          <a:blip r:embed="rId2"/>
          <a:srcRect t="31392" r="24835" b="18010"/>
          <a:stretch/>
        </p:blipFill>
        <p:spPr>
          <a:xfrm>
            <a:off x="422031" y="3398036"/>
            <a:ext cx="7338940" cy="2778927"/>
          </a:xfrm>
          <a:prstGeom prst="rect">
            <a:avLst/>
          </a:prstGeom>
        </p:spPr>
      </p:pic>
    </p:spTree>
    <p:extLst>
      <p:ext uri="{BB962C8B-B14F-4D97-AF65-F5344CB8AC3E}">
        <p14:creationId xmlns:p14="http://schemas.microsoft.com/office/powerpoint/2010/main" val="36414469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DD996D-B630-4DD8-8E64-AFDC8E9AAECF}"/>
              </a:ext>
            </a:extLst>
          </p:cNvPr>
          <p:cNvSpPr>
            <a:spLocks noGrp="1"/>
          </p:cNvSpPr>
          <p:nvPr>
            <p:ph type="sldNum" sz="quarter" idx="12"/>
          </p:nvPr>
        </p:nvSpPr>
        <p:spPr/>
        <p:txBody>
          <a:bodyPr/>
          <a:lstStyle/>
          <a:p>
            <a:fld id="{78C4628D-F498-401D-A166-0FDE3BD7D38E}" type="slidenum">
              <a:rPr lang="en-DE" smtClean="0"/>
              <a:t>124</a:t>
            </a:fld>
            <a:endParaRPr lang="en-DE" dirty="0"/>
          </a:p>
        </p:txBody>
      </p:sp>
      <p:sp>
        <p:nvSpPr>
          <p:cNvPr id="5" name="Title 1">
            <a:extLst>
              <a:ext uri="{FF2B5EF4-FFF2-40B4-BE49-F238E27FC236}">
                <a16:creationId xmlns:a16="http://schemas.microsoft.com/office/drawing/2014/main" id="{8D4E9F99-2D0A-457E-996B-C2C4D9D50906}"/>
              </a:ext>
            </a:extLst>
          </p:cNvPr>
          <p:cNvSpPr>
            <a:spLocks noGrp="1"/>
          </p:cNvSpPr>
          <p:nvPr>
            <p:ph type="title"/>
          </p:nvPr>
        </p:nvSpPr>
        <p:spPr>
          <a:xfrm>
            <a:off x="1382276" y="2515474"/>
            <a:ext cx="7886700" cy="1325563"/>
          </a:xfrm>
        </p:spPr>
        <p:txBody>
          <a:bodyPr/>
          <a:lstStyle/>
          <a:p>
            <a:r>
              <a:rPr lang="de-DE" dirty="0"/>
              <a:t>Ocean-</a:t>
            </a:r>
            <a:r>
              <a:rPr lang="de-DE" dirty="0" err="1"/>
              <a:t>atmosphere</a:t>
            </a:r>
            <a:r>
              <a:rPr lang="de-DE" dirty="0"/>
              <a:t> </a:t>
            </a:r>
            <a:r>
              <a:rPr lang="de-DE" dirty="0" err="1"/>
              <a:t>feedback</a:t>
            </a:r>
            <a:r>
              <a:rPr lang="de-DE" dirty="0"/>
              <a:t>: Marine Heat Waves</a:t>
            </a:r>
            <a:endParaRPr lang="en-DE" dirty="0"/>
          </a:p>
        </p:txBody>
      </p:sp>
    </p:spTree>
    <p:extLst>
      <p:ext uri="{BB962C8B-B14F-4D97-AF65-F5344CB8AC3E}">
        <p14:creationId xmlns:p14="http://schemas.microsoft.com/office/powerpoint/2010/main" val="29915579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1AE0-4026-4717-B96F-3D4465FB10C3}"/>
              </a:ext>
            </a:extLst>
          </p:cNvPr>
          <p:cNvSpPr>
            <a:spLocks noGrp="1"/>
          </p:cNvSpPr>
          <p:nvPr>
            <p:ph type="title"/>
          </p:nvPr>
        </p:nvSpPr>
        <p:spPr/>
        <p:txBody>
          <a:bodyPr/>
          <a:lstStyle/>
          <a:p>
            <a:r>
              <a:rPr lang="de-DE" dirty="0"/>
              <a:t>Marine Heat Waves: A </a:t>
            </a:r>
            <a:r>
              <a:rPr lang="de-DE" dirty="0" err="1"/>
              <a:t>hot</a:t>
            </a:r>
            <a:r>
              <a:rPr lang="de-DE" dirty="0"/>
              <a:t> </a:t>
            </a:r>
            <a:r>
              <a:rPr lang="de-DE" dirty="0" err="1"/>
              <a:t>topic</a:t>
            </a:r>
            <a:endParaRPr lang="en-DE" dirty="0"/>
          </a:p>
        </p:txBody>
      </p:sp>
      <p:sp>
        <p:nvSpPr>
          <p:cNvPr id="4" name="Slide Number Placeholder 3">
            <a:extLst>
              <a:ext uri="{FF2B5EF4-FFF2-40B4-BE49-F238E27FC236}">
                <a16:creationId xmlns:a16="http://schemas.microsoft.com/office/drawing/2014/main" id="{E8BA7211-64AB-4135-8511-CEA3791222AC}"/>
              </a:ext>
            </a:extLst>
          </p:cNvPr>
          <p:cNvSpPr>
            <a:spLocks noGrp="1"/>
          </p:cNvSpPr>
          <p:nvPr>
            <p:ph type="sldNum" sz="quarter" idx="12"/>
          </p:nvPr>
        </p:nvSpPr>
        <p:spPr/>
        <p:txBody>
          <a:bodyPr/>
          <a:lstStyle/>
          <a:p>
            <a:fld id="{78C4628D-F498-401D-A166-0FDE3BD7D38E}" type="slidenum">
              <a:rPr lang="en-DE" smtClean="0"/>
              <a:t>125</a:t>
            </a:fld>
            <a:endParaRPr lang="en-DE" dirty="0"/>
          </a:p>
        </p:txBody>
      </p:sp>
      <p:pic>
        <p:nvPicPr>
          <p:cNvPr id="1026" name="Picture 2" descr="Fig. 1">
            <a:extLst>
              <a:ext uri="{FF2B5EF4-FFF2-40B4-BE49-F238E27FC236}">
                <a16:creationId xmlns:a16="http://schemas.microsoft.com/office/drawing/2014/main" id="{D5466FA3-8D6E-4765-B7AC-BD9C99EA9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708" y="3429000"/>
            <a:ext cx="5135910" cy="3225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D7349F-B280-4072-A93A-FCD5168B1860}"/>
              </a:ext>
            </a:extLst>
          </p:cNvPr>
          <p:cNvSpPr txBox="1"/>
          <p:nvPr/>
        </p:nvSpPr>
        <p:spPr>
          <a:xfrm>
            <a:off x="2612572" y="5468243"/>
            <a:ext cx="1587514" cy="646331"/>
          </a:xfrm>
          <a:prstGeom prst="rect">
            <a:avLst/>
          </a:prstGeom>
          <a:noFill/>
        </p:spPr>
        <p:txBody>
          <a:bodyPr wrap="square" rtlCol="0">
            <a:spAutoFit/>
          </a:bodyPr>
          <a:lstStyle/>
          <a:p>
            <a:r>
              <a:rPr lang="de-DE" dirty="0" err="1"/>
              <a:t>Frölicher</a:t>
            </a:r>
            <a:r>
              <a:rPr lang="de-DE" dirty="0"/>
              <a:t> et al., 2019</a:t>
            </a:r>
            <a:endParaRPr lang="en-DE" dirty="0"/>
          </a:p>
        </p:txBody>
      </p:sp>
      <p:pic>
        <p:nvPicPr>
          <p:cNvPr id="1028" name="Picture 4">
            <a:extLst>
              <a:ext uri="{FF2B5EF4-FFF2-40B4-BE49-F238E27FC236}">
                <a16:creationId xmlns:a16="http://schemas.microsoft.com/office/drawing/2014/main" id="{56CED878-A0ED-49FB-A44B-0E3C91737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92" y="1690689"/>
            <a:ext cx="4348424" cy="28989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84EC97-62D6-47A8-A143-92CFC12AB1FB}"/>
              </a:ext>
            </a:extLst>
          </p:cNvPr>
          <p:cNvSpPr txBox="1"/>
          <p:nvPr/>
        </p:nvSpPr>
        <p:spPr>
          <a:xfrm>
            <a:off x="1025058" y="4682061"/>
            <a:ext cx="1587514" cy="369332"/>
          </a:xfrm>
          <a:prstGeom prst="rect">
            <a:avLst/>
          </a:prstGeom>
          <a:noFill/>
        </p:spPr>
        <p:txBody>
          <a:bodyPr wrap="square" rtlCol="0">
            <a:spAutoFit/>
          </a:bodyPr>
          <a:lstStyle/>
          <a:p>
            <a:r>
              <a:rPr lang="de-DE" dirty="0"/>
              <a:t>NOAA</a:t>
            </a:r>
            <a:endParaRPr lang="en-DE" dirty="0"/>
          </a:p>
        </p:txBody>
      </p:sp>
    </p:spTree>
    <p:extLst>
      <p:ext uri="{BB962C8B-B14F-4D97-AF65-F5344CB8AC3E}">
        <p14:creationId xmlns:p14="http://schemas.microsoft.com/office/powerpoint/2010/main" val="23053250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1AE0-4026-4717-B96F-3D4465FB10C3}"/>
              </a:ext>
            </a:extLst>
          </p:cNvPr>
          <p:cNvSpPr>
            <a:spLocks noGrp="1"/>
          </p:cNvSpPr>
          <p:nvPr>
            <p:ph type="title"/>
          </p:nvPr>
        </p:nvSpPr>
        <p:spPr/>
        <p:txBody>
          <a:bodyPr/>
          <a:lstStyle/>
          <a:p>
            <a:r>
              <a:rPr lang="de-DE" dirty="0"/>
              <a:t>Marine Heat Waves: A </a:t>
            </a:r>
            <a:r>
              <a:rPr lang="de-DE" dirty="0" err="1"/>
              <a:t>hot</a:t>
            </a:r>
            <a:r>
              <a:rPr lang="de-DE" dirty="0"/>
              <a:t> </a:t>
            </a:r>
            <a:r>
              <a:rPr lang="de-DE" dirty="0" err="1"/>
              <a:t>topic</a:t>
            </a:r>
            <a:endParaRPr lang="en-DE" dirty="0"/>
          </a:p>
        </p:txBody>
      </p:sp>
      <p:sp>
        <p:nvSpPr>
          <p:cNvPr id="4" name="Slide Number Placeholder 3">
            <a:extLst>
              <a:ext uri="{FF2B5EF4-FFF2-40B4-BE49-F238E27FC236}">
                <a16:creationId xmlns:a16="http://schemas.microsoft.com/office/drawing/2014/main" id="{E8BA7211-64AB-4135-8511-CEA3791222AC}"/>
              </a:ext>
            </a:extLst>
          </p:cNvPr>
          <p:cNvSpPr>
            <a:spLocks noGrp="1"/>
          </p:cNvSpPr>
          <p:nvPr>
            <p:ph type="sldNum" sz="quarter" idx="12"/>
          </p:nvPr>
        </p:nvSpPr>
        <p:spPr/>
        <p:txBody>
          <a:bodyPr/>
          <a:lstStyle/>
          <a:p>
            <a:fld id="{78C4628D-F498-401D-A166-0FDE3BD7D38E}" type="slidenum">
              <a:rPr lang="en-DE" smtClean="0"/>
              <a:t>126</a:t>
            </a:fld>
            <a:endParaRPr lang="en-DE" dirty="0"/>
          </a:p>
        </p:txBody>
      </p:sp>
      <p:pic>
        <p:nvPicPr>
          <p:cNvPr id="1026" name="Picture 2" descr="Fig. 1">
            <a:extLst>
              <a:ext uri="{FF2B5EF4-FFF2-40B4-BE49-F238E27FC236}">
                <a16:creationId xmlns:a16="http://schemas.microsoft.com/office/drawing/2014/main" id="{D5466FA3-8D6E-4765-B7AC-BD9C99EA9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708" y="3429000"/>
            <a:ext cx="5135910" cy="3225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D7349F-B280-4072-A93A-FCD5168B1860}"/>
              </a:ext>
            </a:extLst>
          </p:cNvPr>
          <p:cNvSpPr txBox="1"/>
          <p:nvPr/>
        </p:nvSpPr>
        <p:spPr>
          <a:xfrm>
            <a:off x="2612572" y="5468243"/>
            <a:ext cx="1587514" cy="646331"/>
          </a:xfrm>
          <a:prstGeom prst="rect">
            <a:avLst/>
          </a:prstGeom>
          <a:noFill/>
        </p:spPr>
        <p:txBody>
          <a:bodyPr wrap="square" rtlCol="0">
            <a:spAutoFit/>
          </a:bodyPr>
          <a:lstStyle/>
          <a:p>
            <a:r>
              <a:rPr lang="de-DE" dirty="0" err="1"/>
              <a:t>Frölicher</a:t>
            </a:r>
            <a:r>
              <a:rPr lang="de-DE" dirty="0"/>
              <a:t> et al., 2019</a:t>
            </a:r>
            <a:endParaRPr lang="en-DE" dirty="0"/>
          </a:p>
        </p:txBody>
      </p:sp>
      <p:pic>
        <p:nvPicPr>
          <p:cNvPr id="1028" name="Picture 4">
            <a:extLst>
              <a:ext uri="{FF2B5EF4-FFF2-40B4-BE49-F238E27FC236}">
                <a16:creationId xmlns:a16="http://schemas.microsoft.com/office/drawing/2014/main" id="{56CED878-A0ED-49FB-A44B-0E3C91737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92" y="1690689"/>
            <a:ext cx="4348424" cy="28989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84EC97-62D6-47A8-A143-92CFC12AB1FB}"/>
              </a:ext>
            </a:extLst>
          </p:cNvPr>
          <p:cNvSpPr txBox="1"/>
          <p:nvPr/>
        </p:nvSpPr>
        <p:spPr>
          <a:xfrm>
            <a:off x="1025058" y="4682061"/>
            <a:ext cx="1587514" cy="369332"/>
          </a:xfrm>
          <a:prstGeom prst="rect">
            <a:avLst/>
          </a:prstGeom>
          <a:noFill/>
        </p:spPr>
        <p:txBody>
          <a:bodyPr wrap="square" rtlCol="0">
            <a:spAutoFit/>
          </a:bodyPr>
          <a:lstStyle/>
          <a:p>
            <a:r>
              <a:rPr lang="de-DE" dirty="0"/>
              <a:t>NOAA</a:t>
            </a:r>
            <a:endParaRPr lang="en-DE" dirty="0"/>
          </a:p>
        </p:txBody>
      </p:sp>
    </p:spTree>
    <p:extLst>
      <p:ext uri="{BB962C8B-B14F-4D97-AF65-F5344CB8AC3E}">
        <p14:creationId xmlns:p14="http://schemas.microsoft.com/office/powerpoint/2010/main" val="21230485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1AE0-4026-4717-B96F-3D4465FB10C3}"/>
              </a:ext>
            </a:extLst>
          </p:cNvPr>
          <p:cNvSpPr>
            <a:spLocks noGrp="1"/>
          </p:cNvSpPr>
          <p:nvPr>
            <p:ph type="title"/>
          </p:nvPr>
        </p:nvSpPr>
        <p:spPr>
          <a:xfrm>
            <a:off x="628650" y="365126"/>
            <a:ext cx="8515350" cy="1325563"/>
          </a:xfrm>
        </p:spPr>
        <p:txBody>
          <a:bodyPr>
            <a:normAutofit/>
          </a:bodyPr>
          <a:lstStyle/>
          <a:p>
            <a:r>
              <a:rPr lang="de-DE" sz="4000" dirty="0"/>
              <a:t>Marine Heat Waves</a:t>
            </a:r>
            <a:endParaRPr lang="en-DE" sz="4000" dirty="0"/>
          </a:p>
        </p:txBody>
      </p:sp>
      <p:sp>
        <p:nvSpPr>
          <p:cNvPr id="4" name="Slide Number Placeholder 3">
            <a:extLst>
              <a:ext uri="{FF2B5EF4-FFF2-40B4-BE49-F238E27FC236}">
                <a16:creationId xmlns:a16="http://schemas.microsoft.com/office/drawing/2014/main" id="{E8BA7211-64AB-4135-8511-CEA3791222AC}"/>
              </a:ext>
            </a:extLst>
          </p:cNvPr>
          <p:cNvSpPr>
            <a:spLocks noGrp="1"/>
          </p:cNvSpPr>
          <p:nvPr>
            <p:ph type="sldNum" sz="quarter" idx="12"/>
          </p:nvPr>
        </p:nvSpPr>
        <p:spPr/>
        <p:txBody>
          <a:bodyPr/>
          <a:lstStyle/>
          <a:p>
            <a:fld id="{78C4628D-F498-401D-A166-0FDE3BD7D38E}" type="slidenum">
              <a:rPr lang="en-DE" smtClean="0"/>
              <a:t>127</a:t>
            </a:fld>
            <a:endParaRPr lang="en-DE" dirty="0"/>
          </a:p>
        </p:txBody>
      </p:sp>
      <p:pic>
        <p:nvPicPr>
          <p:cNvPr id="2052" name="Picture 4" descr="Fig. 2">
            <a:extLst>
              <a:ext uri="{FF2B5EF4-FFF2-40B4-BE49-F238E27FC236}">
                <a16:creationId xmlns:a16="http://schemas.microsoft.com/office/drawing/2014/main" id="{E5511F85-F89E-4E6A-A090-4B421029D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096723"/>
            <a:ext cx="7685286" cy="4292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046A5D-CDA1-4CE7-8BEB-7CD331D9C02F}"/>
              </a:ext>
            </a:extLst>
          </p:cNvPr>
          <p:cNvSpPr txBox="1"/>
          <p:nvPr/>
        </p:nvSpPr>
        <p:spPr>
          <a:xfrm>
            <a:off x="628649" y="1487591"/>
            <a:ext cx="4254849" cy="369332"/>
          </a:xfrm>
          <a:prstGeom prst="rect">
            <a:avLst/>
          </a:prstGeom>
          <a:noFill/>
        </p:spPr>
        <p:txBody>
          <a:bodyPr wrap="square" rtlCol="0">
            <a:spAutoFit/>
          </a:bodyPr>
          <a:lstStyle/>
          <a:p>
            <a:r>
              <a:rPr lang="de-DE" dirty="0" err="1"/>
              <a:t>Increasing</a:t>
            </a:r>
            <a:r>
              <a:rPr lang="de-DE" dirty="0"/>
              <a:t> </a:t>
            </a:r>
            <a:r>
              <a:rPr lang="de-DE" dirty="0" err="1"/>
              <a:t>with</a:t>
            </a:r>
            <a:r>
              <a:rPr lang="de-DE" dirty="0"/>
              <a:t> warmer </a:t>
            </a:r>
            <a:r>
              <a:rPr lang="de-DE" dirty="0" err="1"/>
              <a:t>climate</a:t>
            </a:r>
            <a:r>
              <a:rPr lang="de-DE" dirty="0"/>
              <a:t> </a:t>
            </a:r>
            <a:endParaRPr lang="en-DE" dirty="0"/>
          </a:p>
        </p:txBody>
      </p:sp>
    </p:spTree>
    <p:extLst>
      <p:ext uri="{BB962C8B-B14F-4D97-AF65-F5344CB8AC3E}">
        <p14:creationId xmlns:p14="http://schemas.microsoft.com/office/powerpoint/2010/main" val="30700821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1AE0-4026-4717-B96F-3D4465FB10C3}"/>
              </a:ext>
            </a:extLst>
          </p:cNvPr>
          <p:cNvSpPr>
            <a:spLocks noGrp="1"/>
          </p:cNvSpPr>
          <p:nvPr>
            <p:ph type="title"/>
          </p:nvPr>
        </p:nvSpPr>
        <p:spPr>
          <a:xfrm>
            <a:off x="628650" y="365126"/>
            <a:ext cx="8515350" cy="1325563"/>
          </a:xfrm>
        </p:spPr>
        <p:txBody>
          <a:bodyPr>
            <a:normAutofit/>
          </a:bodyPr>
          <a:lstStyle/>
          <a:p>
            <a:r>
              <a:rPr lang="de-DE" sz="4000" dirty="0"/>
              <a:t>Marine Heat Waves: Self-</a:t>
            </a:r>
            <a:r>
              <a:rPr lang="de-DE" sz="4000" dirty="0" err="1"/>
              <a:t>strengthening</a:t>
            </a:r>
            <a:endParaRPr lang="en-DE" sz="4000" dirty="0"/>
          </a:p>
        </p:txBody>
      </p:sp>
      <p:sp>
        <p:nvSpPr>
          <p:cNvPr id="4" name="Slide Number Placeholder 3">
            <a:extLst>
              <a:ext uri="{FF2B5EF4-FFF2-40B4-BE49-F238E27FC236}">
                <a16:creationId xmlns:a16="http://schemas.microsoft.com/office/drawing/2014/main" id="{E8BA7211-64AB-4135-8511-CEA3791222AC}"/>
              </a:ext>
            </a:extLst>
          </p:cNvPr>
          <p:cNvSpPr>
            <a:spLocks noGrp="1"/>
          </p:cNvSpPr>
          <p:nvPr>
            <p:ph type="sldNum" sz="quarter" idx="12"/>
          </p:nvPr>
        </p:nvSpPr>
        <p:spPr/>
        <p:txBody>
          <a:bodyPr/>
          <a:lstStyle/>
          <a:p>
            <a:fld id="{78C4628D-F498-401D-A166-0FDE3BD7D38E}" type="slidenum">
              <a:rPr lang="en-DE" smtClean="0"/>
              <a:t>128</a:t>
            </a:fld>
            <a:endParaRPr lang="en-DE" dirty="0"/>
          </a:p>
        </p:txBody>
      </p:sp>
      <p:pic>
        <p:nvPicPr>
          <p:cNvPr id="2050" name="Picture 2" descr="Picture">
            <a:extLst>
              <a:ext uri="{FF2B5EF4-FFF2-40B4-BE49-F238E27FC236}">
                <a16:creationId xmlns:a16="http://schemas.microsoft.com/office/drawing/2014/main" id="{39D2E7C4-C334-415E-821D-0D9F16710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926" y="1392842"/>
            <a:ext cx="7777424" cy="496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46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1AE0-4026-4717-B96F-3D4465FB10C3}"/>
              </a:ext>
            </a:extLst>
          </p:cNvPr>
          <p:cNvSpPr>
            <a:spLocks noGrp="1"/>
          </p:cNvSpPr>
          <p:nvPr>
            <p:ph type="title"/>
          </p:nvPr>
        </p:nvSpPr>
        <p:spPr>
          <a:xfrm>
            <a:off x="628650" y="365126"/>
            <a:ext cx="8515350" cy="1325563"/>
          </a:xfrm>
        </p:spPr>
        <p:txBody>
          <a:bodyPr>
            <a:normAutofit/>
          </a:bodyPr>
          <a:lstStyle/>
          <a:p>
            <a:r>
              <a:rPr lang="de-DE" sz="4000" dirty="0"/>
              <a:t>Marine Heat Waves: </a:t>
            </a:r>
            <a:r>
              <a:rPr lang="de-DE" sz="4000" dirty="0" err="1"/>
              <a:t>Corals</a:t>
            </a:r>
            <a:endParaRPr lang="en-DE" sz="4000" dirty="0"/>
          </a:p>
        </p:txBody>
      </p:sp>
      <p:sp>
        <p:nvSpPr>
          <p:cNvPr id="4" name="Slide Number Placeholder 3">
            <a:extLst>
              <a:ext uri="{FF2B5EF4-FFF2-40B4-BE49-F238E27FC236}">
                <a16:creationId xmlns:a16="http://schemas.microsoft.com/office/drawing/2014/main" id="{E8BA7211-64AB-4135-8511-CEA3791222AC}"/>
              </a:ext>
            </a:extLst>
          </p:cNvPr>
          <p:cNvSpPr>
            <a:spLocks noGrp="1"/>
          </p:cNvSpPr>
          <p:nvPr>
            <p:ph type="sldNum" sz="quarter" idx="12"/>
          </p:nvPr>
        </p:nvSpPr>
        <p:spPr/>
        <p:txBody>
          <a:bodyPr/>
          <a:lstStyle/>
          <a:p>
            <a:fld id="{78C4628D-F498-401D-A166-0FDE3BD7D38E}" type="slidenum">
              <a:rPr lang="en-DE" smtClean="0"/>
              <a:t>129</a:t>
            </a:fld>
            <a:endParaRPr lang="en-DE" dirty="0"/>
          </a:p>
        </p:txBody>
      </p:sp>
      <p:sp>
        <p:nvSpPr>
          <p:cNvPr id="3" name="TextBox 2">
            <a:extLst>
              <a:ext uri="{FF2B5EF4-FFF2-40B4-BE49-F238E27FC236}">
                <a16:creationId xmlns:a16="http://schemas.microsoft.com/office/drawing/2014/main" id="{62D3ADD5-B6AF-4B77-AF0F-8B94D78C1B2D}"/>
              </a:ext>
            </a:extLst>
          </p:cNvPr>
          <p:cNvSpPr txBox="1"/>
          <p:nvPr/>
        </p:nvSpPr>
        <p:spPr>
          <a:xfrm>
            <a:off x="733530" y="1690688"/>
            <a:ext cx="5848140" cy="2308324"/>
          </a:xfrm>
          <a:prstGeom prst="rect">
            <a:avLst/>
          </a:prstGeom>
          <a:noFill/>
        </p:spPr>
        <p:txBody>
          <a:bodyPr wrap="square" rtlCol="0">
            <a:spAutoFit/>
          </a:bodyPr>
          <a:lstStyle/>
          <a:p>
            <a:r>
              <a:rPr lang="de-DE" dirty="0" err="1"/>
              <a:t>Particular</a:t>
            </a:r>
            <a:r>
              <a:rPr lang="de-DE" dirty="0"/>
              <a:t> </a:t>
            </a:r>
            <a:r>
              <a:rPr lang="de-DE" dirty="0" err="1"/>
              <a:t>importance</a:t>
            </a:r>
            <a:r>
              <a:rPr lang="de-DE" dirty="0"/>
              <a:t> </a:t>
            </a:r>
            <a:r>
              <a:rPr lang="de-DE" dirty="0" err="1"/>
              <a:t>for</a:t>
            </a:r>
            <a:r>
              <a:rPr lang="de-DE" dirty="0"/>
              <a:t> </a:t>
            </a:r>
            <a:r>
              <a:rPr lang="de-DE" dirty="0" err="1"/>
              <a:t>coral</a:t>
            </a:r>
            <a:r>
              <a:rPr lang="de-DE" dirty="0"/>
              <a:t> </a:t>
            </a:r>
            <a:r>
              <a:rPr lang="de-DE" dirty="0" err="1"/>
              <a:t>reefs</a:t>
            </a:r>
            <a:endParaRPr lang="de-DE" dirty="0"/>
          </a:p>
          <a:p>
            <a:endParaRPr lang="de-DE" dirty="0"/>
          </a:p>
          <a:p>
            <a:pPr marL="285750" indent="-285750">
              <a:buFontTx/>
              <a:buChar char="-"/>
            </a:pPr>
            <a:r>
              <a:rPr lang="de-DE" dirty="0"/>
              <a:t>Coral Bleaching</a:t>
            </a:r>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endParaRPr lang="de-DE" dirty="0"/>
          </a:p>
          <a:p>
            <a:endParaRPr lang="en-DE" dirty="0"/>
          </a:p>
        </p:txBody>
      </p:sp>
      <p:pic>
        <p:nvPicPr>
          <p:cNvPr id="3078" name="Picture 6" descr="Australien - Great Barrier Reef">
            <a:extLst>
              <a:ext uri="{FF2B5EF4-FFF2-40B4-BE49-F238E27FC236}">
                <a16:creationId xmlns:a16="http://schemas.microsoft.com/office/drawing/2014/main" id="{D7C3D955-A756-42F0-AE4B-6787DE1D8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30" y="2600728"/>
            <a:ext cx="4145154" cy="23327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A4FEC1-ABBE-401C-8A3B-866E0C4C4433}"/>
              </a:ext>
            </a:extLst>
          </p:cNvPr>
          <p:cNvSpPr txBox="1"/>
          <p:nvPr/>
        </p:nvSpPr>
        <p:spPr>
          <a:xfrm>
            <a:off x="733530" y="5102105"/>
            <a:ext cx="4501661" cy="646331"/>
          </a:xfrm>
          <a:prstGeom prst="rect">
            <a:avLst/>
          </a:prstGeom>
          <a:noFill/>
        </p:spPr>
        <p:txBody>
          <a:bodyPr wrap="square" rtlCol="0">
            <a:spAutoFit/>
          </a:bodyPr>
          <a:lstStyle/>
          <a:p>
            <a:r>
              <a:rPr lang="de-DE" dirty="0"/>
              <a:t>- Dissolution </a:t>
            </a:r>
            <a:r>
              <a:rPr lang="de-DE" dirty="0" err="1"/>
              <a:t>through</a:t>
            </a:r>
            <a:r>
              <a:rPr lang="de-DE" dirty="0"/>
              <a:t> </a:t>
            </a:r>
            <a:r>
              <a:rPr lang="de-DE" dirty="0" err="1"/>
              <a:t>increased</a:t>
            </a:r>
            <a:r>
              <a:rPr lang="de-DE" dirty="0"/>
              <a:t> </a:t>
            </a:r>
            <a:r>
              <a:rPr lang="de-DE" dirty="0" err="1"/>
              <a:t>ocean</a:t>
            </a:r>
            <a:r>
              <a:rPr lang="de-DE" dirty="0"/>
              <a:t> </a:t>
            </a:r>
            <a:r>
              <a:rPr lang="de-DE" dirty="0" err="1"/>
              <a:t>acidification</a:t>
            </a:r>
            <a:endParaRPr lang="en-DE" dirty="0"/>
          </a:p>
        </p:txBody>
      </p:sp>
    </p:spTree>
    <p:extLst>
      <p:ext uri="{BB962C8B-B14F-4D97-AF65-F5344CB8AC3E}">
        <p14:creationId xmlns:p14="http://schemas.microsoft.com/office/powerpoint/2010/main" val="315614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30B-2E08-46D8-A361-8340772EBADE}"/>
              </a:ext>
            </a:extLst>
          </p:cNvPr>
          <p:cNvSpPr>
            <a:spLocks noGrp="1"/>
          </p:cNvSpPr>
          <p:nvPr>
            <p:ph type="title"/>
          </p:nvPr>
        </p:nvSpPr>
        <p:spPr>
          <a:xfrm>
            <a:off x="628650" y="2766218"/>
            <a:ext cx="7886700" cy="1325563"/>
          </a:xfrm>
        </p:spPr>
        <p:txBody>
          <a:bodyPr/>
          <a:lstStyle/>
          <a:p>
            <a:pPr algn="ctr"/>
            <a:r>
              <a:rPr lang="en-GB" dirty="0"/>
              <a:t>1. Basic Principles of Ocean Circulation</a:t>
            </a:r>
            <a:endParaRPr lang="en-DE" dirty="0"/>
          </a:p>
        </p:txBody>
      </p:sp>
      <p:sp>
        <p:nvSpPr>
          <p:cNvPr id="4" name="Slide Number Placeholder 3">
            <a:extLst>
              <a:ext uri="{FF2B5EF4-FFF2-40B4-BE49-F238E27FC236}">
                <a16:creationId xmlns:a16="http://schemas.microsoft.com/office/drawing/2014/main" id="{FB1F6AA6-9566-43F0-B589-7EF5B5193DE0}"/>
              </a:ext>
            </a:extLst>
          </p:cNvPr>
          <p:cNvSpPr>
            <a:spLocks noGrp="1"/>
          </p:cNvSpPr>
          <p:nvPr>
            <p:ph type="sldNum" sz="quarter" idx="12"/>
          </p:nvPr>
        </p:nvSpPr>
        <p:spPr/>
        <p:txBody>
          <a:bodyPr/>
          <a:lstStyle/>
          <a:p>
            <a:fld id="{78C4628D-F498-401D-A166-0FDE3BD7D38E}" type="slidenum">
              <a:rPr lang="en-DE" smtClean="0"/>
              <a:t>13</a:t>
            </a:fld>
            <a:endParaRPr lang="en-DE" dirty="0"/>
          </a:p>
        </p:txBody>
      </p:sp>
    </p:spTree>
    <p:extLst>
      <p:ext uri="{BB962C8B-B14F-4D97-AF65-F5344CB8AC3E}">
        <p14:creationId xmlns:p14="http://schemas.microsoft.com/office/powerpoint/2010/main" val="15948682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982E-48AB-4102-9FC4-93C1BE2E50D0}"/>
              </a:ext>
            </a:extLst>
          </p:cNvPr>
          <p:cNvSpPr>
            <a:spLocks noGrp="1"/>
          </p:cNvSpPr>
          <p:nvPr>
            <p:ph type="title"/>
          </p:nvPr>
        </p:nvSpPr>
        <p:spPr>
          <a:xfrm>
            <a:off x="1128092" y="2531855"/>
            <a:ext cx="7886700" cy="1325563"/>
          </a:xfrm>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endParaRPr lang="en-DE" dirty="0"/>
          </a:p>
        </p:txBody>
      </p:sp>
      <p:sp>
        <p:nvSpPr>
          <p:cNvPr id="4" name="Slide Number Placeholder 3">
            <a:extLst>
              <a:ext uri="{FF2B5EF4-FFF2-40B4-BE49-F238E27FC236}">
                <a16:creationId xmlns:a16="http://schemas.microsoft.com/office/drawing/2014/main" id="{8F38B80D-34C6-4D23-9272-61E390292BF6}"/>
              </a:ext>
            </a:extLst>
          </p:cNvPr>
          <p:cNvSpPr>
            <a:spLocks noGrp="1"/>
          </p:cNvSpPr>
          <p:nvPr>
            <p:ph type="sldNum" sz="quarter" idx="12"/>
          </p:nvPr>
        </p:nvSpPr>
        <p:spPr/>
        <p:txBody>
          <a:bodyPr/>
          <a:lstStyle/>
          <a:p>
            <a:fld id="{78C4628D-F498-401D-A166-0FDE3BD7D38E}" type="slidenum">
              <a:rPr lang="en-DE" smtClean="0"/>
              <a:t>130</a:t>
            </a:fld>
            <a:endParaRPr lang="en-DE" dirty="0"/>
          </a:p>
        </p:txBody>
      </p:sp>
    </p:spTree>
    <p:extLst>
      <p:ext uri="{BB962C8B-B14F-4D97-AF65-F5344CB8AC3E}">
        <p14:creationId xmlns:p14="http://schemas.microsoft.com/office/powerpoint/2010/main" val="1114226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30B-2E08-46D8-A361-8340772EBADE}"/>
              </a:ext>
            </a:extLst>
          </p:cNvPr>
          <p:cNvSpPr>
            <a:spLocks noGrp="1"/>
          </p:cNvSpPr>
          <p:nvPr>
            <p:ph type="title"/>
          </p:nvPr>
        </p:nvSpPr>
        <p:spPr>
          <a:xfrm>
            <a:off x="925704" y="2766218"/>
            <a:ext cx="7886700" cy="1325563"/>
          </a:xfrm>
        </p:spPr>
        <p:txBody>
          <a:bodyPr/>
          <a:lstStyle/>
          <a:p>
            <a:pPr algn="ctr"/>
            <a:r>
              <a:rPr lang="en-GB" dirty="0"/>
              <a:t>1.1. Time and Spatial Scales in the Ocean</a:t>
            </a:r>
            <a:endParaRPr lang="en-DE" dirty="0"/>
          </a:p>
        </p:txBody>
      </p:sp>
      <p:sp>
        <p:nvSpPr>
          <p:cNvPr id="4" name="Slide Number Placeholder 3">
            <a:extLst>
              <a:ext uri="{FF2B5EF4-FFF2-40B4-BE49-F238E27FC236}">
                <a16:creationId xmlns:a16="http://schemas.microsoft.com/office/drawing/2014/main" id="{FB1F6AA6-9566-43F0-B589-7EF5B5193DE0}"/>
              </a:ext>
            </a:extLst>
          </p:cNvPr>
          <p:cNvSpPr>
            <a:spLocks noGrp="1"/>
          </p:cNvSpPr>
          <p:nvPr>
            <p:ph type="sldNum" sz="quarter" idx="12"/>
          </p:nvPr>
        </p:nvSpPr>
        <p:spPr/>
        <p:txBody>
          <a:bodyPr/>
          <a:lstStyle/>
          <a:p>
            <a:fld id="{78C4628D-F498-401D-A166-0FDE3BD7D38E}" type="slidenum">
              <a:rPr lang="en-DE" smtClean="0"/>
              <a:t>14</a:t>
            </a:fld>
            <a:endParaRPr lang="en-DE" dirty="0"/>
          </a:p>
        </p:txBody>
      </p:sp>
    </p:spTree>
    <p:extLst>
      <p:ext uri="{BB962C8B-B14F-4D97-AF65-F5344CB8AC3E}">
        <p14:creationId xmlns:p14="http://schemas.microsoft.com/office/powerpoint/2010/main" val="2499755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02-01-9780750645522">
            <a:extLst>
              <a:ext uri="{FF2B5EF4-FFF2-40B4-BE49-F238E27FC236}">
                <a16:creationId xmlns:a16="http://schemas.microsoft.com/office/drawing/2014/main" id="{892B122E-C756-4181-9AE8-406A3D9EE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970" y="2420799"/>
            <a:ext cx="6210325" cy="373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7CA69E-7447-4A42-A17D-29DBEB519896}"/>
              </a:ext>
            </a:extLst>
          </p:cNvPr>
          <p:cNvSpPr>
            <a:spLocks noGrp="1"/>
          </p:cNvSpPr>
          <p:nvPr>
            <p:ph type="title"/>
          </p:nvPr>
        </p:nvSpPr>
        <p:spPr/>
        <p:txBody>
          <a:bodyPr/>
          <a:lstStyle/>
          <a:p>
            <a:r>
              <a:rPr lang="en-GB" dirty="0"/>
              <a:t>Time- and spatial-scales of ocean circulation</a:t>
            </a:r>
            <a:endParaRPr lang="en-DE" dirty="0"/>
          </a:p>
        </p:txBody>
      </p:sp>
      <p:sp>
        <p:nvSpPr>
          <p:cNvPr id="4" name="Slide Number Placeholder 3">
            <a:extLst>
              <a:ext uri="{FF2B5EF4-FFF2-40B4-BE49-F238E27FC236}">
                <a16:creationId xmlns:a16="http://schemas.microsoft.com/office/drawing/2014/main" id="{D05FF98C-3BB2-43D4-B4A9-8DC2650E13DF}"/>
              </a:ext>
            </a:extLst>
          </p:cNvPr>
          <p:cNvSpPr>
            <a:spLocks noGrp="1"/>
          </p:cNvSpPr>
          <p:nvPr>
            <p:ph type="sldNum" sz="quarter" idx="12"/>
          </p:nvPr>
        </p:nvSpPr>
        <p:spPr/>
        <p:txBody>
          <a:bodyPr/>
          <a:lstStyle/>
          <a:p>
            <a:fld id="{78C4628D-F498-401D-A166-0FDE3BD7D38E}" type="slidenum">
              <a:rPr lang="en-DE" smtClean="0"/>
              <a:t>15</a:t>
            </a:fld>
            <a:endParaRPr lang="en-DE" dirty="0"/>
          </a:p>
        </p:txBody>
      </p:sp>
      <p:sp>
        <p:nvSpPr>
          <p:cNvPr id="6" name="TextBox 5">
            <a:extLst>
              <a:ext uri="{FF2B5EF4-FFF2-40B4-BE49-F238E27FC236}">
                <a16:creationId xmlns:a16="http://schemas.microsoft.com/office/drawing/2014/main" id="{AD5B72A1-EEE4-42D7-9F2F-0D7FF9EB6A43}"/>
              </a:ext>
            </a:extLst>
          </p:cNvPr>
          <p:cNvSpPr txBox="1"/>
          <p:nvPr/>
        </p:nvSpPr>
        <p:spPr>
          <a:xfrm>
            <a:off x="225706" y="2020708"/>
            <a:ext cx="2193404" cy="3170099"/>
          </a:xfrm>
          <a:prstGeom prst="rect">
            <a:avLst/>
          </a:prstGeom>
          <a:noFill/>
        </p:spPr>
        <p:txBody>
          <a:bodyPr wrap="square">
            <a:spAutoFit/>
          </a:bodyPr>
          <a:lstStyle/>
          <a:p>
            <a:pPr marL="285750" indent="-285750">
              <a:buFont typeface="Arial" panose="020B0604020202020204" pitchFamily="34" charset="0"/>
              <a:buChar char="•"/>
            </a:pPr>
            <a:r>
              <a:rPr lang="en-GB" sz="2000" b="1" dirty="0"/>
              <a:t>Surface area of </a:t>
            </a:r>
            <a:r>
              <a:rPr lang="en-GB" sz="2000" dirty="0"/>
              <a:t>3.61 x 10</a:t>
            </a:r>
            <a:r>
              <a:rPr lang="en-GB" sz="2000" baseline="30000" dirty="0"/>
              <a:t>14</a:t>
            </a:r>
            <a:r>
              <a:rPr lang="en-GB" sz="2000" dirty="0"/>
              <a:t> m</a:t>
            </a:r>
            <a:r>
              <a:rPr lang="en-GB" sz="2000" baseline="30000" dirty="0"/>
              <a:t>2</a:t>
            </a:r>
            <a:r>
              <a:rPr lang="en-GB" sz="2000" dirty="0"/>
              <a:t> (71 % of Earth’s surface)</a:t>
            </a:r>
          </a:p>
          <a:p>
            <a:r>
              <a:rPr lang="en-GB" sz="2000" dirty="0"/>
              <a:t> </a:t>
            </a:r>
          </a:p>
          <a:p>
            <a:pPr marL="285750" indent="-285750">
              <a:buFont typeface="Arial" panose="020B0604020202020204" pitchFamily="34" charset="0"/>
              <a:buChar char="•"/>
            </a:pPr>
            <a:r>
              <a:rPr lang="en-GB" sz="2000" b="1" dirty="0"/>
              <a:t>Mean depth </a:t>
            </a:r>
            <a:r>
              <a:rPr lang="en-GB" sz="2000" dirty="0"/>
              <a:t>of around 4000 m</a:t>
            </a:r>
          </a:p>
          <a:p>
            <a:endParaRPr lang="en-GB" sz="2000" dirty="0"/>
          </a:p>
          <a:p>
            <a:pPr marL="285750" indent="-285750">
              <a:buFont typeface="Arial" panose="020B0604020202020204" pitchFamily="34" charset="0"/>
              <a:buChar char="•"/>
            </a:pPr>
            <a:r>
              <a:rPr lang="de-DE" sz="2000" b="1" dirty="0"/>
              <a:t>Volume</a:t>
            </a:r>
            <a:r>
              <a:rPr lang="de-DE" sz="2000" dirty="0"/>
              <a:t> </a:t>
            </a:r>
            <a:r>
              <a:rPr lang="de-DE" sz="2000" dirty="0" err="1"/>
              <a:t>of</a:t>
            </a:r>
            <a:r>
              <a:rPr lang="de-DE" sz="2000" dirty="0"/>
              <a:t> </a:t>
            </a:r>
            <a:r>
              <a:rPr lang="en-GB" sz="2000" dirty="0"/>
              <a:t>3.2 x 10</a:t>
            </a:r>
            <a:r>
              <a:rPr lang="en-GB" sz="2000" baseline="30000" dirty="0"/>
              <a:t>17</a:t>
            </a:r>
            <a:r>
              <a:rPr lang="en-GB" sz="2000" dirty="0"/>
              <a:t> m</a:t>
            </a:r>
            <a:r>
              <a:rPr lang="en-GB" sz="2000" baseline="30000" dirty="0"/>
              <a:t>3</a:t>
            </a:r>
            <a:r>
              <a:rPr lang="de-DE" sz="2000" dirty="0"/>
              <a:t> </a:t>
            </a:r>
          </a:p>
        </p:txBody>
      </p:sp>
    </p:spTree>
    <p:extLst>
      <p:ext uri="{BB962C8B-B14F-4D97-AF65-F5344CB8AC3E}">
        <p14:creationId xmlns:p14="http://schemas.microsoft.com/office/powerpoint/2010/main" val="221304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A69E-7447-4A42-A17D-29DBEB519896}"/>
              </a:ext>
            </a:extLst>
          </p:cNvPr>
          <p:cNvSpPr>
            <a:spLocks noGrp="1"/>
          </p:cNvSpPr>
          <p:nvPr>
            <p:ph type="title"/>
          </p:nvPr>
        </p:nvSpPr>
        <p:spPr/>
        <p:txBody>
          <a:bodyPr/>
          <a:lstStyle/>
          <a:p>
            <a:r>
              <a:rPr lang="en-GB" dirty="0"/>
              <a:t>Time- and spatial-scales of ocean circulation</a:t>
            </a:r>
            <a:endParaRPr lang="en-DE" dirty="0"/>
          </a:p>
        </p:txBody>
      </p:sp>
      <p:sp>
        <p:nvSpPr>
          <p:cNvPr id="4" name="Slide Number Placeholder 3">
            <a:extLst>
              <a:ext uri="{FF2B5EF4-FFF2-40B4-BE49-F238E27FC236}">
                <a16:creationId xmlns:a16="http://schemas.microsoft.com/office/drawing/2014/main" id="{D05FF98C-3BB2-43D4-B4A9-8DC2650E13DF}"/>
              </a:ext>
            </a:extLst>
          </p:cNvPr>
          <p:cNvSpPr>
            <a:spLocks noGrp="1"/>
          </p:cNvSpPr>
          <p:nvPr>
            <p:ph type="sldNum" sz="quarter" idx="12"/>
          </p:nvPr>
        </p:nvSpPr>
        <p:spPr/>
        <p:txBody>
          <a:bodyPr/>
          <a:lstStyle/>
          <a:p>
            <a:fld id="{78C4628D-F498-401D-A166-0FDE3BD7D38E}" type="slidenum">
              <a:rPr lang="en-DE" smtClean="0"/>
              <a:t>16</a:t>
            </a:fld>
            <a:endParaRPr lang="en-DE" dirty="0"/>
          </a:p>
        </p:txBody>
      </p:sp>
      <p:grpSp>
        <p:nvGrpSpPr>
          <p:cNvPr id="6" name="Group 5">
            <a:extLst>
              <a:ext uri="{FF2B5EF4-FFF2-40B4-BE49-F238E27FC236}">
                <a16:creationId xmlns:a16="http://schemas.microsoft.com/office/drawing/2014/main" id="{D4971F94-1121-4923-8C35-D9677FD1BAC6}"/>
              </a:ext>
            </a:extLst>
          </p:cNvPr>
          <p:cNvGrpSpPr>
            <a:grpSpLocks/>
          </p:cNvGrpSpPr>
          <p:nvPr/>
        </p:nvGrpSpPr>
        <p:grpSpPr bwMode="auto">
          <a:xfrm>
            <a:off x="381000" y="1690689"/>
            <a:ext cx="8763000" cy="6248400"/>
            <a:chOff x="192" y="192"/>
            <a:chExt cx="5520" cy="3936"/>
          </a:xfrm>
        </p:grpSpPr>
        <p:grpSp>
          <p:nvGrpSpPr>
            <p:cNvPr id="7" name="Group 6">
              <a:extLst>
                <a:ext uri="{FF2B5EF4-FFF2-40B4-BE49-F238E27FC236}">
                  <a16:creationId xmlns:a16="http://schemas.microsoft.com/office/drawing/2014/main" id="{DED86CF5-64E3-4E37-8463-D40EABA58490}"/>
                </a:ext>
              </a:extLst>
            </p:cNvPr>
            <p:cNvGrpSpPr>
              <a:grpSpLocks/>
            </p:cNvGrpSpPr>
            <p:nvPr/>
          </p:nvGrpSpPr>
          <p:grpSpPr bwMode="auto">
            <a:xfrm>
              <a:off x="432" y="192"/>
              <a:ext cx="5040" cy="3099"/>
              <a:chOff x="432" y="192"/>
              <a:chExt cx="5040" cy="3099"/>
            </a:xfrm>
          </p:grpSpPr>
          <p:pic>
            <p:nvPicPr>
              <p:cNvPr id="9" name="Picture 8" descr="f02-02-9780750645522">
                <a:extLst>
                  <a:ext uri="{FF2B5EF4-FFF2-40B4-BE49-F238E27FC236}">
                    <a16:creationId xmlns:a16="http://schemas.microsoft.com/office/drawing/2014/main" id="{BD3A8BA4-C7AD-4482-8D32-99971F108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192"/>
                <a:ext cx="3696" cy="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6D17CDE2-55AB-46DF-B187-0365D091CACD}"/>
                  </a:ext>
                </a:extLst>
              </p:cNvPr>
              <p:cNvSpPr txBox="1">
                <a:spLocks noChangeArrowheads="1"/>
              </p:cNvSpPr>
              <p:nvPr/>
            </p:nvSpPr>
            <p:spPr bwMode="auto">
              <a:xfrm>
                <a:off x="432" y="2965"/>
                <a:ext cx="504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dirty="0"/>
                  <a:t>Areas of Earth’s surface above and below sea level as a percentage of the total area of Earth (in 100 m intervals). </a:t>
                </a:r>
                <a:r>
                  <a:rPr lang="en-US" altLang="en-DE" i="1" dirty="0"/>
                  <a:t>Data from Becker et al. (2009)</a:t>
                </a:r>
                <a:r>
                  <a:rPr lang="en-US" altLang="en-DE" dirty="0"/>
                  <a:t>. </a:t>
                </a:r>
              </a:p>
            </p:txBody>
          </p:sp>
        </p:grpSp>
        <p:sp>
          <p:nvSpPr>
            <p:cNvPr id="8" name="Date Placeholder 1">
              <a:extLst>
                <a:ext uri="{FF2B5EF4-FFF2-40B4-BE49-F238E27FC236}">
                  <a16:creationId xmlns:a16="http://schemas.microsoft.com/office/drawing/2014/main" id="{014B360A-7862-4430-8D5B-CE61910E7CED}"/>
                </a:ext>
              </a:extLst>
            </p:cNvPr>
            <p:cNvSpPr txBox="1">
              <a:spLocks/>
            </p:cNvSpPr>
            <p:nvPr/>
          </p:nvSpPr>
          <p:spPr bwMode="auto">
            <a:xfrm>
              <a:off x="192" y="3934"/>
              <a:ext cx="55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grpSp>
    </p:spTree>
    <p:extLst>
      <p:ext uri="{BB962C8B-B14F-4D97-AF65-F5344CB8AC3E}">
        <p14:creationId xmlns:p14="http://schemas.microsoft.com/office/powerpoint/2010/main" val="2603388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A69E-7447-4A42-A17D-29DBEB519896}"/>
              </a:ext>
            </a:extLst>
          </p:cNvPr>
          <p:cNvSpPr>
            <a:spLocks noGrp="1"/>
          </p:cNvSpPr>
          <p:nvPr>
            <p:ph type="title"/>
          </p:nvPr>
        </p:nvSpPr>
        <p:spPr/>
        <p:txBody>
          <a:bodyPr/>
          <a:lstStyle/>
          <a:p>
            <a:r>
              <a:rPr lang="en-GB" dirty="0"/>
              <a:t>Time- and spatial-scales of ocean circulation</a:t>
            </a:r>
            <a:endParaRPr lang="en-DE" dirty="0"/>
          </a:p>
        </p:txBody>
      </p:sp>
      <p:sp>
        <p:nvSpPr>
          <p:cNvPr id="4" name="Slide Number Placeholder 3">
            <a:extLst>
              <a:ext uri="{FF2B5EF4-FFF2-40B4-BE49-F238E27FC236}">
                <a16:creationId xmlns:a16="http://schemas.microsoft.com/office/drawing/2014/main" id="{D05FF98C-3BB2-43D4-B4A9-8DC2650E13DF}"/>
              </a:ext>
            </a:extLst>
          </p:cNvPr>
          <p:cNvSpPr>
            <a:spLocks noGrp="1"/>
          </p:cNvSpPr>
          <p:nvPr>
            <p:ph type="sldNum" sz="quarter" idx="12"/>
          </p:nvPr>
        </p:nvSpPr>
        <p:spPr/>
        <p:txBody>
          <a:bodyPr/>
          <a:lstStyle/>
          <a:p>
            <a:fld id="{78C4628D-F498-401D-A166-0FDE3BD7D38E}" type="slidenum">
              <a:rPr lang="en-DE" smtClean="0"/>
              <a:t>17</a:t>
            </a:fld>
            <a:endParaRPr lang="en-DE" dirty="0"/>
          </a:p>
        </p:txBody>
      </p:sp>
      <p:pic>
        <p:nvPicPr>
          <p:cNvPr id="11" name="Picture 10" descr="f02-05-9780750645522">
            <a:extLst>
              <a:ext uri="{FF2B5EF4-FFF2-40B4-BE49-F238E27FC236}">
                <a16:creationId xmlns:a16="http://schemas.microsoft.com/office/drawing/2014/main" id="{FA6C2E36-0A9B-4A7E-9412-4A0EE21CD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417" y="1690689"/>
            <a:ext cx="4857166" cy="493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6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6771-A35E-4CC8-B736-E01DB45A08B4}"/>
              </a:ext>
            </a:extLst>
          </p:cNvPr>
          <p:cNvSpPr>
            <a:spLocks noGrp="1"/>
          </p:cNvSpPr>
          <p:nvPr>
            <p:ph type="title"/>
          </p:nvPr>
        </p:nvSpPr>
        <p:spPr/>
        <p:txBody>
          <a:bodyPr>
            <a:normAutofit fontScale="90000"/>
          </a:bodyPr>
          <a:lstStyle/>
          <a:p>
            <a:r>
              <a:rPr lang="en-GB" dirty="0"/>
              <a:t>Time- and spatial-scales of ocean circulation</a:t>
            </a:r>
            <a:br>
              <a:rPr lang="en-GB" dirty="0"/>
            </a:br>
            <a:endParaRPr lang="en-DE" dirty="0"/>
          </a:p>
        </p:txBody>
      </p:sp>
      <p:sp>
        <p:nvSpPr>
          <p:cNvPr id="3" name="Content Placeholder 2">
            <a:extLst>
              <a:ext uri="{FF2B5EF4-FFF2-40B4-BE49-F238E27FC236}">
                <a16:creationId xmlns:a16="http://schemas.microsoft.com/office/drawing/2014/main" id="{7AB87A99-5946-41B2-94D1-5D40EB2D627D}"/>
              </a:ext>
            </a:extLst>
          </p:cNvPr>
          <p:cNvSpPr>
            <a:spLocks noGrp="1"/>
          </p:cNvSpPr>
          <p:nvPr>
            <p:ph idx="1"/>
          </p:nvPr>
        </p:nvSpPr>
        <p:spPr/>
        <p:txBody>
          <a:bodyPr/>
          <a:lstStyle/>
          <a:p>
            <a:r>
              <a:rPr lang="de-DE" dirty="0" err="1"/>
              <a:t>Gulf</a:t>
            </a:r>
            <a:r>
              <a:rPr lang="de-DE" dirty="0"/>
              <a:t> Stream: </a:t>
            </a:r>
          </a:p>
          <a:p>
            <a:pPr marL="0" indent="0">
              <a:buNone/>
            </a:pPr>
            <a:endParaRPr lang="en-DE" dirty="0"/>
          </a:p>
        </p:txBody>
      </p:sp>
      <p:sp>
        <p:nvSpPr>
          <p:cNvPr id="4" name="Slide Number Placeholder 3">
            <a:extLst>
              <a:ext uri="{FF2B5EF4-FFF2-40B4-BE49-F238E27FC236}">
                <a16:creationId xmlns:a16="http://schemas.microsoft.com/office/drawing/2014/main" id="{F24786B1-A341-4DB0-ACDD-692F22C38BAE}"/>
              </a:ext>
            </a:extLst>
          </p:cNvPr>
          <p:cNvSpPr>
            <a:spLocks noGrp="1"/>
          </p:cNvSpPr>
          <p:nvPr>
            <p:ph type="sldNum" sz="quarter" idx="12"/>
          </p:nvPr>
        </p:nvSpPr>
        <p:spPr/>
        <p:txBody>
          <a:bodyPr/>
          <a:lstStyle/>
          <a:p>
            <a:fld id="{78C4628D-F498-401D-A166-0FDE3BD7D38E}" type="slidenum">
              <a:rPr lang="en-DE" smtClean="0"/>
              <a:t>18</a:t>
            </a:fld>
            <a:endParaRPr lang="en-DE" dirty="0"/>
          </a:p>
        </p:txBody>
      </p:sp>
      <p:pic>
        <p:nvPicPr>
          <p:cNvPr id="4098" name="Picture 2" descr="an illustration of the Gulf Stream beginning in the Gulf of Mexico and ending near the British Isles ">
            <a:extLst>
              <a:ext uri="{FF2B5EF4-FFF2-40B4-BE49-F238E27FC236}">
                <a16:creationId xmlns:a16="http://schemas.microsoft.com/office/drawing/2014/main" id="{FBB7A77E-2916-4C73-96AF-2D92FF830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599" y="2937468"/>
            <a:ext cx="4851996" cy="277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91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6771-A35E-4CC8-B736-E01DB45A08B4}"/>
              </a:ext>
            </a:extLst>
          </p:cNvPr>
          <p:cNvSpPr>
            <a:spLocks noGrp="1"/>
          </p:cNvSpPr>
          <p:nvPr>
            <p:ph type="title"/>
          </p:nvPr>
        </p:nvSpPr>
        <p:spPr/>
        <p:txBody>
          <a:bodyPr>
            <a:normAutofit fontScale="90000"/>
          </a:bodyPr>
          <a:lstStyle/>
          <a:p>
            <a:r>
              <a:rPr lang="en-GB" dirty="0"/>
              <a:t>Time- and spatial-scales of ocean circulation</a:t>
            </a:r>
            <a:br>
              <a:rPr lang="en-GB" dirty="0"/>
            </a:br>
            <a:endParaRPr lang="en-DE" dirty="0"/>
          </a:p>
        </p:txBody>
      </p:sp>
      <p:sp>
        <p:nvSpPr>
          <p:cNvPr id="3" name="Content Placeholder 2">
            <a:extLst>
              <a:ext uri="{FF2B5EF4-FFF2-40B4-BE49-F238E27FC236}">
                <a16:creationId xmlns:a16="http://schemas.microsoft.com/office/drawing/2014/main" id="{7AB87A99-5946-41B2-94D1-5D40EB2D627D}"/>
              </a:ext>
            </a:extLst>
          </p:cNvPr>
          <p:cNvSpPr>
            <a:spLocks noGrp="1"/>
          </p:cNvSpPr>
          <p:nvPr>
            <p:ph idx="1"/>
          </p:nvPr>
        </p:nvSpPr>
        <p:spPr/>
        <p:txBody>
          <a:bodyPr/>
          <a:lstStyle/>
          <a:p>
            <a:r>
              <a:rPr lang="de-DE" dirty="0" err="1"/>
              <a:t>Gulf</a:t>
            </a:r>
            <a:r>
              <a:rPr lang="de-DE" dirty="0"/>
              <a:t> Stream: </a:t>
            </a:r>
          </a:p>
          <a:p>
            <a:pPr marL="0" indent="0">
              <a:buNone/>
            </a:pPr>
            <a:endParaRPr lang="en-DE" dirty="0"/>
          </a:p>
        </p:txBody>
      </p:sp>
      <p:sp>
        <p:nvSpPr>
          <p:cNvPr id="4" name="Slide Number Placeholder 3">
            <a:extLst>
              <a:ext uri="{FF2B5EF4-FFF2-40B4-BE49-F238E27FC236}">
                <a16:creationId xmlns:a16="http://schemas.microsoft.com/office/drawing/2014/main" id="{F24786B1-A341-4DB0-ACDD-692F22C38BAE}"/>
              </a:ext>
            </a:extLst>
          </p:cNvPr>
          <p:cNvSpPr>
            <a:spLocks noGrp="1"/>
          </p:cNvSpPr>
          <p:nvPr>
            <p:ph type="sldNum" sz="quarter" idx="12"/>
          </p:nvPr>
        </p:nvSpPr>
        <p:spPr/>
        <p:txBody>
          <a:bodyPr/>
          <a:lstStyle/>
          <a:p>
            <a:fld id="{78C4628D-F498-401D-A166-0FDE3BD7D38E}" type="slidenum">
              <a:rPr lang="en-DE" smtClean="0"/>
              <a:t>19</a:t>
            </a:fld>
            <a:endParaRPr lang="en-DE" dirty="0"/>
          </a:p>
        </p:txBody>
      </p:sp>
      <p:pic>
        <p:nvPicPr>
          <p:cNvPr id="9" name="Picture 8" descr="f01-01b-9780750645522">
            <a:extLst>
              <a:ext uri="{FF2B5EF4-FFF2-40B4-BE49-F238E27FC236}">
                <a16:creationId xmlns:a16="http://schemas.microsoft.com/office/drawing/2014/main" id="{29CF1740-1913-4C1D-BE6C-A1F2437E2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02" y="2692957"/>
            <a:ext cx="4331305" cy="340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01-01a-9780750645522">
            <a:extLst>
              <a:ext uri="{FF2B5EF4-FFF2-40B4-BE49-F238E27FC236}">
                <a16:creationId xmlns:a16="http://schemas.microsoft.com/office/drawing/2014/main" id="{386745B6-21B0-4E75-9BB7-8AB79D479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258" y="2773345"/>
            <a:ext cx="3381683" cy="332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175261-1BAC-4E9B-9A72-DA3E7178FDA1}"/>
              </a:ext>
            </a:extLst>
          </p:cNvPr>
          <p:cNvSpPr txBox="1"/>
          <p:nvPr/>
        </p:nvSpPr>
        <p:spPr>
          <a:xfrm>
            <a:off x="444332" y="2256157"/>
            <a:ext cx="4127668" cy="369332"/>
          </a:xfrm>
          <a:prstGeom prst="rect">
            <a:avLst/>
          </a:prstGeom>
          <a:noFill/>
        </p:spPr>
        <p:txBody>
          <a:bodyPr wrap="none" rtlCol="0">
            <a:spAutoFit/>
          </a:bodyPr>
          <a:lstStyle/>
          <a:p>
            <a:r>
              <a:rPr lang="de-DE" dirty="0" err="1"/>
              <a:t>Drawn</a:t>
            </a:r>
            <a:r>
              <a:rPr lang="de-DE" dirty="0"/>
              <a:t> </a:t>
            </a:r>
            <a:r>
              <a:rPr lang="de-DE" dirty="0" err="1"/>
              <a:t>by</a:t>
            </a:r>
            <a:r>
              <a:rPr lang="de-DE" dirty="0"/>
              <a:t> Benjamin Franklin, 18th </a:t>
            </a:r>
            <a:r>
              <a:rPr lang="de-DE" dirty="0" err="1"/>
              <a:t>century</a:t>
            </a:r>
            <a:endParaRPr lang="en-DE" dirty="0"/>
          </a:p>
        </p:txBody>
      </p:sp>
      <p:sp>
        <p:nvSpPr>
          <p:cNvPr id="13" name="TextBox 12">
            <a:extLst>
              <a:ext uri="{FF2B5EF4-FFF2-40B4-BE49-F238E27FC236}">
                <a16:creationId xmlns:a16="http://schemas.microsoft.com/office/drawing/2014/main" id="{9A1C5B50-A108-448C-B90D-644CA9C79660}"/>
              </a:ext>
            </a:extLst>
          </p:cNvPr>
          <p:cNvSpPr txBox="1"/>
          <p:nvPr/>
        </p:nvSpPr>
        <p:spPr>
          <a:xfrm>
            <a:off x="5337076" y="2240414"/>
            <a:ext cx="3393686" cy="369332"/>
          </a:xfrm>
          <a:prstGeom prst="rect">
            <a:avLst/>
          </a:prstGeom>
          <a:noFill/>
        </p:spPr>
        <p:txBody>
          <a:bodyPr wrap="none" rtlCol="0">
            <a:spAutoFit/>
          </a:bodyPr>
          <a:lstStyle/>
          <a:p>
            <a:r>
              <a:rPr lang="de-DE" dirty="0" err="1"/>
              <a:t>Temperature</a:t>
            </a:r>
            <a:r>
              <a:rPr lang="de-DE" dirty="0"/>
              <a:t> </a:t>
            </a:r>
            <a:r>
              <a:rPr lang="de-DE" dirty="0" err="1"/>
              <a:t>derived</a:t>
            </a:r>
            <a:r>
              <a:rPr lang="de-DE" dirty="0"/>
              <a:t> </a:t>
            </a:r>
            <a:r>
              <a:rPr lang="de-DE" dirty="0" err="1"/>
              <a:t>from</a:t>
            </a:r>
            <a:r>
              <a:rPr lang="de-DE" dirty="0"/>
              <a:t> </a:t>
            </a:r>
            <a:r>
              <a:rPr lang="de-DE" dirty="0" err="1"/>
              <a:t>satelite</a:t>
            </a:r>
            <a:endParaRPr lang="en-DE" dirty="0"/>
          </a:p>
        </p:txBody>
      </p:sp>
    </p:spTree>
    <p:extLst>
      <p:ext uri="{BB962C8B-B14F-4D97-AF65-F5344CB8AC3E}">
        <p14:creationId xmlns:p14="http://schemas.microsoft.com/office/powerpoint/2010/main" val="413226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B2CE-08C9-419B-ACCD-C2E62109420C}"/>
              </a:ext>
            </a:extLst>
          </p:cNvPr>
          <p:cNvSpPr>
            <a:spLocks noGrp="1"/>
          </p:cNvSpPr>
          <p:nvPr>
            <p:ph type="title"/>
          </p:nvPr>
        </p:nvSpPr>
        <p:spPr/>
        <p:txBody>
          <a:bodyPr/>
          <a:lstStyle/>
          <a:p>
            <a:r>
              <a:rPr lang="de-DE" b="1" dirty="0"/>
              <a:t>About </a:t>
            </a:r>
            <a:r>
              <a:rPr lang="de-DE" b="1" dirty="0" err="1"/>
              <a:t>me</a:t>
            </a:r>
            <a:endParaRPr lang="en-DE" b="1" dirty="0"/>
          </a:p>
        </p:txBody>
      </p:sp>
      <p:sp>
        <p:nvSpPr>
          <p:cNvPr id="3" name="Content Placeholder 2">
            <a:extLst>
              <a:ext uri="{FF2B5EF4-FFF2-40B4-BE49-F238E27FC236}">
                <a16:creationId xmlns:a16="http://schemas.microsoft.com/office/drawing/2014/main" id="{C99531B3-CC29-4225-9A95-129F635BC1BF}"/>
              </a:ext>
            </a:extLst>
          </p:cNvPr>
          <p:cNvSpPr>
            <a:spLocks noGrp="1"/>
          </p:cNvSpPr>
          <p:nvPr>
            <p:ph idx="1"/>
          </p:nvPr>
        </p:nvSpPr>
        <p:spPr>
          <a:xfrm>
            <a:off x="2017643" y="2064164"/>
            <a:ext cx="6917634" cy="3839679"/>
          </a:xfrm>
        </p:spPr>
        <p:txBody>
          <a:bodyPr>
            <a:normAutofit fontScale="92500"/>
          </a:bodyPr>
          <a:lstStyle/>
          <a:p>
            <a:pPr marL="0" indent="0">
              <a:buNone/>
            </a:pPr>
            <a:r>
              <a:rPr lang="de-DE" sz="2400" b="1" dirty="0"/>
              <a:t>2009 – 2015</a:t>
            </a:r>
            <a:r>
              <a:rPr lang="de-DE" sz="2400" dirty="0"/>
              <a:t> </a:t>
            </a:r>
            <a:r>
              <a:rPr lang="de-DE" sz="2400" dirty="0" err="1"/>
              <a:t>BSc</a:t>
            </a:r>
            <a:r>
              <a:rPr lang="de-DE" sz="2400" dirty="0"/>
              <a:t>/</a:t>
            </a:r>
            <a:r>
              <a:rPr lang="de-DE" sz="2400" dirty="0" err="1"/>
              <a:t>MSc</a:t>
            </a:r>
            <a:r>
              <a:rPr lang="de-DE" sz="2400" dirty="0"/>
              <a:t> ETH Zürich, Environmental Science </a:t>
            </a:r>
            <a:r>
              <a:rPr lang="de-DE" sz="2400" i="1" dirty="0"/>
              <a:t>(</a:t>
            </a:r>
            <a:r>
              <a:rPr lang="de-DE" sz="2400" i="1" dirty="0" err="1"/>
              <a:t>specialization</a:t>
            </a:r>
            <a:r>
              <a:rPr lang="de-DE" sz="2400" i="1" dirty="0"/>
              <a:t>: </a:t>
            </a:r>
            <a:r>
              <a:rPr lang="de-DE" sz="2400" i="1" dirty="0" err="1"/>
              <a:t>atmosphere</a:t>
            </a:r>
            <a:r>
              <a:rPr lang="de-DE" sz="2400" i="1" dirty="0"/>
              <a:t> and </a:t>
            </a:r>
            <a:r>
              <a:rPr lang="de-DE" sz="2400" i="1" dirty="0" err="1"/>
              <a:t>climate</a:t>
            </a:r>
            <a:r>
              <a:rPr lang="de-DE" sz="2400" dirty="0"/>
              <a:t>), </a:t>
            </a:r>
            <a:r>
              <a:rPr lang="de-DE" sz="2400" dirty="0" err="1"/>
              <a:t>Switzerland</a:t>
            </a:r>
            <a:endParaRPr lang="de-DE" sz="2400" dirty="0"/>
          </a:p>
          <a:p>
            <a:pPr marL="0" indent="0">
              <a:buNone/>
            </a:pPr>
            <a:endParaRPr lang="de-DE" sz="2000" dirty="0"/>
          </a:p>
          <a:p>
            <a:pPr marL="0" indent="0">
              <a:buNone/>
            </a:pPr>
            <a:r>
              <a:rPr lang="de-DE" sz="2200" b="1" dirty="0"/>
              <a:t>2015 – 2019 </a:t>
            </a:r>
            <a:r>
              <a:rPr lang="de-DE" sz="2200" dirty="0"/>
              <a:t>PhD in </a:t>
            </a:r>
            <a:r>
              <a:rPr lang="de-DE" sz="2200" dirty="0" err="1"/>
              <a:t>natural</a:t>
            </a:r>
            <a:r>
              <a:rPr lang="de-DE" sz="2200" dirty="0"/>
              <a:t> Sciences, Max-Planck-Institute </a:t>
            </a:r>
            <a:r>
              <a:rPr lang="de-DE" sz="2200" dirty="0" err="1"/>
              <a:t>for</a:t>
            </a:r>
            <a:r>
              <a:rPr lang="de-DE" sz="2200" dirty="0"/>
              <a:t> </a:t>
            </a:r>
            <a:r>
              <a:rPr lang="de-DE" sz="2200" dirty="0" err="1"/>
              <a:t>Meteorology</a:t>
            </a:r>
            <a:r>
              <a:rPr lang="de-DE" sz="2200" dirty="0"/>
              <a:t>, Hamburg / </a:t>
            </a:r>
            <a:r>
              <a:rPr lang="de-DE" sz="2200" dirty="0" err="1"/>
              <a:t>Universite</a:t>
            </a:r>
            <a:r>
              <a:rPr lang="de-DE" sz="2200" dirty="0"/>
              <a:t> Libre de Bruxelles</a:t>
            </a:r>
          </a:p>
          <a:p>
            <a:pPr marL="0" indent="0">
              <a:buNone/>
            </a:pPr>
            <a:r>
              <a:rPr lang="de-DE" sz="1900" dirty="0"/>
              <a:t>-&gt; Impacts </a:t>
            </a:r>
            <a:r>
              <a:rPr lang="de-DE" sz="1900" dirty="0" err="1"/>
              <a:t>of</a:t>
            </a:r>
            <a:r>
              <a:rPr lang="de-DE" sz="1900" dirty="0"/>
              <a:t> </a:t>
            </a:r>
            <a:r>
              <a:rPr lang="de-DE" sz="1900" dirty="0" err="1"/>
              <a:t>riverine</a:t>
            </a:r>
            <a:r>
              <a:rPr lang="de-DE" sz="1900" dirty="0"/>
              <a:t> </a:t>
            </a:r>
            <a:r>
              <a:rPr lang="de-DE" sz="1900" dirty="0" err="1"/>
              <a:t>fluxes</a:t>
            </a:r>
            <a:r>
              <a:rPr lang="de-DE" sz="1900" dirty="0"/>
              <a:t> on </a:t>
            </a:r>
            <a:r>
              <a:rPr lang="de-DE" sz="1900" dirty="0" err="1"/>
              <a:t>the</a:t>
            </a:r>
            <a:r>
              <a:rPr lang="de-DE" sz="1900" dirty="0"/>
              <a:t> global </a:t>
            </a:r>
            <a:r>
              <a:rPr lang="de-DE" sz="1900" dirty="0" err="1"/>
              <a:t>ocean</a:t>
            </a:r>
            <a:r>
              <a:rPr lang="de-DE" sz="1900" dirty="0"/>
              <a:t> </a:t>
            </a:r>
            <a:r>
              <a:rPr lang="de-DE" sz="1900" dirty="0" err="1"/>
              <a:t>carbon</a:t>
            </a:r>
            <a:r>
              <a:rPr lang="de-DE" sz="1900" dirty="0"/>
              <a:t> </a:t>
            </a:r>
            <a:r>
              <a:rPr lang="de-DE" sz="1900" dirty="0" err="1"/>
              <a:t>cycle</a:t>
            </a:r>
            <a:r>
              <a:rPr lang="de-DE" sz="1900" dirty="0"/>
              <a:t> (</a:t>
            </a:r>
            <a:r>
              <a:rPr lang="de-DE" sz="1900" dirty="0" err="1"/>
              <a:t>especially</a:t>
            </a:r>
            <a:r>
              <a:rPr lang="de-DE" sz="1900" dirty="0"/>
              <a:t> </a:t>
            </a:r>
            <a:r>
              <a:rPr lang="de-DE" sz="1900" dirty="0" err="1"/>
              <a:t>the</a:t>
            </a:r>
            <a:r>
              <a:rPr lang="de-DE" sz="1900" dirty="0"/>
              <a:t> </a:t>
            </a:r>
            <a:r>
              <a:rPr lang="de-DE" sz="1900" dirty="0" err="1"/>
              <a:t>coastal</a:t>
            </a:r>
            <a:r>
              <a:rPr lang="de-DE" sz="1900" dirty="0"/>
              <a:t> </a:t>
            </a:r>
            <a:r>
              <a:rPr lang="de-DE" sz="1900" dirty="0" err="1"/>
              <a:t>ocean</a:t>
            </a:r>
            <a:r>
              <a:rPr lang="de-DE" sz="1900" dirty="0"/>
              <a:t>) </a:t>
            </a:r>
          </a:p>
          <a:p>
            <a:pPr marL="0" indent="0">
              <a:buNone/>
            </a:pPr>
            <a:endParaRPr lang="de-DE" sz="1600" dirty="0"/>
          </a:p>
          <a:p>
            <a:pPr marL="0" indent="0">
              <a:buNone/>
            </a:pPr>
            <a:r>
              <a:rPr lang="de-DE" sz="2000" b="1" dirty="0"/>
              <a:t>2020 – </a:t>
            </a:r>
            <a:r>
              <a:rPr lang="de-DE" sz="2000" dirty="0"/>
              <a:t>Post-Doc at MPI-BGC, BSI </a:t>
            </a:r>
            <a:r>
              <a:rPr lang="de-DE" sz="2000" dirty="0" err="1"/>
              <a:t>department</a:t>
            </a:r>
            <a:endParaRPr lang="de-DE" sz="2000" dirty="0"/>
          </a:p>
          <a:p>
            <a:pPr marL="0" indent="0">
              <a:buNone/>
            </a:pPr>
            <a:r>
              <a:rPr lang="de-DE" sz="1800" dirty="0"/>
              <a:t>-&gt; Modeling </a:t>
            </a:r>
            <a:r>
              <a:rPr lang="de-DE" sz="1800" dirty="0" err="1"/>
              <a:t>of</a:t>
            </a:r>
            <a:r>
              <a:rPr lang="de-DE" sz="1800" dirty="0"/>
              <a:t> </a:t>
            </a:r>
            <a:r>
              <a:rPr lang="de-DE" sz="1800" dirty="0" err="1"/>
              <a:t>the</a:t>
            </a:r>
            <a:r>
              <a:rPr lang="de-DE" sz="1800" dirty="0"/>
              <a:t> </a:t>
            </a:r>
            <a:r>
              <a:rPr lang="de-DE" sz="1800" dirty="0" err="1"/>
              <a:t>effects</a:t>
            </a:r>
            <a:r>
              <a:rPr lang="de-DE" sz="1800" dirty="0"/>
              <a:t> </a:t>
            </a:r>
            <a:r>
              <a:rPr lang="de-DE" sz="1800" dirty="0" err="1"/>
              <a:t>arising</a:t>
            </a:r>
            <a:r>
              <a:rPr lang="de-DE" sz="1800" dirty="0"/>
              <a:t> </a:t>
            </a:r>
            <a:r>
              <a:rPr lang="de-DE" sz="1800" dirty="0" err="1"/>
              <a:t>from</a:t>
            </a:r>
            <a:r>
              <a:rPr lang="de-DE" sz="1800" dirty="0"/>
              <a:t> </a:t>
            </a:r>
            <a:r>
              <a:rPr lang="de-DE" sz="1800" dirty="0" err="1"/>
              <a:t>thawing</a:t>
            </a:r>
            <a:r>
              <a:rPr lang="de-DE" sz="1800" dirty="0"/>
              <a:t> </a:t>
            </a:r>
            <a:r>
              <a:rPr lang="de-DE" sz="1800" dirty="0" err="1"/>
              <a:t>of</a:t>
            </a:r>
            <a:r>
              <a:rPr lang="de-DE" sz="1800" dirty="0"/>
              <a:t> </a:t>
            </a:r>
            <a:r>
              <a:rPr lang="de-DE" sz="1800" dirty="0" err="1"/>
              <a:t>permafrost</a:t>
            </a:r>
            <a:r>
              <a:rPr lang="de-DE" sz="1800" dirty="0"/>
              <a:t> on </a:t>
            </a:r>
            <a:r>
              <a:rPr lang="de-DE" sz="1800" dirty="0" err="1"/>
              <a:t>nutrient</a:t>
            </a:r>
            <a:r>
              <a:rPr lang="de-DE" sz="1800" dirty="0"/>
              <a:t> and </a:t>
            </a:r>
            <a:r>
              <a:rPr lang="de-DE" sz="1800" dirty="0" err="1"/>
              <a:t>carbon</a:t>
            </a:r>
            <a:r>
              <a:rPr lang="de-DE" sz="1800" dirty="0"/>
              <a:t> </a:t>
            </a:r>
            <a:r>
              <a:rPr lang="de-DE" sz="1800" dirty="0" err="1"/>
              <a:t>cycling</a:t>
            </a:r>
            <a:r>
              <a:rPr lang="de-DE" sz="1800" dirty="0"/>
              <a:t> in high-</a:t>
            </a:r>
            <a:r>
              <a:rPr lang="de-DE" sz="1800" dirty="0" err="1"/>
              <a:t>latitude</a:t>
            </a:r>
            <a:r>
              <a:rPr lang="de-DE" sz="1800" dirty="0"/>
              <a:t> </a:t>
            </a:r>
            <a:r>
              <a:rPr lang="de-DE" sz="1800" dirty="0" err="1"/>
              <a:t>ecosystems</a:t>
            </a:r>
            <a:endParaRPr lang="de-DE" sz="1800" dirty="0"/>
          </a:p>
          <a:p>
            <a:pPr marL="0" indent="0">
              <a:buNone/>
            </a:pPr>
            <a:endParaRPr lang="de-DE" dirty="0"/>
          </a:p>
        </p:txBody>
      </p:sp>
      <p:sp>
        <p:nvSpPr>
          <p:cNvPr id="5" name="Slide Number Placeholder 4">
            <a:extLst>
              <a:ext uri="{FF2B5EF4-FFF2-40B4-BE49-F238E27FC236}">
                <a16:creationId xmlns:a16="http://schemas.microsoft.com/office/drawing/2014/main" id="{2827DBB2-7A0E-4F1B-B307-BEEE4CACB858}"/>
              </a:ext>
            </a:extLst>
          </p:cNvPr>
          <p:cNvSpPr>
            <a:spLocks noGrp="1"/>
          </p:cNvSpPr>
          <p:nvPr>
            <p:ph type="sldNum" sz="quarter" idx="12"/>
          </p:nvPr>
        </p:nvSpPr>
        <p:spPr/>
        <p:txBody>
          <a:bodyPr/>
          <a:lstStyle/>
          <a:p>
            <a:fld id="{78C4628D-F498-401D-A166-0FDE3BD7D38E}" type="slidenum">
              <a:rPr lang="en-DE" smtClean="0"/>
              <a:t>2</a:t>
            </a:fld>
            <a:endParaRPr lang="en-DE" dirty="0"/>
          </a:p>
        </p:txBody>
      </p:sp>
      <p:pic>
        <p:nvPicPr>
          <p:cNvPr id="1030" name="Picture 6" descr="ETH-Logo ">
            <a:extLst>
              <a:ext uri="{FF2B5EF4-FFF2-40B4-BE49-F238E27FC236}">
                <a16:creationId xmlns:a16="http://schemas.microsoft.com/office/drawing/2014/main" id="{DF2E5675-B1E8-488F-9B50-652C1D6D1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7" y="1976189"/>
            <a:ext cx="2102580" cy="7709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C1B7E3B-E429-4BEC-A09D-D45E52C21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71" y="4110866"/>
            <a:ext cx="1783180" cy="1450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B4457F7-F137-4AA8-B500-669EFC85DD1A}"/>
              </a:ext>
            </a:extLst>
          </p:cNvPr>
          <p:cNvPicPr>
            <a:picLocks noChangeAspect="1"/>
          </p:cNvPicPr>
          <p:nvPr/>
        </p:nvPicPr>
        <p:blipFill>
          <a:blip r:embed="rId4"/>
          <a:stretch>
            <a:fillRect/>
          </a:stretch>
        </p:blipFill>
        <p:spPr>
          <a:xfrm>
            <a:off x="426302" y="2917135"/>
            <a:ext cx="1023730" cy="1023730"/>
          </a:xfrm>
          <a:prstGeom prst="rect">
            <a:avLst/>
          </a:prstGeom>
        </p:spPr>
      </p:pic>
    </p:spTree>
    <p:extLst>
      <p:ext uri="{BB962C8B-B14F-4D97-AF65-F5344CB8AC3E}">
        <p14:creationId xmlns:p14="http://schemas.microsoft.com/office/powerpoint/2010/main" val="54287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3FCE-17A6-4D24-BE52-7CCDD2AC769F}"/>
              </a:ext>
            </a:extLst>
          </p:cNvPr>
          <p:cNvSpPr>
            <a:spLocks noGrp="1"/>
          </p:cNvSpPr>
          <p:nvPr>
            <p:ph type="title"/>
          </p:nvPr>
        </p:nvSpPr>
        <p:spPr/>
        <p:txBody>
          <a:bodyPr/>
          <a:lstStyle/>
          <a:p>
            <a:r>
              <a:rPr lang="en-GB" dirty="0"/>
              <a:t>Time- and spatial scales of ocean circulation</a:t>
            </a:r>
            <a:endParaRPr lang="en-DE" dirty="0"/>
          </a:p>
        </p:txBody>
      </p:sp>
      <p:sp>
        <p:nvSpPr>
          <p:cNvPr id="3" name="Content Placeholder 2">
            <a:extLst>
              <a:ext uri="{FF2B5EF4-FFF2-40B4-BE49-F238E27FC236}">
                <a16:creationId xmlns:a16="http://schemas.microsoft.com/office/drawing/2014/main" id="{4969AF12-902F-4EA4-AFE8-F9E7B2BE6502}"/>
              </a:ext>
            </a:extLst>
          </p:cNvPr>
          <p:cNvSpPr>
            <a:spLocks noGrp="1"/>
          </p:cNvSpPr>
          <p:nvPr>
            <p:ph idx="1"/>
          </p:nvPr>
        </p:nvSpPr>
        <p:spPr>
          <a:xfrm>
            <a:off x="846703" y="2071825"/>
            <a:ext cx="5192356" cy="1932267"/>
          </a:xfrm>
        </p:spPr>
        <p:txBody>
          <a:bodyPr/>
          <a:lstStyle/>
          <a:p>
            <a:r>
              <a:rPr lang="de-DE" dirty="0"/>
              <a:t>Storm </a:t>
            </a:r>
            <a:r>
              <a:rPr lang="de-DE" dirty="0" err="1"/>
              <a:t>surge</a:t>
            </a:r>
            <a:r>
              <a:rPr lang="de-DE" dirty="0"/>
              <a:t>, </a:t>
            </a:r>
            <a:r>
              <a:rPr lang="de-DE" dirty="0" err="1"/>
              <a:t>eddies</a:t>
            </a:r>
            <a:r>
              <a:rPr lang="de-DE" dirty="0"/>
              <a:t>, </a:t>
            </a:r>
            <a:r>
              <a:rPr lang="de-DE" dirty="0" err="1"/>
              <a:t>waves</a:t>
            </a:r>
            <a:endParaRPr lang="de-DE" dirty="0"/>
          </a:p>
          <a:p>
            <a:endParaRPr lang="en-DE" dirty="0"/>
          </a:p>
        </p:txBody>
      </p:sp>
      <p:sp>
        <p:nvSpPr>
          <p:cNvPr id="4" name="Slide Number Placeholder 3">
            <a:extLst>
              <a:ext uri="{FF2B5EF4-FFF2-40B4-BE49-F238E27FC236}">
                <a16:creationId xmlns:a16="http://schemas.microsoft.com/office/drawing/2014/main" id="{22247470-58F9-42C7-BDAE-9606106B8E4D}"/>
              </a:ext>
            </a:extLst>
          </p:cNvPr>
          <p:cNvSpPr>
            <a:spLocks noGrp="1"/>
          </p:cNvSpPr>
          <p:nvPr>
            <p:ph type="sldNum" sz="quarter" idx="12"/>
          </p:nvPr>
        </p:nvSpPr>
        <p:spPr/>
        <p:txBody>
          <a:bodyPr/>
          <a:lstStyle/>
          <a:p>
            <a:fld id="{78C4628D-F498-401D-A166-0FDE3BD7D38E}" type="slidenum">
              <a:rPr lang="en-DE" smtClean="0"/>
              <a:t>20</a:t>
            </a:fld>
            <a:endParaRPr lang="en-DE" dirty="0"/>
          </a:p>
        </p:txBody>
      </p:sp>
      <p:sp>
        <p:nvSpPr>
          <p:cNvPr id="5" name="TextBox 4">
            <a:extLst>
              <a:ext uri="{FF2B5EF4-FFF2-40B4-BE49-F238E27FC236}">
                <a16:creationId xmlns:a16="http://schemas.microsoft.com/office/drawing/2014/main" id="{355F3092-C87F-47D1-904B-4C6A093ED3AC}"/>
              </a:ext>
            </a:extLst>
          </p:cNvPr>
          <p:cNvSpPr txBox="1"/>
          <p:nvPr/>
        </p:nvSpPr>
        <p:spPr>
          <a:xfrm>
            <a:off x="635652" y="5491348"/>
            <a:ext cx="2590800" cy="369332"/>
          </a:xfrm>
          <a:prstGeom prst="rect">
            <a:avLst/>
          </a:prstGeom>
          <a:noFill/>
        </p:spPr>
        <p:txBody>
          <a:bodyPr wrap="square" rtlCol="0">
            <a:spAutoFit/>
          </a:bodyPr>
          <a:lstStyle/>
          <a:p>
            <a:r>
              <a:rPr lang="de-DE" dirty="0"/>
              <a:t>-&gt; </a:t>
            </a:r>
            <a:r>
              <a:rPr lang="de-DE" dirty="0" err="1"/>
              <a:t>Temporary</a:t>
            </a:r>
            <a:r>
              <a:rPr lang="de-DE" dirty="0"/>
              <a:t> feature</a:t>
            </a:r>
            <a:endParaRPr lang="en-DE" dirty="0"/>
          </a:p>
        </p:txBody>
      </p:sp>
      <p:pic>
        <p:nvPicPr>
          <p:cNvPr id="5122" name="Picture 2" descr="HaidaEddy1a">
            <a:extLst>
              <a:ext uri="{FF2B5EF4-FFF2-40B4-BE49-F238E27FC236}">
                <a16:creationId xmlns:a16="http://schemas.microsoft.com/office/drawing/2014/main" id="{E0657482-FCFA-48B1-8475-ED516660A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687" y="2691912"/>
            <a:ext cx="3866963" cy="25486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486DF52-D7F8-4797-98B7-6657D677A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2603098"/>
            <a:ext cx="2045363" cy="272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42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636C-C285-4F7E-8187-1C364913C950}"/>
              </a:ext>
            </a:extLst>
          </p:cNvPr>
          <p:cNvSpPr>
            <a:spLocks noGrp="1"/>
          </p:cNvSpPr>
          <p:nvPr>
            <p:ph type="title"/>
          </p:nvPr>
        </p:nvSpPr>
        <p:spPr/>
        <p:txBody>
          <a:bodyPr/>
          <a:lstStyle/>
          <a:p>
            <a:r>
              <a:rPr lang="en-GB" dirty="0"/>
              <a:t>Time- and spatial scales of ocean circulation</a:t>
            </a:r>
            <a:endParaRPr lang="en-DE" dirty="0"/>
          </a:p>
        </p:txBody>
      </p:sp>
      <p:sp>
        <p:nvSpPr>
          <p:cNvPr id="4" name="Slide Number Placeholder 3">
            <a:extLst>
              <a:ext uri="{FF2B5EF4-FFF2-40B4-BE49-F238E27FC236}">
                <a16:creationId xmlns:a16="http://schemas.microsoft.com/office/drawing/2014/main" id="{B443DF7F-9183-4C49-B918-4BD995295584}"/>
              </a:ext>
            </a:extLst>
          </p:cNvPr>
          <p:cNvSpPr>
            <a:spLocks noGrp="1"/>
          </p:cNvSpPr>
          <p:nvPr>
            <p:ph type="sldNum" sz="quarter" idx="12"/>
          </p:nvPr>
        </p:nvSpPr>
        <p:spPr/>
        <p:txBody>
          <a:bodyPr/>
          <a:lstStyle/>
          <a:p>
            <a:fld id="{78C4628D-F498-401D-A166-0FDE3BD7D38E}" type="slidenum">
              <a:rPr lang="en-DE" smtClean="0"/>
              <a:t>21</a:t>
            </a:fld>
            <a:endParaRPr lang="en-DE" dirty="0"/>
          </a:p>
        </p:txBody>
      </p:sp>
      <p:pic>
        <p:nvPicPr>
          <p:cNvPr id="5" name="Picture 4" descr="f01-02-9780750645522">
            <a:extLst>
              <a:ext uri="{FF2B5EF4-FFF2-40B4-BE49-F238E27FC236}">
                <a16:creationId xmlns:a16="http://schemas.microsoft.com/office/drawing/2014/main" id="{68077BD0-B127-4142-BFED-7AD3A12EE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71" y="1916113"/>
            <a:ext cx="72390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86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44D746-D5E4-4FE9-93CB-74C447A0826A}"/>
              </a:ext>
            </a:extLst>
          </p:cNvPr>
          <p:cNvSpPr>
            <a:spLocks noGrp="1"/>
          </p:cNvSpPr>
          <p:nvPr>
            <p:ph type="sldNum" sz="quarter" idx="12"/>
          </p:nvPr>
        </p:nvSpPr>
        <p:spPr/>
        <p:txBody>
          <a:bodyPr/>
          <a:lstStyle/>
          <a:p>
            <a:fld id="{78C4628D-F498-401D-A166-0FDE3BD7D38E}" type="slidenum">
              <a:rPr lang="en-DE" smtClean="0"/>
              <a:t>22</a:t>
            </a:fld>
            <a:endParaRPr lang="en-DE" dirty="0"/>
          </a:p>
        </p:txBody>
      </p:sp>
      <p:pic>
        <p:nvPicPr>
          <p:cNvPr id="7" name="Picture 6">
            <a:extLst>
              <a:ext uri="{FF2B5EF4-FFF2-40B4-BE49-F238E27FC236}">
                <a16:creationId xmlns:a16="http://schemas.microsoft.com/office/drawing/2014/main" id="{827EF18D-355A-471C-88C0-7F52BEB30244}"/>
              </a:ext>
            </a:extLst>
          </p:cNvPr>
          <p:cNvPicPr>
            <a:picLocks noChangeAspect="1"/>
          </p:cNvPicPr>
          <p:nvPr/>
        </p:nvPicPr>
        <p:blipFill rotWithShape="1">
          <a:blip r:embed="rId2"/>
          <a:srcRect l="20770" t="12247" r="16703" b="4139"/>
          <a:stretch/>
        </p:blipFill>
        <p:spPr>
          <a:xfrm>
            <a:off x="1276490" y="1493134"/>
            <a:ext cx="6530750" cy="4912409"/>
          </a:xfrm>
          <a:prstGeom prst="rect">
            <a:avLst/>
          </a:prstGeom>
        </p:spPr>
      </p:pic>
      <p:sp>
        <p:nvSpPr>
          <p:cNvPr id="8" name="Title 1">
            <a:extLst>
              <a:ext uri="{FF2B5EF4-FFF2-40B4-BE49-F238E27FC236}">
                <a16:creationId xmlns:a16="http://schemas.microsoft.com/office/drawing/2014/main" id="{BD8B8788-E445-4DE7-B7B9-F7B2C34C034D}"/>
              </a:ext>
            </a:extLst>
          </p:cNvPr>
          <p:cNvSpPr>
            <a:spLocks noGrp="1"/>
          </p:cNvSpPr>
          <p:nvPr>
            <p:ph type="title"/>
          </p:nvPr>
        </p:nvSpPr>
        <p:spPr>
          <a:xfrm>
            <a:off x="395026" y="309143"/>
            <a:ext cx="7886700" cy="1325563"/>
          </a:xfrm>
        </p:spPr>
        <p:txBody>
          <a:bodyPr/>
          <a:lstStyle/>
          <a:p>
            <a:pPr>
              <a:tabLst>
                <a:tab pos="1165225" algn="l"/>
              </a:tabLst>
            </a:pPr>
            <a:r>
              <a:rPr lang="de-DE" dirty="0"/>
              <a:t>Ocean </a:t>
            </a:r>
            <a:r>
              <a:rPr lang="de-DE" dirty="0" err="1"/>
              <a:t>properties</a:t>
            </a:r>
            <a:r>
              <a:rPr lang="de-DE" dirty="0"/>
              <a:t> </a:t>
            </a:r>
            <a:r>
              <a:rPr lang="de-DE" dirty="0" err="1"/>
              <a:t>that</a:t>
            </a:r>
            <a:r>
              <a:rPr lang="de-DE" dirty="0"/>
              <a:t> </a:t>
            </a:r>
            <a:r>
              <a:rPr lang="de-DE" dirty="0" err="1"/>
              <a:t>impact</a:t>
            </a:r>
            <a:r>
              <a:rPr lang="de-DE" dirty="0"/>
              <a:t> </a:t>
            </a:r>
            <a:r>
              <a:rPr lang="de-DE" dirty="0" err="1"/>
              <a:t>ocean</a:t>
            </a:r>
            <a:r>
              <a:rPr lang="de-DE" dirty="0"/>
              <a:t> </a:t>
            </a:r>
            <a:r>
              <a:rPr lang="de-DE" dirty="0" err="1"/>
              <a:t>dynamics</a:t>
            </a:r>
            <a:endParaRPr lang="en-DE" dirty="0"/>
          </a:p>
        </p:txBody>
      </p:sp>
    </p:spTree>
    <p:extLst>
      <p:ext uri="{BB962C8B-B14F-4D97-AF65-F5344CB8AC3E}">
        <p14:creationId xmlns:p14="http://schemas.microsoft.com/office/powerpoint/2010/main" val="36525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30B-2E08-46D8-A361-8340772EBADE}"/>
              </a:ext>
            </a:extLst>
          </p:cNvPr>
          <p:cNvSpPr>
            <a:spLocks noGrp="1"/>
          </p:cNvSpPr>
          <p:nvPr>
            <p:ph type="title"/>
          </p:nvPr>
        </p:nvSpPr>
        <p:spPr>
          <a:xfrm>
            <a:off x="1086478" y="2766218"/>
            <a:ext cx="7886700" cy="1325563"/>
          </a:xfrm>
        </p:spPr>
        <p:txBody>
          <a:bodyPr/>
          <a:lstStyle/>
          <a:p>
            <a:pPr algn="ctr"/>
            <a:r>
              <a:rPr lang="en-GB" dirty="0"/>
              <a:t>Ocean Water Properties</a:t>
            </a:r>
            <a:endParaRPr lang="en-DE" dirty="0"/>
          </a:p>
        </p:txBody>
      </p:sp>
      <p:sp>
        <p:nvSpPr>
          <p:cNvPr id="4" name="Slide Number Placeholder 3">
            <a:extLst>
              <a:ext uri="{FF2B5EF4-FFF2-40B4-BE49-F238E27FC236}">
                <a16:creationId xmlns:a16="http://schemas.microsoft.com/office/drawing/2014/main" id="{FB1F6AA6-9566-43F0-B589-7EF5B5193DE0}"/>
              </a:ext>
            </a:extLst>
          </p:cNvPr>
          <p:cNvSpPr>
            <a:spLocks noGrp="1"/>
          </p:cNvSpPr>
          <p:nvPr>
            <p:ph type="sldNum" sz="quarter" idx="12"/>
          </p:nvPr>
        </p:nvSpPr>
        <p:spPr/>
        <p:txBody>
          <a:bodyPr/>
          <a:lstStyle/>
          <a:p>
            <a:fld id="{78C4628D-F498-401D-A166-0FDE3BD7D38E}" type="slidenum">
              <a:rPr lang="en-DE" smtClean="0"/>
              <a:t>23</a:t>
            </a:fld>
            <a:endParaRPr lang="en-DE" dirty="0"/>
          </a:p>
        </p:txBody>
      </p:sp>
    </p:spTree>
    <p:extLst>
      <p:ext uri="{BB962C8B-B14F-4D97-AF65-F5344CB8AC3E}">
        <p14:creationId xmlns:p14="http://schemas.microsoft.com/office/powerpoint/2010/main" val="592580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9086-B48E-43D8-883C-B39549D0D689}"/>
              </a:ext>
            </a:extLst>
          </p:cNvPr>
          <p:cNvSpPr>
            <a:spLocks noGrp="1"/>
          </p:cNvSpPr>
          <p:nvPr>
            <p:ph type="title"/>
          </p:nvPr>
        </p:nvSpPr>
        <p:spPr/>
        <p:txBody>
          <a:bodyPr/>
          <a:lstStyle/>
          <a:p>
            <a:r>
              <a:rPr lang="de-DE" dirty="0" err="1"/>
              <a:t>Water</a:t>
            </a:r>
            <a:r>
              <a:rPr lang="de-DE" dirty="0"/>
              <a:t> </a:t>
            </a:r>
            <a:r>
              <a:rPr lang="de-DE" dirty="0" err="1"/>
              <a:t>properties</a:t>
            </a:r>
            <a:endParaRPr lang="en-DE" dirty="0"/>
          </a:p>
        </p:txBody>
      </p:sp>
      <p:sp>
        <p:nvSpPr>
          <p:cNvPr id="4" name="Slide Number Placeholder 3">
            <a:extLst>
              <a:ext uri="{FF2B5EF4-FFF2-40B4-BE49-F238E27FC236}">
                <a16:creationId xmlns:a16="http://schemas.microsoft.com/office/drawing/2014/main" id="{762A997D-474D-417F-BEE4-83A3795DE6F8}"/>
              </a:ext>
            </a:extLst>
          </p:cNvPr>
          <p:cNvSpPr>
            <a:spLocks noGrp="1"/>
          </p:cNvSpPr>
          <p:nvPr>
            <p:ph type="sldNum" sz="quarter" idx="12"/>
          </p:nvPr>
        </p:nvSpPr>
        <p:spPr/>
        <p:txBody>
          <a:bodyPr/>
          <a:lstStyle/>
          <a:p>
            <a:fld id="{78C4628D-F498-401D-A166-0FDE3BD7D38E}" type="slidenum">
              <a:rPr lang="en-DE" smtClean="0"/>
              <a:t>24</a:t>
            </a:fld>
            <a:endParaRPr lang="en-DE" dirty="0"/>
          </a:p>
        </p:txBody>
      </p:sp>
      <p:pic>
        <p:nvPicPr>
          <p:cNvPr id="6" name="Picture 5">
            <a:extLst>
              <a:ext uri="{FF2B5EF4-FFF2-40B4-BE49-F238E27FC236}">
                <a16:creationId xmlns:a16="http://schemas.microsoft.com/office/drawing/2014/main" id="{7E8FFF38-5D0E-4C3A-8AA9-D0E77B0CB63D}"/>
              </a:ext>
            </a:extLst>
          </p:cNvPr>
          <p:cNvPicPr>
            <a:picLocks noChangeAspect="1"/>
          </p:cNvPicPr>
          <p:nvPr/>
        </p:nvPicPr>
        <p:blipFill rotWithShape="1">
          <a:blip r:embed="rId2"/>
          <a:srcRect l="11648" t="10884" r="13077" b="9799"/>
          <a:stretch/>
        </p:blipFill>
        <p:spPr>
          <a:xfrm>
            <a:off x="337930" y="1646110"/>
            <a:ext cx="8177420" cy="4846764"/>
          </a:xfrm>
          <a:prstGeom prst="rect">
            <a:avLst/>
          </a:prstGeom>
        </p:spPr>
      </p:pic>
    </p:spTree>
    <p:extLst>
      <p:ext uri="{BB962C8B-B14F-4D97-AF65-F5344CB8AC3E}">
        <p14:creationId xmlns:p14="http://schemas.microsoft.com/office/powerpoint/2010/main" val="3343821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EFC8-9C87-4073-924C-1D2D3169D770}"/>
              </a:ext>
            </a:extLst>
          </p:cNvPr>
          <p:cNvSpPr>
            <a:spLocks noGrp="1"/>
          </p:cNvSpPr>
          <p:nvPr>
            <p:ph type="title"/>
          </p:nvPr>
        </p:nvSpPr>
        <p:spPr/>
        <p:txBody>
          <a:bodyPr/>
          <a:lstStyle/>
          <a:p>
            <a:r>
              <a:rPr lang="de-DE" dirty="0" err="1"/>
              <a:t>Water</a:t>
            </a:r>
            <a:r>
              <a:rPr lang="de-DE" dirty="0"/>
              <a:t> Properties: Density</a:t>
            </a:r>
            <a:endParaRPr lang="en-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4229B5-00D8-4DE1-B26A-9025C7FC3322}"/>
                  </a:ext>
                </a:extLst>
              </p:cNvPr>
              <p:cNvSpPr>
                <a:spLocks noGrp="1"/>
              </p:cNvSpPr>
              <p:nvPr>
                <p:ph idx="1"/>
              </p:nvPr>
            </p:nvSpPr>
            <p:spPr/>
            <p:txBody>
              <a:bodyPr/>
              <a:lstStyle/>
              <a:p>
                <a:pPr marL="0" indent="0">
                  <a:buNone/>
                </a:pPr>
                <a:r>
                  <a:rPr lang="de-DE" b="1" dirty="0" err="1"/>
                  <a:t>Seawater</a:t>
                </a:r>
                <a:r>
                  <a:rPr lang="de-DE" b="1" dirty="0"/>
                  <a:t> </a:t>
                </a:r>
                <a:r>
                  <a:rPr lang="de-DE" b="1" dirty="0" err="1"/>
                  <a:t>density</a:t>
                </a:r>
                <a:r>
                  <a:rPr lang="de-DE" b="1" dirty="0"/>
                  <a:t> </a:t>
                </a:r>
                <a14:m>
                  <m:oMath xmlns:m="http://schemas.openxmlformats.org/officeDocument/2006/math">
                    <m:r>
                      <a:rPr lang="el-GR" b="1" i="1" smtClean="0">
                        <a:latin typeface="Cambria Math" panose="02040503050406030204" pitchFamily="18" charset="0"/>
                      </a:rPr>
                      <m:t>𝝆</m:t>
                    </m:r>
                  </m:oMath>
                </a14:m>
                <a:r>
                  <a:rPr lang="de-DE" b="1" dirty="0"/>
                  <a:t> </a:t>
                </a:r>
                <a:r>
                  <a:rPr lang="de-DE" dirty="0" err="1"/>
                  <a:t>determines</a:t>
                </a:r>
                <a:r>
                  <a:rPr lang="de-DE" dirty="0"/>
                  <a:t> </a:t>
                </a:r>
                <a:r>
                  <a:rPr lang="de-DE" dirty="0" err="1"/>
                  <a:t>depth</a:t>
                </a:r>
                <a:r>
                  <a:rPr lang="de-DE" dirty="0"/>
                  <a:t> at </a:t>
                </a:r>
                <a:r>
                  <a:rPr lang="de-DE" dirty="0" err="1"/>
                  <a:t>which</a:t>
                </a:r>
                <a:r>
                  <a:rPr lang="de-DE" dirty="0"/>
                  <a:t> a </a:t>
                </a:r>
                <a:r>
                  <a:rPr lang="de-DE" dirty="0" err="1"/>
                  <a:t>water</a:t>
                </a:r>
                <a:r>
                  <a:rPr lang="de-DE" dirty="0"/>
                  <a:t> </a:t>
                </a:r>
                <a:r>
                  <a:rPr lang="de-DE" dirty="0" err="1"/>
                  <a:t>parcel</a:t>
                </a:r>
                <a:r>
                  <a:rPr lang="de-DE" dirty="0"/>
                  <a:t> will </a:t>
                </a:r>
                <a:r>
                  <a:rPr lang="de-DE" dirty="0" err="1"/>
                  <a:t>settle</a:t>
                </a:r>
                <a:endParaRPr lang="de-DE" dirty="0"/>
              </a:p>
              <a:p>
                <a:pPr marL="0" indent="0">
                  <a:buNone/>
                </a:pPr>
                <a:r>
                  <a:rPr lang="de-DE" sz="2400" dirty="0" err="1"/>
                  <a:t>Dependent</a:t>
                </a:r>
                <a:r>
                  <a:rPr lang="de-DE" sz="2400" dirty="0"/>
                  <a:t> on:</a:t>
                </a:r>
              </a:p>
              <a:p>
                <a:pPr marL="0" indent="0">
                  <a:buNone/>
                </a:pPr>
                <a:endParaRPr lang="de-DE" sz="2400" dirty="0"/>
              </a:p>
              <a:p>
                <a:pPr lvl="2"/>
                <a:r>
                  <a:rPr lang="de-DE" sz="2400" b="1" dirty="0" err="1"/>
                  <a:t>Salinity</a:t>
                </a:r>
                <a:endParaRPr lang="de-DE" sz="2400" b="1" dirty="0"/>
              </a:p>
              <a:p>
                <a:pPr lvl="2"/>
                <a:r>
                  <a:rPr lang="de-DE" sz="2400" b="1" dirty="0" err="1"/>
                  <a:t>Temperature</a:t>
                </a:r>
                <a:endParaRPr lang="de-DE" sz="2400" b="1" dirty="0"/>
              </a:p>
              <a:p>
                <a:pPr lvl="2"/>
                <a:r>
                  <a:rPr lang="de-DE" sz="2400" b="1" dirty="0" err="1"/>
                  <a:t>Pressure</a:t>
                </a:r>
                <a:endParaRPr lang="de-DE" sz="2400" b="1" dirty="0"/>
              </a:p>
              <a:p>
                <a:pPr lvl="2"/>
                <a:endParaRPr lang="en-DE" dirty="0"/>
              </a:p>
            </p:txBody>
          </p:sp>
        </mc:Choice>
        <mc:Fallback xmlns="">
          <p:sp>
            <p:nvSpPr>
              <p:cNvPr id="3" name="Content Placeholder 2">
                <a:extLst>
                  <a:ext uri="{FF2B5EF4-FFF2-40B4-BE49-F238E27FC236}">
                    <a16:creationId xmlns:a16="http://schemas.microsoft.com/office/drawing/2014/main" id="{CD4229B5-00D8-4DE1-B26A-9025C7FC3322}"/>
                  </a:ext>
                </a:extLst>
              </p:cNvPr>
              <p:cNvSpPr>
                <a:spLocks noGrp="1" noRot="1" noChangeAspect="1" noMove="1" noResize="1" noEditPoints="1" noAdjustHandles="1" noChangeArrowheads="1" noChangeShapeType="1" noTextEdit="1"/>
              </p:cNvSpPr>
              <p:nvPr>
                <p:ph idx="1"/>
              </p:nvPr>
            </p:nvSpPr>
            <p:spPr>
              <a:blipFill>
                <a:blip r:embed="rId3"/>
                <a:stretch>
                  <a:fillRect l="-1546" t="-2241"/>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A09C7AB4-5FF6-4FF8-80DE-D28836964CCB}"/>
              </a:ext>
            </a:extLst>
          </p:cNvPr>
          <p:cNvSpPr>
            <a:spLocks noGrp="1"/>
          </p:cNvSpPr>
          <p:nvPr>
            <p:ph type="sldNum" sz="quarter" idx="12"/>
          </p:nvPr>
        </p:nvSpPr>
        <p:spPr/>
        <p:txBody>
          <a:bodyPr/>
          <a:lstStyle/>
          <a:p>
            <a:fld id="{78C4628D-F498-401D-A166-0FDE3BD7D38E}" type="slidenum">
              <a:rPr lang="en-DE" smtClean="0"/>
              <a:t>25</a:t>
            </a:fld>
            <a:endParaRPr lang="en-DE" dirty="0"/>
          </a:p>
        </p:txBody>
      </p:sp>
      <p:grpSp>
        <p:nvGrpSpPr>
          <p:cNvPr id="7" name="Group 6">
            <a:extLst>
              <a:ext uri="{FF2B5EF4-FFF2-40B4-BE49-F238E27FC236}">
                <a16:creationId xmlns:a16="http://schemas.microsoft.com/office/drawing/2014/main" id="{C888EE91-96CD-46E0-A443-40BA989CE711}"/>
              </a:ext>
            </a:extLst>
          </p:cNvPr>
          <p:cNvGrpSpPr>
            <a:grpSpLocks/>
          </p:cNvGrpSpPr>
          <p:nvPr/>
        </p:nvGrpSpPr>
        <p:grpSpPr bwMode="auto">
          <a:xfrm>
            <a:off x="4330928" y="2524917"/>
            <a:ext cx="5867400" cy="3770315"/>
            <a:chOff x="3623" y="1417"/>
            <a:chExt cx="3696" cy="2375"/>
          </a:xfrm>
        </p:grpSpPr>
        <p:pic>
          <p:nvPicPr>
            <p:cNvPr id="8" name="Picture 7" descr="f04-20ab-9780750645522">
              <a:extLst>
                <a:ext uri="{FF2B5EF4-FFF2-40B4-BE49-F238E27FC236}">
                  <a16:creationId xmlns:a16="http://schemas.microsoft.com/office/drawing/2014/main" id="{25014999-94AF-4CA8-A2BD-5D38C4F12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424"/>
            <a:stretch/>
          </p:blipFill>
          <p:spPr bwMode="auto">
            <a:xfrm>
              <a:off x="3958" y="1417"/>
              <a:ext cx="1513"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5FCA3AF9-65C7-41D3-90A5-1C88EBE64200}"/>
                </a:ext>
              </a:extLst>
            </p:cNvPr>
            <p:cNvSpPr txBox="1">
              <a:spLocks noChangeArrowheads="1"/>
            </p:cNvSpPr>
            <p:nvPr/>
          </p:nvSpPr>
          <p:spPr bwMode="auto">
            <a:xfrm>
              <a:off x="3623" y="3600"/>
              <a:ext cx="369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spcBef>
                  <a:spcPct val="50000"/>
                </a:spcBef>
              </a:pPr>
              <a:r>
                <a:rPr lang="en-US" altLang="en-DE" dirty="0"/>
                <a:t>Typical density/depth profiles in the </a:t>
              </a:r>
              <a:r>
                <a:rPr lang="en-US" altLang="en-DE" i="1" dirty="0"/>
                <a:t>North Pacific</a:t>
              </a:r>
              <a:r>
                <a:rPr lang="en-US" altLang="en-DE" dirty="0"/>
                <a:t>. </a:t>
              </a:r>
            </a:p>
          </p:txBody>
        </p:sp>
      </p:grpSp>
    </p:spTree>
    <p:extLst>
      <p:ext uri="{BB962C8B-B14F-4D97-AF65-F5344CB8AC3E}">
        <p14:creationId xmlns:p14="http://schemas.microsoft.com/office/powerpoint/2010/main" val="255699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DF14-7141-4954-BEAB-EC3ED4CC4E8A}"/>
              </a:ext>
            </a:extLst>
          </p:cNvPr>
          <p:cNvSpPr>
            <a:spLocks noGrp="1"/>
          </p:cNvSpPr>
          <p:nvPr>
            <p:ph type="title"/>
          </p:nvPr>
        </p:nvSpPr>
        <p:spPr/>
        <p:txBody>
          <a:bodyPr/>
          <a:lstStyle/>
          <a:p>
            <a:r>
              <a:rPr lang="de-DE" dirty="0" err="1"/>
              <a:t>Water</a:t>
            </a:r>
            <a:r>
              <a:rPr lang="de-DE" dirty="0"/>
              <a:t> </a:t>
            </a:r>
            <a:r>
              <a:rPr lang="de-DE" dirty="0" err="1"/>
              <a:t>properties</a:t>
            </a:r>
            <a:r>
              <a:rPr lang="de-DE" dirty="0"/>
              <a:t>: </a:t>
            </a:r>
            <a:r>
              <a:rPr lang="de-DE" dirty="0" err="1"/>
              <a:t>buoyancy</a:t>
            </a:r>
            <a:r>
              <a:rPr lang="de-DE" dirty="0"/>
              <a:t> </a:t>
            </a:r>
            <a:endParaRPr lang="en-DE" dirty="0"/>
          </a:p>
        </p:txBody>
      </p:sp>
      <p:sp>
        <p:nvSpPr>
          <p:cNvPr id="4" name="Slide Number Placeholder 3">
            <a:extLst>
              <a:ext uri="{FF2B5EF4-FFF2-40B4-BE49-F238E27FC236}">
                <a16:creationId xmlns:a16="http://schemas.microsoft.com/office/drawing/2014/main" id="{6F53471C-4F38-4672-8E57-DA930B454B26}"/>
              </a:ext>
            </a:extLst>
          </p:cNvPr>
          <p:cNvSpPr>
            <a:spLocks noGrp="1"/>
          </p:cNvSpPr>
          <p:nvPr>
            <p:ph type="sldNum" sz="quarter" idx="12"/>
          </p:nvPr>
        </p:nvSpPr>
        <p:spPr/>
        <p:txBody>
          <a:bodyPr/>
          <a:lstStyle/>
          <a:p>
            <a:fld id="{78C4628D-F498-401D-A166-0FDE3BD7D38E}" type="slidenum">
              <a:rPr lang="en-DE" smtClean="0"/>
              <a:t>26</a:t>
            </a:fld>
            <a:endParaRPr lang="en-DE" dirty="0"/>
          </a:p>
        </p:txBody>
      </p:sp>
      <p:sp>
        <p:nvSpPr>
          <p:cNvPr id="7" name="TextBox 6">
            <a:extLst>
              <a:ext uri="{FF2B5EF4-FFF2-40B4-BE49-F238E27FC236}">
                <a16:creationId xmlns:a16="http://schemas.microsoft.com/office/drawing/2014/main" id="{A6A7148F-9F05-4274-998E-D48196A369CB}"/>
              </a:ext>
            </a:extLst>
          </p:cNvPr>
          <p:cNvSpPr txBox="1"/>
          <p:nvPr/>
        </p:nvSpPr>
        <p:spPr>
          <a:xfrm>
            <a:off x="273989" y="1977199"/>
            <a:ext cx="3486778" cy="1200329"/>
          </a:xfrm>
          <a:prstGeom prst="rect">
            <a:avLst/>
          </a:prstGeom>
          <a:noFill/>
        </p:spPr>
        <p:txBody>
          <a:bodyPr wrap="square" rtlCol="0">
            <a:spAutoFit/>
          </a:bodyPr>
          <a:lstStyle/>
          <a:p>
            <a:r>
              <a:rPr lang="de-DE" sz="2400" dirty="0" err="1"/>
              <a:t>Buoyancy</a:t>
            </a:r>
            <a:r>
              <a:rPr lang="de-DE" sz="2400" dirty="0"/>
              <a:t> </a:t>
            </a:r>
            <a:r>
              <a:rPr lang="de-DE" sz="2400" dirty="0" err="1"/>
              <a:t>determines</a:t>
            </a:r>
            <a:r>
              <a:rPr lang="de-DE" sz="2400" dirty="0"/>
              <a:t> </a:t>
            </a:r>
            <a:r>
              <a:rPr lang="de-DE" sz="2400" b="1" dirty="0" err="1"/>
              <a:t>whether</a:t>
            </a:r>
            <a:r>
              <a:rPr lang="de-DE" sz="2400" b="1" dirty="0"/>
              <a:t> a </a:t>
            </a:r>
            <a:r>
              <a:rPr lang="de-DE" sz="2400" b="1" dirty="0" err="1"/>
              <a:t>water</a:t>
            </a:r>
            <a:r>
              <a:rPr lang="de-DE" sz="2400" b="1" dirty="0"/>
              <a:t> </a:t>
            </a:r>
            <a:r>
              <a:rPr lang="de-DE" sz="2400" b="1" dirty="0" err="1"/>
              <a:t>parcel</a:t>
            </a:r>
            <a:r>
              <a:rPr lang="de-DE" sz="2400" b="1" dirty="0"/>
              <a:t> will </a:t>
            </a:r>
            <a:r>
              <a:rPr lang="de-DE" sz="2400" b="1" dirty="0" err="1"/>
              <a:t>rise</a:t>
            </a:r>
            <a:r>
              <a:rPr lang="de-DE" sz="2400" b="1" dirty="0"/>
              <a:t> </a:t>
            </a:r>
            <a:r>
              <a:rPr lang="de-DE" sz="2400" b="1" dirty="0" err="1"/>
              <a:t>or</a:t>
            </a:r>
            <a:r>
              <a:rPr lang="de-DE" sz="2400" b="1" dirty="0"/>
              <a:t> sink</a:t>
            </a:r>
            <a:endParaRPr lang="en-DE" sz="2400" b="1" dirty="0"/>
          </a:p>
        </p:txBody>
      </p:sp>
      <p:pic>
        <p:nvPicPr>
          <p:cNvPr id="1026" name="Picture 2" descr="Negative, neutral and positive buoyancy">
            <a:extLst>
              <a:ext uri="{FF2B5EF4-FFF2-40B4-BE49-F238E27FC236}">
                <a16:creationId xmlns:a16="http://schemas.microsoft.com/office/drawing/2014/main" id="{A86A8314-A0BD-4A2A-8030-465F9602A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97"/>
          <a:stretch/>
        </p:blipFill>
        <p:spPr bwMode="auto">
          <a:xfrm>
            <a:off x="3760767" y="1690689"/>
            <a:ext cx="4814762" cy="403013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12ED96F-CEB0-4F99-B17E-50637AAEA42B}"/>
                  </a:ext>
                </a:extLst>
              </p:cNvPr>
              <p:cNvSpPr txBox="1"/>
              <p:nvPr/>
            </p:nvSpPr>
            <p:spPr>
              <a:xfrm>
                <a:off x="568471" y="3464038"/>
                <a:ext cx="2540001" cy="39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𝐹𝑏</m:t>
                      </m:r>
                      <m:r>
                        <a:rPr lang="de-DE" sz="2400" b="0" i="1" smtClean="0">
                          <a:latin typeface="Cambria Math" panose="02040503050406030204" pitchFamily="18" charset="0"/>
                        </a:rPr>
                        <m:t>= </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𝜌</m:t>
                          </m:r>
                        </m:e>
                        <m:sub>
                          <m:r>
                            <a:rPr lang="de-DE" sz="2400" b="0" i="1" smtClean="0">
                              <a:latin typeface="Cambria Math" panose="02040503050406030204" pitchFamily="18" charset="0"/>
                            </a:rPr>
                            <m:t>𝑓</m:t>
                          </m:r>
                        </m:sub>
                      </m:sSub>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𝑔</m:t>
                      </m:r>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𝑉</m:t>
                      </m:r>
                      <m:r>
                        <a:rPr lang="de-DE" sz="2400" b="0" i="1" smtClean="0">
                          <a:latin typeface="Cambria Math" panose="02040503050406030204" pitchFamily="18" charset="0"/>
                          <a:ea typeface="Cambria Math" panose="02040503050406030204" pitchFamily="18" charset="0"/>
                        </a:rPr>
                        <m:t> </m:t>
                      </m:r>
                    </m:oMath>
                  </m:oMathPara>
                </a14:m>
                <a:endParaRPr lang="en-DE" sz="2400" dirty="0"/>
              </a:p>
            </p:txBody>
          </p:sp>
        </mc:Choice>
        <mc:Fallback xmlns="">
          <p:sp>
            <p:nvSpPr>
              <p:cNvPr id="5" name="TextBox 4">
                <a:extLst>
                  <a:ext uri="{FF2B5EF4-FFF2-40B4-BE49-F238E27FC236}">
                    <a16:creationId xmlns:a16="http://schemas.microsoft.com/office/drawing/2014/main" id="{712ED96F-CEB0-4F99-B17E-50637AAEA42B}"/>
                  </a:ext>
                </a:extLst>
              </p:cNvPr>
              <p:cNvSpPr txBox="1">
                <a:spLocks noRot="1" noChangeAspect="1" noMove="1" noResize="1" noEditPoints="1" noAdjustHandles="1" noChangeArrowheads="1" noChangeShapeType="1" noTextEdit="1"/>
              </p:cNvSpPr>
              <p:nvPr/>
            </p:nvSpPr>
            <p:spPr>
              <a:xfrm>
                <a:off x="568471" y="3464038"/>
                <a:ext cx="2540001" cy="398955"/>
              </a:xfrm>
              <a:prstGeom prst="rect">
                <a:avLst/>
              </a:prstGeom>
              <a:blipFill>
                <a:blip r:embed="rId4"/>
                <a:stretch>
                  <a:fillRect b="-2575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677F92-0F38-4778-B9D0-8AD18B694BB5}"/>
                  </a:ext>
                </a:extLst>
              </p:cNvPr>
              <p:cNvSpPr txBox="1"/>
              <p:nvPr/>
            </p:nvSpPr>
            <p:spPr>
              <a:xfrm>
                <a:off x="568470" y="4646473"/>
                <a:ext cx="254000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𝐹𝑔</m:t>
                      </m:r>
                      <m:r>
                        <a:rPr lang="de-DE" sz="2400" b="0" i="1" smtClean="0">
                          <a:latin typeface="Cambria Math" panose="02040503050406030204" pitchFamily="18" charset="0"/>
                        </a:rPr>
                        <m:t>= </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𝜌</m:t>
                          </m:r>
                        </m:e>
                        <m:sub>
                          <m:r>
                            <a:rPr lang="de-DE" sz="2400" b="0" i="1" smtClean="0">
                              <a:latin typeface="Cambria Math" panose="02040503050406030204" pitchFamily="18" charset="0"/>
                            </a:rPr>
                            <m:t>𝑏</m:t>
                          </m:r>
                        </m:sub>
                      </m:sSub>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𝑔</m:t>
                      </m:r>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𝑉</m:t>
                      </m:r>
                      <m:r>
                        <a:rPr lang="de-DE" sz="2400" b="0" i="1" smtClean="0">
                          <a:latin typeface="Cambria Math" panose="02040503050406030204" pitchFamily="18" charset="0"/>
                          <a:ea typeface="Cambria Math" panose="02040503050406030204" pitchFamily="18" charset="0"/>
                        </a:rPr>
                        <m:t> </m:t>
                      </m:r>
                    </m:oMath>
                  </m:oMathPara>
                </a14:m>
                <a:endParaRPr lang="en-DE" sz="2400" dirty="0"/>
              </a:p>
            </p:txBody>
          </p:sp>
        </mc:Choice>
        <mc:Fallback xmlns="">
          <p:sp>
            <p:nvSpPr>
              <p:cNvPr id="10" name="TextBox 9">
                <a:extLst>
                  <a:ext uri="{FF2B5EF4-FFF2-40B4-BE49-F238E27FC236}">
                    <a16:creationId xmlns:a16="http://schemas.microsoft.com/office/drawing/2014/main" id="{69677F92-0F38-4778-B9D0-8AD18B694BB5}"/>
                  </a:ext>
                </a:extLst>
              </p:cNvPr>
              <p:cNvSpPr txBox="1">
                <a:spLocks noRot="1" noChangeAspect="1" noMove="1" noResize="1" noEditPoints="1" noAdjustHandles="1" noChangeArrowheads="1" noChangeShapeType="1" noTextEdit="1"/>
              </p:cNvSpPr>
              <p:nvPr/>
            </p:nvSpPr>
            <p:spPr>
              <a:xfrm>
                <a:off x="568470" y="4646473"/>
                <a:ext cx="2540001" cy="369332"/>
              </a:xfrm>
              <a:prstGeom prst="rect">
                <a:avLst/>
              </a:prstGeom>
              <a:blipFill>
                <a:blip r:embed="rId5"/>
                <a:stretch>
                  <a:fillRect l="-959" b="-32787"/>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228418A0-3AD2-4B86-BD20-B71326C389A3}"/>
              </a:ext>
            </a:extLst>
          </p:cNvPr>
          <p:cNvSpPr txBox="1"/>
          <p:nvPr/>
        </p:nvSpPr>
        <p:spPr>
          <a:xfrm>
            <a:off x="972273" y="4181592"/>
            <a:ext cx="1331089" cy="369332"/>
          </a:xfrm>
          <a:prstGeom prst="rect">
            <a:avLst/>
          </a:prstGeom>
          <a:noFill/>
        </p:spPr>
        <p:txBody>
          <a:bodyPr wrap="square" rtlCol="0">
            <a:spAutoFit/>
          </a:bodyPr>
          <a:lstStyle/>
          <a:p>
            <a:r>
              <a:rPr lang="de-DE" dirty="0"/>
              <a:t>Gravitation</a:t>
            </a:r>
            <a:endParaRPr lang="en-DE" dirty="0"/>
          </a:p>
        </p:txBody>
      </p:sp>
      <p:sp>
        <p:nvSpPr>
          <p:cNvPr id="9" name="TextBox 8">
            <a:extLst>
              <a:ext uri="{FF2B5EF4-FFF2-40B4-BE49-F238E27FC236}">
                <a16:creationId xmlns:a16="http://schemas.microsoft.com/office/drawing/2014/main" id="{356359AB-CFBE-46C2-B7D7-2126C314A697}"/>
              </a:ext>
            </a:extLst>
          </p:cNvPr>
          <p:cNvSpPr txBox="1"/>
          <p:nvPr/>
        </p:nvSpPr>
        <p:spPr>
          <a:xfrm>
            <a:off x="898341" y="3121530"/>
            <a:ext cx="1880257" cy="369332"/>
          </a:xfrm>
          <a:prstGeom prst="rect">
            <a:avLst/>
          </a:prstGeom>
          <a:noFill/>
        </p:spPr>
        <p:txBody>
          <a:bodyPr wrap="square" rtlCol="0">
            <a:spAutoFit/>
          </a:bodyPr>
          <a:lstStyle/>
          <a:p>
            <a:r>
              <a:rPr lang="de-DE" dirty="0" err="1"/>
              <a:t>Buoyancy</a:t>
            </a:r>
            <a:r>
              <a:rPr lang="de-DE" dirty="0"/>
              <a:t> </a:t>
            </a:r>
            <a:r>
              <a:rPr lang="de-DE" dirty="0" err="1"/>
              <a:t>force</a:t>
            </a:r>
            <a:r>
              <a:rPr lang="de-DE" dirty="0"/>
              <a:t> </a:t>
            </a:r>
            <a:endParaRPr lang="en-DE" dirty="0"/>
          </a:p>
        </p:txBody>
      </p:sp>
    </p:spTree>
    <p:extLst>
      <p:ext uri="{BB962C8B-B14F-4D97-AF65-F5344CB8AC3E}">
        <p14:creationId xmlns:p14="http://schemas.microsoft.com/office/powerpoint/2010/main" val="289926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5EF2-82C1-497C-8B54-5784398FA027}"/>
              </a:ext>
            </a:extLst>
          </p:cNvPr>
          <p:cNvSpPr>
            <a:spLocks noGrp="1"/>
          </p:cNvSpPr>
          <p:nvPr>
            <p:ph type="title"/>
          </p:nvPr>
        </p:nvSpPr>
        <p:spPr/>
        <p:txBody>
          <a:bodyPr/>
          <a:lstStyle/>
          <a:p>
            <a:r>
              <a:rPr lang="de-DE" dirty="0" err="1"/>
              <a:t>Water</a:t>
            </a:r>
            <a:r>
              <a:rPr lang="de-DE" dirty="0"/>
              <a:t> Properties: Density</a:t>
            </a:r>
            <a:endParaRPr lang="en-DE" dirty="0"/>
          </a:p>
        </p:txBody>
      </p:sp>
      <p:sp>
        <p:nvSpPr>
          <p:cNvPr id="3" name="Content Placeholder 2">
            <a:extLst>
              <a:ext uri="{FF2B5EF4-FFF2-40B4-BE49-F238E27FC236}">
                <a16:creationId xmlns:a16="http://schemas.microsoft.com/office/drawing/2014/main" id="{6348693D-3C99-4F42-8BA4-F0D7A07E71F9}"/>
              </a:ext>
            </a:extLst>
          </p:cNvPr>
          <p:cNvSpPr>
            <a:spLocks noGrp="1"/>
          </p:cNvSpPr>
          <p:nvPr>
            <p:ph idx="1"/>
          </p:nvPr>
        </p:nvSpPr>
        <p:spPr>
          <a:xfrm>
            <a:off x="628650" y="1514126"/>
            <a:ext cx="7886700" cy="4351338"/>
          </a:xfrm>
        </p:spPr>
        <p:txBody>
          <a:bodyPr/>
          <a:lstStyle/>
          <a:p>
            <a:r>
              <a:rPr lang="de-DE" dirty="0" err="1"/>
              <a:t>Salinity</a:t>
            </a:r>
            <a:r>
              <a:rPr lang="de-DE" dirty="0"/>
              <a:t> and </a:t>
            </a:r>
            <a:r>
              <a:rPr lang="de-DE" dirty="0" err="1"/>
              <a:t>Temperature</a:t>
            </a:r>
            <a:r>
              <a:rPr lang="de-DE" dirty="0"/>
              <a:t> </a:t>
            </a:r>
            <a:r>
              <a:rPr lang="de-DE" dirty="0" err="1"/>
              <a:t>Effect</a:t>
            </a:r>
            <a:endParaRPr lang="de-DE" dirty="0"/>
          </a:p>
        </p:txBody>
      </p:sp>
      <p:sp>
        <p:nvSpPr>
          <p:cNvPr id="4" name="Slide Number Placeholder 3">
            <a:extLst>
              <a:ext uri="{FF2B5EF4-FFF2-40B4-BE49-F238E27FC236}">
                <a16:creationId xmlns:a16="http://schemas.microsoft.com/office/drawing/2014/main" id="{2B490658-57A4-4CAA-8FCF-27FF3F16ACCB}"/>
              </a:ext>
            </a:extLst>
          </p:cNvPr>
          <p:cNvSpPr>
            <a:spLocks noGrp="1"/>
          </p:cNvSpPr>
          <p:nvPr>
            <p:ph type="sldNum" sz="quarter" idx="12"/>
          </p:nvPr>
        </p:nvSpPr>
        <p:spPr/>
        <p:txBody>
          <a:bodyPr/>
          <a:lstStyle/>
          <a:p>
            <a:fld id="{78C4628D-F498-401D-A166-0FDE3BD7D38E}" type="slidenum">
              <a:rPr lang="en-DE" smtClean="0"/>
              <a:t>27</a:t>
            </a:fld>
            <a:endParaRPr lang="en-DE" dirty="0"/>
          </a:p>
        </p:txBody>
      </p:sp>
      <p:pic>
        <p:nvPicPr>
          <p:cNvPr id="3074" name="Picture 2">
            <a:extLst>
              <a:ext uri="{FF2B5EF4-FFF2-40B4-BE49-F238E27FC236}">
                <a16:creationId xmlns:a16="http://schemas.microsoft.com/office/drawing/2014/main" id="{10518C8B-2A32-4A9F-BC3A-FA5285233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380" y="2181576"/>
            <a:ext cx="5999827" cy="4351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96A9A5-7F59-4CDD-B105-7E1B32861459}"/>
              </a:ext>
            </a:extLst>
          </p:cNvPr>
          <p:cNvSpPr txBox="1"/>
          <p:nvPr/>
        </p:nvSpPr>
        <p:spPr>
          <a:xfrm>
            <a:off x="251209" y="3429000"/>
            <a:ext cx="1611171" cy="1231106"/>
          </a:xfrm>
          <a:prstGeom prst="rect">
            <a:avLst/>
          </a:prstGeom>
          <a:noFill/>
        </p:spPr>
        <p:txBody>
          <a:bodyPr wrap="square" rtlCol="0">
            <a:spAutoFit/>
          </a:bodyPr>
          <a:lstStyle/>
          <a:p>
            <a:endParaRPr lang="de-DE" sz="2000" dirty="0"/>
          </a:p>
          <a:p>
            <a:pPr marL="0" indent="0">
              <a:buNone/>
            </a:pPr>
            <a:r>
              <a:rPr lang="de-DE" dirty="0"/>
              <a:t>Negative </a:t>
            </a:r>
            <a:r>
              <a:rPr lang="de-DE" dirty="0" err="1"/>
              <a:t>effect</a:t>
            </a:r>
            <a:r>
              <a:rPr lang="de-DE" dirty="0"/>
              <a:t> </a:t>
            </a:r>
            <a:r>
              <a:rPr lang="de-DE" dirty="0" err="1"/>
              <a:t>of</a:t>
            </a:r>
            <a:r>
              <a:rPr lang="de-DE" dirty="0"/>
              <a:t> </a:t>
            </a:r>
            <a:r>
              <a:rPr lang="de-DE" dirty="0" err="1"/>
              <a:t>temperature</a:t>
            </a:r>
            <a:endParaRPr lang="en-DE" dirty="0"/>
          </a:p>
          <a:p>
            <a:endParaRPr lang="en-DE" dirty="0"/>
          </a:p>
        </p:txBody>
      </p:sp>
      <p:sp>
        <p:nvSpPr>
          <p:cNvPr id="8" name="TextBox 7">
            <a:extLst>
              <a:ext uri="{FF2B5EF4-FFF2-40B4-BE49-F238E27FC236}">
                <a16:creationId xmlns:a16="http://schemas.microsoft.com/office/drawing/2014/main" id="{68BA62B1-C492-4084-954D-F42970276B11}"/>
              </a:ext>
            </a:extLst>
          </p:cNvPr>
          <p:cNvSpPr txBox="1"/>
          <p:nvPr/>
        </p:nvSpPr>
        <p:spPr>
          <a:xfrm>
            <a:off x="3770310" y="6488668"/>
            <a:ext cx="4572000" cy="369332"/>
          </a:xfrm>
          <a:prstGeom prst="rect">
            <a:avLst/>
          </a:prstGeom>
          <a:noFill/>
        </p:spPr>
        <p:txBody>
          <a:bodyPr wrap="square">
            <a:spAutoFit/>
          </a:bodyPr>
          <a:lstStyle/>
          <a:p>
            <a:r>
              <a:rPr lang="de-DE" dirty="0"/>
              <a:t>Positive </a:t>
            </a:r>
            <a:r>
              <a:rPr lang="de-DE" dirty="0" err="1"/>
              <a:t>effect</a:t>
            </a:r>
            <a:r>
              <a:rPr lang="de-DE" dirty="0"/>
              <a:t> </a:t>
            </a:r>
            <a:r>
              <a:rPr lang="de-DE" dirty="0" err="1"/>
              <a:t>of</a:t>
            </a:r>
            <a:r>
              <a:rPr lang="de-DE" dirty="0"/>
              <a:t> </a:t>
            </a:r>
            <a:r>
              <a:rPr lang="de-DE" dirty="0" err="1"/>
              <a:t>salinity</a:t>
            </a:r>
            <a:r>
              <a:rPr lang="de-DE" dirty="0"/>
              <a:t> </a:t>
            </a:r>
          </a:p>
        </p:txBody>
      </p:sp>
    </p:spTree>
    <p:extLst>
      <p:ext uri="{BB962C8B-B14F-4D97-AF65-F5344CB8AC3E}">
        <p14:creationId xmlns:p14="http://schemas.microsoft.com/office/powerpoint/2010/main" val="3224772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DD201-D340-4EA8-9DE3-8A72B9342099}"/>
              </a:ext>
            </a:extLst>
          </p:cNvPr>
          <p:cNvSpPr>
            <a:spLocks noGrp="1"/>
          </p:cNvSpPr>
          <p:nvPr>
            <p:ph type="title"/>
          </p:nvPr>
        </p:nvSpPr>
        <p:spPr/>
        <p:txBody>
          <a:bodyPr/>
          <a:lstStyle/>
          <a:p>
            <a:r>
              <a:rPr lang="de-DE" dirty="0" err="1"/>
              <a:t>Water</a:t>
            </a:r>
            <a:r>
              <a:rPr lang="de-DE" dirty="0"/>
              <a:t> Properties: Potential </a:t>
            </a:r>
            <a:r>
              <a:rPr lang="de-DE" dirty="0" err="1"/>
              <a:t>density</a:t>
            </a:r>
            <a:endParaRPr lang="en-DE" dirty="0"/>
          </a:p>
        </p:txBody>
      </p:sp>
      <p:sp>
        <p:nvSpPr>
          <p:cNvPr id="3" name="Content Placeholder 2">
            <a:extLst>
              <a:ext uri="{FF2B5EF4-FFF2-40B4-BE49-F238E27FC236}">
                <a16:creationId xmlns:a16="http://schemas.microsoft.com/office/drawing/2014/main" id="{07FE80CF-ECB1-4932-B75F-D88F29569C8E}"/>
              </a:ext>
            </a:extLst>
          </p:cNvPr>
          <p:cNvSpPr>
            <a:spLocks noGrp="1"/>
          </p:cNvSpPr>
          <p:nvPr>
            <p:ph idx="1"/>
          </p:nvPr>
        </p:nvSpPr>
        <p:spPr>
          <a:xfrm>
            <a:off x="628650" y="1690689"/>
            <a:ext cx="7886700" cy="4351338"/>
          </a:xfrm>
        </p:spPr>
        <p:txBody>
          <a:bodyPr/>
          <a:lstStyle/>
          <a:p>
            <a:r>
              <a:rPr lang="de-DE" dirty="0"/>
              <a:t>Potential </a:t>
            </a:r>
            <a:r>
              <a:rPr lang="de-DE" dirty="0" err="1"/>
              <a:t>temperature</a:t>
            </a:r>
            <a:r>
              <a:rPr lang="de-DE" dirty="0"/>
              <a:t> </a:t>
            </a:r>
            <a:r>
              <a:rPr lang="de-DE" dirty="0" err="1"/>
              <a:t>density</a:t>
            </a:r>
            <a:r>
              <a:rPr lang="de-DE" dirty="0"/>
              <a:t>:</a:t>
            </a:r>
          </a:p>
          <a:p>
            <a:pPr marL="0" indent="0">
              <a:buNone/>
            </a:pPr>
            <a:r>
              <a:rPr lang="de-DE" sz="2200" dirty="0"/>
              <a:t>Adjustment </a:t>
            </a:r>
            <a:r>
              <a:rPr lang="de-DE" sz="2200" b="1" dirty="0" err="1"/>
              <a:t>to</a:t>
            </a:r>
            <a:r>
              <a:rPr lang="de-DE" sz="2200" b="1" dirty="0"/>
              <a:t> </a:t>
            </a:r>
            <a:r>
              <a:rPr lang="de-DE" sz="2200" b="1" dirty="0" err="1"/>
              <a:t>compare</a:t>
            </a:r>
            <a:r>
              <a:rPr lang="de-DE" sz="2200" b="1" dirty="0"/>
              <a:t> </a:t>
            </a:r>
            <a:r>
              <a:rPr lang="de-DE" sz="2200" b="1" dirty="0" err="1"/>
              <a:t>density</a:t>
            </a:r>
            <a:r>
              <a:rPr lang="de-DE" sz="2200" b="1" dirty="0"/>
              <a:t> </a:t>
            </a:r>
            <a:r>
              <a:rPr lang="de-DE" sz="2200" b="1" dirty="0" err="1"/>
              <a:t>of</a:t>
            </a:r>
            <a:r>
              <a:rPr lang="de-DE" sz="2200" b="1" dirty="0"/>
              <a:t> </a:t>
            </a:r>
            <a:r>
              <a:rPr lang="de-DE" sz="2200" b="1" dirty="0" err="1"/>
              <a:t>water</a:t>
            </a:r>
            <a:r>
              <a:rPr lang="de-DE" sz="2200" b="1" dirty="0"/>
              <a:t> </a:t>
            </a:r>
            <a:r>
              <a:rPr lang="de-DE" sz="2200" b="1" dirty="0" err="1"/>
              <a:t>parcels</a:t>
            </a:r>
            <a:r>
              <a:rPr lang="de-DE" sz="2200" b="1"/>
              <a:t> </a:t>
            </a:r>
            <a:r>
              <a:rPr lang="de-DE" sz="2200"/>
              <a:t>at </a:t>
            </a:r>
            <a:r>
              <a:rPr lang="de-DE" sz="2200" dirty="0"/>
              <a:t>different </a:t>
            </a:r>
            <a:r>
              <a:rPr lang="de-DE" sz="2200" b="1" dirty="0" err="1"/>
              <a:t>depth</a:t>
            </a:r>
            <a:r>
              <a:rPr lang="de-DE" sz="2200" b="1" dirty="0"/>
              <a:t>/</a:t>
            </a:r>
            <a:r>
              <a:rPr lang="de-DE" sz="2200" b="1" dirty="0" err="1"/>
              <a:t>pressure</a:t>
            </a:r>
            <a:endParaRPr lang="de-DE" sz="2200" b="1" dirty="0"/>
          </a:p>
          <a:p>
            <a:pPr marL="0" indent="0">
              <a:buNone/>
            </a:pPr>
            <a:endParaRPr lang="de-DE" sz="2400" dirty="0"/>
          </a:p>
          <a:p>
            <a:pPr marL="0" indent="0">
              <a:buNone/>
            </a:pPr>
            <a:endParaRPr lang="de-DE" dirty="0"/>
          </a:p>
          <a:p>
            <a:pPr marL="0" indent="0">
              <a:buNone/>
            </a:pPr>
            <a:endParaRPr lang="de-DE" dirty="0"/>
          </a:p>
        </p:txBody>
      </p:sp>
      <p:sp>
        <p:nvSpPr>
          <p:cNvPr id="4" name="Slide Number Placeholder 3">
            <a:extLst>
              <a:ext uri="{FF2B5EF4-FFF2-40B4-BE49-F238E27FC236}">
                <a16:creationId xmlns:a16="http://schemas.microsoft.com/office/drawing/2014/main" id="{A66511C6-C603-4747-833A-3141AD0EA086}"/>
              </a:ext>
            </a:extLst>
          </p:cNvPr>
          <p:cNvSpPr>
            <a:spLocks noGrp="1"/>
          </p:cNvSpPr>
          <p:nvPr>
            <p:ph type="sldNum" sz="quarter" idx="12"/>
          </p:nvPr>
        </p:nvSpPr>
        <p:spPr/>
        <p:txBody>
          <a:bodyPr/>
          <a:lstStyle/>
          <a:p>
            <a:fld id="{78C4628D-F498-401D-A166-0FDE3BD7D38E}" type="slidenum">
              <a:rPr lang="en-DE" smtClean="0"/>
              <a:t>28</a:t>
            </a:fld>
            <a:endParaRPr lang="en-DE" dirty="0"/>
          </a:p>
        </p:txBody>
      </p:sp>
      <p:pic>
        <p:nvPicPr>
          <p:cNvPr id="6" name="Picture 5">
            <a:extLst>
              <a:ext uri="{FF2B5EF4-FFF2-40B4-BE49-F238E27FC236}">
                <a16:creationId xmlns:a16="http://schemas.microsoft.com/office/drawing/2014/main" id="{1194C802-CDE3-421C-8E92-3E30478FDF57}"/>
              </a:ext>
            </a:extLst>
          </p:cNvPr>
          <p:cNvPicPr>
            <a:picLocks noChangeAspect="1"/>
          </p:cNvPicPr>
          <p:nvPr/>
        </p:nvPicPr>
        <p:blipFill rotWithShape="1">
          <a:blip r:embed="rId2"/>
          <a:srcRect l="12685" t="25144" r="31667" b="30247"/>
          <a:stretch/>
        </p:blipFill>
        <p:spPr>
          <a:xfrm>
            <a:off x="1536330" y="3310638"/>
            <a:ext cx="5699503" cy="2569992"/>
          </a:xfrm>
          <a:prstGeom prst="rect">
            <a:avLst/>
          </a:prstGeom>
        </p:spPr>
      </p:pic>
    </p:spTree>
    <p:extLst>
      <p:ext uri="{BB962C8B-B14F-4D97-AF65-F5344CB8AC3E}">
        <p14:creationId xmlns:p14="http://schemas.microsoft.com/office/powerpoint/2010/main" val="114822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948C-1E72-449D-B15A-669BA97ED12D}"/>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ABC31CBD-7D09-453A-A542-F4808BA9110F}"/>
              </a:ext>
            </a:extLst>
          </p:cNvPr>
          <p:cNvSpPr>
            <a:spLocks noGrp="1"/>
          </p:cNvSpPr>
          <p:nvPr>
            <p:ph idx="1"/>
          </p:nvPr>
        </p:nvSpPr>
        <p:spPr/>
        <p:txBody>
          <a:bodyPr/>
          <a:lstStyle/>
          <a:p>
            <a:r>
              <a:rPr lang="de-DE" dirty="0"/>
              <a:t>Vertical: </a:t>
            </a:r>
            <a:endParaRPr lang="en-DE" dirty="0"/>
          </a:p>
        </p:txBody>
      </p:sp>
      <p:sp>
        <p:nvSpPr>
          <p:cNvPr id="4" name="Slide Number Placeholder 3">
            <a:extLst>
              <a:ext uri="{FF2B5EF4-FFF2-40B4-BE49-F238E27FC236}">
                <a16:creationId xmlns:a16="http://schemas.microsoft.com/office/drawing/2014/main" id="{E4621CA8-B8A8-48AC-9BA2-F695DDB9F600}"/>
              </a:ext>
            </a:extLst>
          </p:cNvPr>
          <p:cNvSpPr>
            <a:spLocks noGrp="1"/>
          </p:cNvSpPr>
          <p:nvPr>
            <p:ph type="sldNum" sz="quarter" idx="12"/>
          </p:nvPr>
        </p:nvSpPr>
        <p:spPr/>
        <p:txBody>
          <a:bodyPr/>
          <a:lstStyle/>
          <a:p>
            <a:fld id="{78C4628D-F498-401D-A166-0FDE3BD7D38E}" type="slidenum">
              <a:rPr lang="en-DE" smtClean="0"/>
              <a:t>29</a:t>
            </a:fld>
            <a:endParaRPr lang="en-DE" dirty="0"/>
          </a:p>
        </p:txBody>
      </p:sp>
      <p:pic>
        <p:nvPicPr>
          <p:cNvPr id="8" name="Picture 7" descr="f04-16ac-9780750645522">
            <a:extLst>
              <a:ext uri="{FF2B5EF4-FFF2-40B4-BE49-F238E27FC236}">
                <a16:creationId xmlns:a16="http://schemas.microsoft.com/office/drawing/2014/main" id="{E619CB2C-FAAD-4966-816E-C7B4CED57D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75" r="59581"/>
          <a:stretch/>
        </p:blipFill>
        <p:spPr bwMode="auto">
          <a:xfrm>
            <a:off x="403417" y="2914021"/>
            <a:ext cx="2784631" cy="326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8539744-CA74-4253-BA31-BC285F9A6154}"/>
              </a:ext>
            </a:extLst>
          </p:cNvPr>
          <p:cNvPicPr>
            <a:picLocks noChangeAspect="1"/>
          </p:cNvPicPr>
          <p:nvPr/>
        </p:nvPicPr>
        <p:blipFill rotWithShape="1">
          <a:blip r:embed="rId4"/>
          <a:srcRect t="4443" r="52347"/>
          <a:stretch/>
        </p:blipFill>
        <p:spPr>
          <a:xfrm>
            <a:off x="3413281" y="2974311"/>
            <a:ext cx="2784631" cy="3202651"/>
          </a:xfrm>
          <a:prstGeom prst="rect">
            <a:avLst/>
          </a:prstGeom>
        </p:spPr>
      </p:pic>
      <p:pic>
        <p:nvPicPr>
          <p:cNvPr id="13" name="Picture 12" descr="f04-20ab-9780750645522">
            <a:extLst>
              <a:ext uri="{FF2B5EF4-FFF2-40B4-BE49-F238E27FC236}">
                <a16:creationId xmlns:a16="http://schemas.microsoft.com/office/drawing/2014/main" id="{1F96B8BA-218D-4905-8333-DC036C6B83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26" r="42424"/>
          <a:stretch/>
        </p:blipFill>
        <p:spPr bwMode="auto">
          <a:xfrm>
            <a:off x="6330462" y="2974310"/>
            <a:ext cx="2893925" cy="351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14950A3-B3B7-4313-99AB-912A7485906F}"/>
              </a:ext>
            </a:extLst>
          </p:cNvPr>
          <p:cNvSpPr txBox="1"/>
          <p:nvPr/>
        </p:nvSpPr>
        <p:spPr>
          <a:xfrm>
            <a:off x="1605433" y="2470042"/>
            <a:ext cx="1567543" cy="369332"/>
          </a:xfrm>
          <a:prstGeom prst="rect">
            <a:avLst/>
          </a:prstGeom>
          <a:noFill/>
        </p:spPr>
        <p:txBody>
          <a:bodyPr wrap="square" rtlCol="0">
            <a:spAutoFit/>
          </a:bodyPr>
          <a:lstStyle/>
          <a:p>
            <a:r>
              <a:rPr lang="de-DE" dirty="0" err="1"/>
              <a:t>Salinity</a:t>
            </a:r>
            <a:endParaRPr lang="en-DE" dirty="0"/>
          </a:p>
        </p:txBody>
      </p:sp>
      <p:sp>
        <p:nvSpPr>
          <p:cNvPr id="16" name="TextBox 15">
            <a:extLst>
              <a:ext uri="{FF2B5EF4-FFF2-40B4-BE49-F238E27FC236}">
                <a16:creationId xmlns:a16="http://schemas.microsoft.com/office/drawing/2014/main" id="{9E69468B-7DD4-48D4-AFFF-9D7AFEAB8817}"/>
              </a:ext>
            </a:extLst>
          </p:cNvPr>
          <p:cNvSpPr txBox="1"/>
          <p:nvPr/>
        </p:nvSpPr>
        <p:spPr>
          <a:xfrm>
            <a:off x="4211234" y="2333117"/>
            <a:ext cx="1986678" cy="646331"/>
          </a:xfrm>
          <a:prstGeom prst="rect">
            <a:avLst/>
          </a:prstGeom>
          <a:noFill/>
        </p:spPr>
        <p:txBody>
          <a:bodyPr wrap="square" rtlCol="0">
            <a:spAutoFit/>
          </a:bodyPr>
          <a:lstStyle/>
          <a:p>
            <a:r>
              <a:rPr lang="de-DE" dirty="0"/>
              <a:t>Potential </a:t>
            </a:r>
            <a:r>
              <a:rPr lang="de-DE" dirty="0" err="1"/>
              <a:t>temperature</a:t>
            </a:r>
            <a:endParaRPr lang="en-DE" dirty="0"/>
          </a:p>
        </p:txBody>
      </p:sp>
      <p:sp>
        <p:nvSpPr>
          <p:cNvPr id="17" name="TextBox 16">
            <a:extLst>
              <a:ext uri="{FF2B5EF4-FFF2-40B4-BE49-F238E27FC236}">
                <a16:creationId xmlns:a16="http://schemas.microsoft.com/office/drawing/2014/main" id="{4C084550-6860-4A40-B61B-DBFE126692E3}"/>
              </a:ext>
            </a:extLst>
          </p:cNvPr>
          <p:cNvSpPr txBox="1"/>
          <p:nvPr/>
        </p:nvSpPr>
        <p:spPr>
          <a:xfrm>
            <a:off x="7307245" y="2333117"/>
            <a:ext cx="1567543" cy="646331"/>
          </a:xfrm>
          <a:prstGeom prst="rect">
            <a:avLst/>
          </a:prstGeom>
          <a:noFill/>
        </p:spPr>
        <p:txBody>
          <a:bodyPr wrap="square" rtlCol="0">
            <a:spAutoFit/>
          </a:bodyPr>
          <a:lstStyle/>
          <a:p>
            <a:r>
              <a:rPr lang="de-DE" dirty="0"/>
              <a:t>Potential </a:t>
            </a:r>
            <a:r>
              <a:rPr lang="de-DE" dirty="0" err="1"/>
              <a:t>density</a:t>
            </a:r>
            <a:endParaRPr lang="en-DE" dirty="0"/>
          </a:p>
        </p:txBody>
      </p:sp>
    </p:spTree>
    <p:extLst>
      <p:ext uri="{BB962C8B-B14F-4D97-AF65-F5344CB8AC3E}">
        <p14:creationId xmlns:p14="http://schemas.microsoft.com/office/powerpoint/2010/main" val="276800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B2CE-08C9-419B-ACCD-C2E62109420C}"/>
              </a:ext>
            </a:extLst>
          </p:cNvPr>
          <p:cNvSpPr>
            <a:spLocks noGrp="1"/>
          </p:cNvSpPr>
          <p:nvPr>
            <p:ph type="title"/>
          </p:nvPr>
        </p:nvSpPr>
        <p:spPr/>
        <p:txBody>
          <a:bodyPr/>
          <a:lstStyle/>
          <a:p>
            <a:r>
              <a:rPr lang="de-DE" dirty="0"/>
              <a:t>Setting </a:t>
            </a:r>
            <a:r>
              <a:rPr lang="de-DE" dirty="0" err="1"/>
              <a:t>the</a:t>
            </a:r>
            <a:r>
              <a:rPr lang="de-DE" dirty="0"/>
              <a:t> Scene: Ocean and Ice </a:t>
            </a:r>
            <a:r>
              <a:rPr lang="de-DE" dirty="0" err="1"/>
              <a:t>as</a:t>
            </a:r>
            <a:r>
              <a:rPr lang="de-DE" dirty="0"/>
              <a:t> </a:t>
            </a:r>
            <a:r>
              <a:rPr lang="de-DE" dirty="0" err="1"/>
              <a:t>part</a:t>
            </a:r>
            <a:r>
              <a:rPr lang="de-DE" dirty="0"/>
              <a:t> </a:t>
            </a:r>
            <a:r>
              <a:rPr lang="de-DE" dirty="0" err="1"/>
              <a:t>of</a:t>
            </a:r>
            <a:r>
              <a:rPr lang="de-DE" dirty="0"/>
              <a:t> </a:t>
            </a:r>
            <a:r>
              <a:rPr lang="de-DE" dirty="0" err="1"/>
              <a:t>the</a:t>
            </a:r>
            <a:r>
              <a:rPr lang="de-DE" dirty="0"/>
              <a:t> Climate System</a:t>
            </a:r>
            <a:endParaRPr lang="en-DE" dirty="0"/>
          </a:p>
        </p:txBody>
      </p:sp>
      <p:sp>
        <p:nvSpPr>
          <p:cNvPr id="3" name="Content Placeholder 2">
            <a:extLst>
              <a:ext uri="{FF2B5EF4-FFF2-40B4-BE49-F238E27FC236}">
                <a16:creationId xmlns:a16="http://schemas.microsoft.com/office/drawing/2014/main" id="{C99531B3-CC29-4225-9A95-129F635BC1BF}"/>
              </a:ext>
            </a:extLst>
          </p:cNvPr>
          <p:cNvSpPr>
            <a:spLocks noGrp="1"/>
          </p:cNvSpPr>
          <p:nvPr>
            <p:ph idx="1"/>
          </p:nvPr>
        </p:nvSpPr>
        <p:spPr/>
        <p:txBody>
          <a:bodyPr/>
          <a:lstStyle/>
          <a:p>
            <a:r>
              <a:rPr lang="de-DE" dirty="0"/>
              <a:t>Understanding </a:t>
            </a:r>
            <a:r>
              <a:rPr lang="de-DE" dirty="0" err="1"/>
              <a:t>the</a:t>
            </a:r>
            <a:r>
              <a:rPr lang="de-DE" dirty="0"/>
              <a:t> </a:t>
            </a:r>
            <a:r>
              <a:rPr lang="de-DE" dirty="0" err="1"/>
              <a:t>role</a:t>
            </a:r>
            <a:r>
              <a:rPr lang="de-DE" dirty="0"/>
              <a:t> </a:t>
            </a:r>
            <a:r>
              <a:rPr lang="de-DE" dirty="0" err="1"/>
              <a:t>of</a:t>
            </a:r>
            <a:r>
              <a:rPr lang="de-DE" dirty="0"/>
              <a:t> </a:t>
            </a:r>
            <a:r>
              <a:rPr lang="de-DE" dirty="0" err="1"/>
              <a:t>the</a:t>
            </a:r>
            <a:r>
              <a:rPr lang="de-DE" dirty="0"/>
              <a:t> </a:t>
            </a:r>
            <a:r>
              <a:rPr lang="de-DE" dirty="0" err="1"/>
              <a:t>ocean</a:t>
            </a:r>
            <a:r>
              <a:rPr lang="de-DE" dirty="0"/>
              <a:t> </a:t>
            </a:r>
            <a:r>
              <a:rPr lang="de-DE" dirty="0" err="1"/>
              <a:t>is</a:t>
            </a:r>
            <a:r>
              <a:rPr lang="de-DE" dirty="0"/>
              <a:t> a </a:t>
            </a:r>
            <a:r>
              <a:rPr lang="de-DE" dirty="0" err="1"/>
              <a:t>central</a:t>
            </a:r>
            <a:r>
              <a:rPr lang="de-DE" dirty="0"/>
              <a:t> </a:t>
            </a:r>
            <a:r>
              <a:rPr lang="de-DE" dirty="0" err="1"/>
              <a:t>pre</a:t>
            </a:r>
            <a:r>
              <a:rPr lang="de-DE" dirty="0"/>
              <a:t>-requisite </a:t>
            </a:r>
            <a:r>
              <a:rPr lang="de-DE" dirty="0" err="1"/>
              <a:t>for</a:t>
            </a:r>
            <a:r>
              <a:rPr lang="de-DE" dirty="0"/>
              <a:t> </a:t>
            </a:r>
            <a:r>
              <a:rPr lang="de-DE" dirty="0" err="1"/>
              <a:t>evaluating</a:t>
            </a:r>
            <a:r>
              <a:rPr lang="de-DE" dirty="0"/>
              <a:t> </a:t>
            </a:r>
            <a:r>
              <a:rPr lang="de-DE" dirty="0" err="1"/>
              <a:t>climate</a:t>
            </a:r>
            <a:r>
              <a:rPr lang="de-DE" dirty="0"/>
              <a:t> </a:t>
            </a:r>
            <a:r>
              <a:rPr lang="de-DE" dirty="0" err="1"/>
              <a:t>change</a:t>
            </a:r>
            <a:r>
              <a:rPr lang="de-DE" dirty="0"/>
              <a:t> </a:t>
            </a:r>
            <a:r>
              <a:rPr lang="de-DE" dirty="0" err="1"/>
              <a:t>feedbacks</a:t>
            </a:r>
            <a:r>
              <a:rPr lang="de-DE" dirty="0"/>
              <a:t> </a:t>
            </a:r>
            <a:endParaRPr lang="en-DE" dirty="0"/>
          </a:p>
        </p:txBody>
      </p:sp>
      <p:sp>
        <p:nvSpPr>
          <p:cNvPr id="5" name="Slide Number Placeholder 4">
            <a:extLst>
              <a:ext uri="{FF2B5EF4-FFF2-40B4-BE49-F238E27FC236}">
                <a16:creationId xmlns:a16="http://schemas.microsoft.com/office/drawing/2014/main" id="{2827DBB2-7A0E-4F1B-B307-BEEE4CACB858}"/>
              </a:ext>
            </a:extLst>
          </p:cNvPr>
          <p:cNvSpPr>
            <a:spLocks noGrp="1"/>
          </p:cNvSpPr>
          <p:nvPr>
            <p:ph type="sldNum" sz="quarter" idx="12"/>
          </p:nvPr>
        </p:nvSpPr>
        <p:spPr/>
        <p:txBody>
          <a:bodyPr/>
          <a:lstStyle/>
          <a:p>
            <a:fld id="{78C4628D-F498-401D-A166-0FDE3BD7D38E}" type="slidenum">
              <a:rPr lang="en-DE" smtClean="0"/>
              <a:t>3</a:t>
            </a:fld>
            <a:endParaRPr lang="en-DE" dirty="0"/>
          </a:p>
        </p:txBody>
      </p:sp>
      <p:pic>
        <p:nvPicPr>
          <p:cNvPr id="7" name="Picture 6">
            <a:extLst>
              <a:ext uri="{FF2B5EF4-FFF2-40B4-BE49-F238E27FC236}">
                <a16:creationId xmlns:a16="http://schemas.microsoft.com/office/drawing/2014/main" id="{865F6313-74CC-44D3-BD0C-6281153CB199}"/>
              </a:ext>
            </a:extLst>
          </p:cNvPr>
          <p:cNvPicPr>
            <a:picLocks noChangeAspect="1"/>
          </p:cNvPicPr>
          <p:nvPr/>
        </p:nvPicPr>
        <p:blipFill rotWithShape="1">
          <a:blip r:embed="rId2"/>
          <a:srcRect l="15165" t="12442" r="17362" b="17228"/>
          <a:stretch/>
        </p:blipFill>
        <p:spPr>
          <a:xfrm>
            <a:off x="1487156" y="2994408"/>
            <a:ext cx="6169688" cy="3617407"/>
          </a:xfrm>
          <a:prstGeom prst="rect">
            <a:avLst/>
          </a:prstGeom>
        </p:spPr>
      </p:pic>
    </p:spTree>
    <p:extLst>
      <p:ext uri="{BB962C8B-B14F-4D97-AF65-F5344CB8AC3E}">
        <p14:creationId xmlns:p14="http://schemas.microsoft.com/office/powerpoint/2010/main" val="2230532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948C-1E72-449D-B15A-669BA97ED12D}"/>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ABC31CBD-7D09-453A-A542-F4808BA9110F}"/>
              </a:ext>
            </a:extLst>
          </p:cNvPr>
          <p:cNvSpPr>
            <a:spLocks noGrp="1"/>
          </p:cNvSpPr>
          <p:nvPr>
            <p:ph idx="1"/>
          </p:nvPr>
        </p:nvSpPr>
        <p:spPr/>
        <p:txBody>
          <a:bodyPr/>
          <a:lstStyle/>
          <a:p>
            <a:r>
              <a:rPr lang="de-DE" dirty="0"/>
              <a:t>Vertical: </a:t>
            </a:r>
            <a:r>
              <a:rPr lang="de-DE" dirty="0" err="1"/>
              <a:t>Thermocline</a:t>
            </a:r>
            <a:endParaRPr lang="en-DE" dirty="0"/>
          </a:p>
        </p:txBody>
      </p:sp>
      <p:sp>
        <p:nvSpPr>
          <p:cNvPr id="4" name="Slide Number Placeholder 3">
            <a:extLst>
              <a:ext uri="{FF2B5EF4-FFF2-40B4-BE49-F238E27FC236}">
                <a16:creationId xmlns:a16="http://schemas.microsoft.com/office/drawing/2014/main" id="{E4621CA8-B8A8-48AC-9BA2-F695DDB9F600}"/>
              </a:ext>
            </a:extLst>
          </p:cNvPr>
          <p:cNvSpPr>
            <a:spLocks noGrp="1"/>
          </p:cNvSpPr>
          <p:nvPr>
            <p:ph type="sldNum" sz="quarter" idx="12"/>
          </p:nvPr>
        </p:nvSpPr>
        <p:spPr/>
        <p:txBody>
          <a:bodyPr/>
          <a:lstStyle/>
          <a:p>
            <a:fld id="{78C4628D-F498-401D-A166-0FDE3BD7D38E}" type="slidenum">
              <a:rPr lang="en-DE" smtClean="0"/>
              <a:t>30</a:t>
            </a:fld>
            <a:endParaRPr lang="en-DE" dirty="0"/>
          </a:p>
        </p:txBody>
      </p:sp>
      <p:pic>
        <p:nvPicPr>
          <p:cNvPr id="6" name="Picture 5">
            <a:extLst>
              <a:ext uri="{FF2B5EF4-FFF2-40B4-BE49-F238E27FC236}">
                <a16:creationId xmlns:a16="http://schemas.microsoft.com/office/drawing/2014/main" id="{513A4232-E47E-44E6-9CAB-F8284B3AC2AD}"/>
              </a:ext>
            </a:extLst>
          </p:cNvPr>
          <p:cNvPicPr>
            <a:picLocks noChangeAspect="1"/>
          </p:cNvPicPr>
          <p:nvPr/>
        </p:nvPicPr>
        <p:blipFill rotWithShape="1">
          <a:blip r:embed="rId3"/>
          <a:srcRect l="31868" t="21624" r="33077" b="10391"/>
          <a:stretch/>
        </p:blipFill>
        <p:spPr>
          <a:xfrm>
            <a:off x="6136436" y="2974311"/>
            <a:ext cx="3205424" cy="3496827"/>
          </a:xfrm>
          <a:prstGeom prst="rect">
            <a:avLst/>
          </a:prstGeom>
        </p:spPr>
      </p:pic>
      <p:pic>
        <p:nvPicPr>
          <p:cNvPr id="7" name="Picture 6">
            <a:extLst>
              <a:ext uri="{FF2B5EF4-FFF2-40B4-BE49-F238E27FC236}">
                <a16:creationId xmlns:a16="http://schemas.microsoft.com/office/drawing/2014/main" id="{5A93EFCB-7A4D-4189-884D-975435BE2B5A}"/>
              </a:ext>
            </a:extLst>
          </p:cNvPr>
          <p:cNvPicPr>
            <a:picLocks noChangeAspect="1"/>
          </p:cNvPicPr>
          <p:nvPr/>
        </p:nvPicPr>
        <p:blipFill rotWithShape="1">
          <a:blip r:embed="rId4"/>
          <a:srcRect t="4443" r="52347"/>
          <a:stretch/>
        </p:blipFill>
        <p:spPr>
          <a:xfrm>
            <a:off x="3413281" y="2974311"/>
            <a:ext cx="2784631" cy="3202651"/>
          </a:xfrm>
          <a:prstGeom prst="rect">
            <a:avLst/>
          </a:prstGeom>
        </p:spPr>
      </p:pic>
      <p:sp>
        <p:nvSpPr>
          <p:cNvPr id="8" name="TextBox 7">
            <a:extLst>
              <a:ext uri="{FF2B5EF4-FFF2-40B4-BE49-F238E27FC236}">
                <a16:creationId xmlns:a16="http://schemas.microsoft.com/office/drawing/2014/main" id="{8959CE88-B2D2-4AA9-987D-609673A8D21E}"/>
              </a:ext>
            </a:extLst>
          </p:cNvPr>
          <p:cNvSpPr txBox="1"/>
          <p:nvPr/>
        </p:nvSpPr>
        <p:spPr>
          <a:xfrm>
            <a:off x="4149758" y="2470042"/>
            <a:ext cx="1986678" cy="369332"/>
          </a:xfrm>
          <a:prstGeom prst="rect">
            <a:avLst/>
          </a:prstGeom>
          <a:noFill/>
        </p:spPr>
        <p:txBody>
          <a:bodyPr wrap="square" rtlCol="0">
            <a:spAutoFit/>
          </a:bodyPr>
          <a:lstStyle/>
          <a:p>
            <a:r>
              <a:rPr lang="de-DE" dirty="0"/>
              <a:t>Pot. </a:t>
            </a:r>
            <a:r>
              <a:rPr lang="de-DE" dirty="0" err="1"/>
              <a:t>temperature</a:t>
            </a:r>
            <a:endParaRPr lang="en-DE" dirty="0"/>
          </a:p>
        </p:txBody>
      </p:sp>
    </p:spTree>
    <p:extLst>
      <p:ext uri="{BB962C8B-B14F-4D97-AF65-F5344CB8AC3E}">
        <p14:creationId xmlns:p14="http://schemas.microsoft.com/office/powerpoint/2010/main" val="256345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CF1-6C77-4962-8F68-271F3648AFE1}"/>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C446ACE1-BED8-4432-9128-A25BF32B759B}"/>
              </a:ext>
            </a:extLst>
          </p:cNvPr>
          <p:cNvSpPr>
            <a:spLocks noGrp="1"/>
          </p:cNvSpPr>
          <p:nvPr>
            <p:ph idx="1"/>
          </p:nvPr>
        </p:nvSpPr>
        <p:spPr/>
        <p:txBody>
          <a:bodyPr/>
          <a:lstStyle/>
          <a:p>
            <a:r>
              <a:rPr lang="de-DE" dirty="0"/>
              <a:t>Vertical</a:t>
            </a:r>
            <a:endParaRPr lang="en-DE" dirty="0"/>
          </a:p>
        </p:txBody>
      </p:sp>
      <p:sp>
        <p:nvSpPr>
          <p:cNvPr id="4" name="Slide Number Placeholder 3">
            <a:extLst>
              <a:ext uri="{FF2B5EF4-FFF2-40B4-BE49-F238E27FC236}">
                <a16:creationId xmlns:a16="http://schemas.microsoft.com/office/drawing/2014/main" id="{9ABC2C81-52E1-485D-87D0-9780545017CA}"/>
              </a:ext>
            </a:extLst>
          </p:cNvPr>
          <p:cNvSpPr>
            <a:spLocks noGrp="1"/>
          </p:cNvSpPr>
          <p:nvPr>
            <p:ph type="sldNum" sz="quarter" idx="12"/>
          </p:nvPr>
        </p:nvSpPr>
        <p:spPr/>
        <p:txBody>
          <a:bodyPr/>
          <a:lstStyle/>
          <a:p>
            <a:fld id="{78C4628D-F498-401D-A166-0FDE3BD7D38E}" type="slidenum">
              <a:rPr lang="en-DE" smtClean="0"/>
              <a:t>31</a:t>
            </a:fld>
            <a:endParaRPr lang="en-DE" dirty="0"/>
          </a:p>
        </p:txBody>
      </p:sp>
      <p:pic>
        <p:nvPicPr>
          <p:cNvPr id="6" name="Picture 5">
            <a:extLst>
              <a:ext uri="{FF2B5EF4-FFF2-40B4-BE49-F238E27FC236}">
                <a16:creationId xmlns:a16="http://schemas.microsoft.com/office/drawing/2014/main" id="{845A4B4D-E05B-4636-BED6-9E29DDCB179C}"/>
              </a:ext>
            </a:extLst>
          </p:cNvPr>
          <p:cNvPicPr>
            <a:picLocks noChangeAspect="1"/>
          </p:cNvPicPr>
          <p:nvPr/>
        </p:nvPicPr>
        <p:blipFill rotWithShape="1">
          <a:blip r:embed="rId2"/>
          <a:srcRect l="15604" t="25140" r="19231" b="10782"/>
          <a:stretch/>
        </p:blipFill>
        <p:spPr>
          <a:xfrm>
            <a:off x="1416819" y="3016039"/>
            <a:ext cx="5958672" cy="3295860"/>
          </a:xfrm>
          <a:prstGeom prst="rect">
            <a:avLst/>
          </a:prstGeom>
        </p:spPr>
      </p:pic>
      <p:sp>
        <p:nvSpPr>
          <p:cNvPr id="7" name="TextBox 6">
            <a:extLst>
              <a:ext uri="{FF2B5EF4-FFF2-40B4-BE49-F238E27FC236}">
                <a16:creationId xmlns:a16="http://schemas.microsoft.com/office/drawing/2014/main" id="{33832E52-80E4-412C-88EE-AA876F9B39A3}"/>
              </a:ext>
            </a:extLst>
          </p:cNvPr>
          <p:cNvSpPr txBox="1"/>
          <p:nvPr/>
        </p:nvSpPr>
        <p:spPr>
          <a:xfrm>
            <a:off x="884254" y="2361363"/>
            <a:ext cx="5573695" cy="707886"/>
          </a:xfrm>
          <a:prstGeom prst="rect">
            <a:avLst/>
          </a:prstGeom>
          <a:noFill/>
        </p:spPr>
        <p:txBody>
          <a:bodyPr wrap="square" rtlCol="0">
            <a:spAutoFit/>
          </a:bodyPr>
          <a:lstStyle/>
          <a:p>
            <a:r>
              <a:rPr lang="de-DE" sz="2000" dirty="0"/>
              <a:t>Mixed </a:t>
            </a:r>
            <a:r>
              <a:rPr lang="de-DE" sz="2000" dirty="0" err="1"/>
              <a:t>layer</a:t>
            </a:r>
            <a:r>
              <a:rPr lang="de-DE" sz="2000" dirty="0"/>
              <a:t> </a:t>
            </a:r>
            <a:r>
              <a:rPr lang="de-DE" sz="2000" dirty="0" err="1"/>
              <a:t>depth</a:t>
            </a:r>
            <a:r>
              <a:rPr lang="de-DE" sz="2000" dirty="0"/>
              <a:t> </a:t>
            </a:r>
            <a:r>
              <a:rPr lang="de-DE" sz="2000" dirty="0" err="1"/>
              <a:t>for</a:t>
            </a:r>
            <a:r>
              <a:rPr lang="de-DE" sz="2000" dirty="0"/>
              <a:t> </a:t>
            </a:r>
            <a:r>
              <a:rPr lang="de-DE" sz="2000" dirty="0" err="1"/>
              <a:t>biological</a:t>
            </a:r>
            <a:r>
              <a:rPr lang="de-DE" sz="2000" dirty="0"/>
              <a:t> </a:t>
            </a:r>
            <a:r>
              <a:rPr lang="de-DE" sz="2000" dirty="0" err="1"/>
              <a:t>processes</a:t>
            </a:r>
            <a:r>
              <a:rPr lang="de-DE" sz="2000" dirty="0"/>
              <a:t> and </a:t>
            </a:r>
            <a:r>
              <a:rPr lang="de-DE" sz="2000" dirty="0" err="1"/>
              <a:t>carbon</a:t>
            </a:r>
            <a:r>
              <a:rPr lang="de-DE" sz="2000" dirty="0"/>
              <a:t> </a:t>
            </a:r>
            <a:r>
              <a:rPr lang="de-DE" sz="2000" dirty="0" err="1"/>
              <a:t>dynamics</a:t>
            </a:r>
            <a:endParaRPr lang="en-DE" sz="2000" dirty="0"/>
          </a:p>
        </p:txBody>
      </p:sp>
    </p:spTree>
    <p:extLst>
      <p:ext uri="{BB962C8B-B14F-4D97-AF65-F5344CB8AC3E}">
        <p14:creationId xmlns:p14="http://schemas.microsoft.com/office/powerpoint/2010/main" val="2149088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CF1-6C77-4962-8F68-271F3648AFE1}"/>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C446ACE1-BED8-4432-9128-A25BF32B759B}"/>
              </a:ext>
            </a:extLst>
          </p:cNvPr>
          <p:cNvSpPr>
            <a:spLocks noGrp="1"/>
          </p:cNvSpPr>
          <p:nvPr>
            <p:ph idx="1"/>
          </p:nvPr>
        </p:nvSpPr>
        <p:spPr>
          <a:xfrm>
            <a:off x="628650" y="1353352"/>
            <a:ext cx="7886700" cy="4351338"/>
          </a:xfrm>
        </p:spPr>
        <p:txBody>
          <a:bodyPr>
            <a:normAutofit/>
          </a:bodyPr>
          <a:lstStyle/>
          <a:p>
            <a:r>
              <a:rPr lang="de-DE" dirty="0"/>
              <a:t>Horizontal </a:t>
            </a:r>
            <a:r>
              <a:rPr lang="de-DE" dirty="0" err="1"/>
              <a:t>distribution</a:t>
            </a:r>
            <a:r>
              <a:rPr lang="de-DE" dirty="0"/>
              <a:t>: </a:t>
            </a:r>
            <a:r>
              <a:rPr lang="de-DE" dirty="0" err="1"/>
              <a:t>temperature</a:t>
            </a:r>
            <a:endParaRPr lang="de-DE" dirty="0"/>
          </a:p>
          <a:p>
            <a:pPr marL="0" indent="0">
              <a:buNone/>
            </a:pPr>
            <a:r>
              <a:rPr lang="de-DE" sz="2000" dirty="0"/>
              <a:t>High </a:t>
            </a:r>
            <a:r>
              <a:rPr lang="de-DE" sz="2000" dirty="0" err="1"/>
              <a:t>temperature</a:t>
            </a:r>
            <a:r>
              <a:rPr lang="de-DE" sz="2000" dirty="0"/>
              <a:t> in </a:t>
            </a:r>
            <a:r>
              <a:rPr lang="de-DE" sz="2000" dirty="0" err="1"/>
              <a:t>the</a:t>
            </a:r>
            <a:r>
              <a:rPr lang="de-DE" sz="2000" dirty="0"/>
              <a:t> </a:t>
            </a:r>
            <a:r>
              <a:rPr lang="de-DE" sz="2000" dirty="0" err="1"/>
              <a:t>tropics</a:t>
            </a:r>
            <a:r>
              <a:rPr lang="de-DE" sz="2000" dirty="0"/>
              <a:t>, </a:t>
            </a:r>
            <a:r>
              <a:rPr lang="de-DE" sz="2000" dirty="0" err="1"/>
              <a:t>decreasing</a:t>
            </a:r>
            <a:r>
              <a:rPr lang="de-DE" sz="2000" dirty="0"/>
              <a:t> pol-wards</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p:txBody>
      </p:sp>
      <p:sp>
        <p:nvSpPr>
          <p:cNvPr id="4" name="Slide Number Placeholder 3">
            <a:extLst>
              <a:ext uri="{FF2B5EF4-FFF2-40B4-BE49-F238E27FC236}">
                <a16:creationId xmlns:a16="http://schemas.microsoft.com/office/drawing/2014/main" id="{9ABC2C81-52E1-485D-87D0-9780545017CA}"/>
              </a:ext>
            </a:extLst>
          </p:cNvPr>
          <p:cNvSpPr>
            <a:spLocks noGrp="1"/>
          </p:cNvSpPr>
          <p:nvPr>
            <p:ph type="sldNum" sz="quarter" idx="12"/>
          </p:nvPr>
        </p:nvSpPr>
        <p:spPr/>
        <p:txBody>
          <a:bodyPr/>
          <a:lstStyle/>
          <a:p>
            <a:fld id="{78C4628D-F498-401D-A166-0FDE3BD7D38E}" type="slidenum">
              <a:rPr lang="en-DE" smtClean="0"/>
              <a:t>32</a:t>
            </a:fld>
            <a:endParaRPr lang="en-DE" dirty="0"/>
          </a:p>
        </p:txBody>
      </p:sp>
      <p:pic>
        <p:nvPicPr>
          <p:cNvPr id="5" name="Picture 4" descr="f04-01ab-9780750645522">
            <a:extLst>
              <a:ext uri="{FF2B5EF4-FFF2-40B4-BE49-F238E27FC236}">
                <a16:creationId xmlns:a16="http://schemas.microsoft.com/office/drawing/2014/main" id="{DB0ACF30-1771-4570-BDEA-2C6A476C6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128"/>
          <a:stretch/>
        </p:blipFill>
        <p:spPr bwMode="auto">
          <a:xfrm>
            <a:off x="1401117" y="2519175"/>
            <a:ext cx="5782299" cy="318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42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CF1-6C77-4962-8F68-271F3648AFE1}"/>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C446ACE1-BED8-4432-9128-A25BF32B759B}"/>
              </a:ext>
            </a:extLst>
          </p:cNvPr>
          <p:cNvSpPr>
            <a:spLocks noGrp="1"/>
          </p:cNvSpPr>
          <p:nvPr>
            <p:ph idx="1"/>
          </p:nvPr>
        </p:nvSpPr>
        <p:spPr>
          <a:xfrm>
            <a:off x="628650" y="1353352"/>
            <a:ext cx="7886700" cy="4351338"/>
          </a:xfrm>
        </p:spPr>
        <p:txBody>
          <a:bodyPr>
            <a:normAutofit/>
          </a:bodyPr>
          <a:lstStyle/>
          <a:p>
            <a:r>
              <a:rPr lang="de-DE" dirty="0"/>
              <a:t>Horizontal </a:t>
            </a:r>
            <a:r>
              <a:rPr lang="de-DE" dirty="0" err="1"/>
              <a:t>distribution</a:t>
            </a:r>
            <a:r>
              <a:rPr lang="de-DE" dirty="0"/>
              <a:t>: </a:t>
            </a:r>
            <a:r>
              <a:rPr lang="de-DE" dirty="0" err="1"/>
              <a:t>Salinity</a:t>
            </a:r>
            <a:endParaRPr lang="de-DE" dirty="0"/>
          </a:p>
          <a:p>
            <a:pPr marL="0" indent="0">
              <a:buNone/>
            </a:pPr>
            <a:r>
              <a:rPr lang="de-DE" sz="2000" dirty="0"/>
              <a:t>Low </a:t>
            </a:r>
            <a:r>
              <a:rPr lang="de-DE" sz="2000" dirty="0" err="1"/>
              <a:t>salinity</a:t>
            </a:r>
            <a:r>
              <a:rPr lang="de-DE" sz="2000" dirty="0"/>
              <a:t> in </a:t>
            </a:r>
            <a:r>
              <a:rPr lang="de-DE" sz="2000" dirty="0" err="1"/>
              <a:t>the</a:t>
            </a:r>
            <a:r>
              <a:rPr lang="de-DE" sz="2000" dirty="0"/>
              <a:t> </a:t>
            </a:r>
            <a:r>
              <a:rPr lang="de-DE" sz="2000" dirty="0" err="1"/>
              <a:t>tropics</a:t>
            </a:r>
            <a:r>
              <a:rPr lang="de-DE" sz="2000" dirty="0"/>
              <a:t>, </a:t>
            </a:r>
            <a:r>
              <a:rPr lang="de-DE" sz="2000" dirty="0" err="1"/>
              <a:t>increasing</a:t>
            </a:r>
            <a:r>
              <a:rPr lang="de-DE" sz="2000" dirty="0"/>
              <a:t> pol-wards</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p:txBody>
      </p:sp>
      <p:sp>
        <p:nvSpPr>
          <p:cNvPr id="4" name="Slide Number Placeholder 3">
            <a:extLst>
              <a:ext uri="{FF2B5EF4-FFF2-40B4-BE49-F238E27FC236}">
                <a16:creationId xmlns:a16="http://schemas.microsoft.com/office/drawing/2014/main" id="{9ABC2C81-52E1-485D-87D0-9780545017CA}"/>
              </a:ext>
            </a:extLst>
          </p:cNvPr>
          <p:cNvSpPr>
            <a:spLocks noGrp="1"/>
          </p:cNvSpPr>
          <p:nvPr>
            <p:ph type="sldNum" sz="quarter" idx="12"/>
          </p:nvPr>
        </p:nvSpPr>
        <p:spPr/>
        <p:txBody>
          <a:bodyPr/>
          <a:lstStyle/>
          <a:p>
            <a:fld id="{78C4628D-F498-401D-A166-0FDE3BD7D38E}" type="slidenum">
              <a:rPr lang="en-DE" smtClean="0"/>
              <a:t>33</a:t>
            </a:fld>
            <a:endParaRPr lang="en-DE" dirty="0"/>
          </a:p>
        </p:txBody>
      </p:sp>
      <p:grpSp>
        <p:nvGrpSpPr>
          <p:cNvPr id="8" name="Group 10">
            <a:extLst>
              <a:ext uri="{FF2B5EF4-FFF2-40B4-BE49-F238E27FC236}">
                <a16:creationId xmlns:a16="http://schemas.microsoft.com/office/drawing/2014/main" id="{0CF3D485-5B88-43AC-963F-7C374B7FABED}"/>
              </a:ext>
            </a:extLst>
          </p:cNvPr>
          <p:cNvGrpSpPr>
            <a:grpSpLocks/>
          </p:cNvGrpSpPr>
          <p:nvPr/>
        </p:nvGrpSpPr>
        <p:grpSpPr bwMode="auto">
          <a:xfrm>
            <a:off x="292244" y="2461845"/>
            <a:ext cx="5113769" cy="4156708"/>
            <a:chOff x="329" y="192"/>
            <a:chExt cx="5232" cy="3697"/>
          </a:xfrm>
        </p:grpSpPr>
        <p:pic>
          <p:nvPicPr>
            <p:cNvPr id="9" name="Picture 4" descr="f04-15-9780750645522">
              <a:extLst>
                <a:ext uri="{FF2B5EF4-FFF2-40B4-BE49-F238E27FC236}">
                  <a16:creationId xmlns:a16="http://schemas.microsoft.com/office/drawing/2014/main" id="{04D31790-83C4-4D86-9C97-17094118F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92"/>
              <a:ext cx="4992"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9674DCA3-A56E-4642-AE2F-70A898BEC5FD}"/>
                </a:ext>
              </a:extLst>
            </p:cNvPr>
            <p:cNvSpPr txBox="1">
              <a:spLocks noChangeArrowheads="1"/>
            </p:cNvSpPr>
            <p:nvPr/>
          </p:nvSpPr>
          <p:spPr bwMode="auto">
            <a:xfrm>
              <a:off x="329" y="3040"/>
              <a:ext cx="5232"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DE" dirty="0"/>
                <a:t>Surface salinity (</a:t>
              </a:r>
              <a:r>
                <a:rPr lang="en-US" altLang="en-DE" dirty="0" err="1"/>
                <a:t>psu</a:t>
              </a:r>
              <a:r>
                <a:rPr lang="en-US" altLang="en-DE" dirty="0"/>
                <a:t>) in winter (January, February, and March north of the equator; July, August, and September south of the equator) based on averaged (climatological) </a:t>
              </a:r>
              <a:r>
                <a:rPr lang="en-US" altLang="en-DE" i="1" dirty="0"/>
                <a:t>data from </a:t>
              </a:r>
              <a:r>
                <a:rPr lang="en-US" altLang="en-DE" i="1" dirty="0" err="1"/>
                <a:t>Levitus</a:t>
              </a:r>
              <a:r>
                <a:rPr lang="en-US" altLang="en-DE" i="1" dirty="0"/>
                <a:t> et al. (1994b)</a:t>
              </a:r>
              <a:r>
                <a:rPr lang="en-US" altLang="en-DE" dirty="0"/>
                <a:t>.  From Talley (2011)</a:t>
              </a:r>
            </a:p>
          </p:txBody>
        </p:sp>
      </p:grpSp>
      <p:pic>
        <p:nvPicPr>
          <p:cNvPr id="12" name="Picture 11">
            <a:extLst>
              <a:ext uri="{FF2B5EF4-FFF2-40B4-BE49-F238E27FC236}">
                <a16:creationId xmlns:a16="http://schemas.microsoft.com/office/drawing/2014/main" id="{A2944FF2-0E72-4864-ADD8-42A1686282FB}"/>
              </a:ext>
            </a:extLst>
          </p:cNvPr>
          <p:cNvPicPr>
            <a:picLocks noChangeAspect="1"/>
          </p:cNvPicPr>
          <p:nvPr/>
        </p:nvPicPr>
        <p:blipFill rotWithShape="1">
          <a:blip r:embed="rId4"/>
          <a:srcRect l="23955" t="27484" r="23078" b="16056"/>
          <a:stretch/>
        </p:blipFill>
        <p:spPr>
          <a:xfrm>
            <a:off x="5272108" y="2874056"/>
            <a:ext cx="3871892" cy="2321530"/>
          </a:xfrm>
          <a:prstGeom prst="rect">
            <a:avLst/>
          </a:prstGeom>
        </p:spPr>
      </p:pic>
    </p:spTree>
    <p:extLst>
      <p:ext uri="{BB962C8B-B14F-4D97-AF65-F5344CB8AC3E}">
        <p14:creationId xmlns:p14="http://schemas.microsoft.com/office/powerpoint/2010/main" val="198260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CF1-6C77-4962-8F68-271F3648AFE1}"/>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C446ACE1-BED8-4432-9128-A25BF32B759B}"/>
              </a:ext>
            </a:extLst>
          </p:cNvPr>
          <p:cNvSpPr>
            <a:spLocks noGrp="1"/>
          </p:cNvSpPr>
          <p:nvPr>
            <p:ph idx="1"/>
          </p:nvPr>
        </p:nvSpPr>
        <p:spPr>
          <a:xfrm>
            <a:off x="628650" y="1353352"/>
            <a:ext cx="7886700" cy="4351338"/>
          </a:xfrm>
        </p:spPr>
        <p:txBody>
          <a:bodyPr>
            <a:normAutofit/>
          </a:bodyPr>
          <a:lstStyle/>
          <a:p>
            <a:r>
              <a:rPr lang="de-DE" dirty="0"/>
              <a:t>Horizontal </a:t>
            </a:r>
            <a:r>
              <a:rPr lang="de-DE" dirty="0" err="1"/>
              <a:t>distribution</a:t>
            </a:r>
            <a:r>
              <a:rPr lang="de-DE" dirty="0"/>
              <a:t>: Density</a:t>
            </a:r>
          </a:p>
          <a:p>
            <a:pPr marL="0" indent="0">
              <a:buNone/>
            </a:pPr>
            <a:r>
              <a:rPr lang="de-DE" sz="2000" dirty="0"/>
              <a:t>Low </a:t>
            </a:r>
            <a:r>
              <a:rPr lang="de-DE" sz="2000" dirty="0" err="1"/>
              <a:t>density</a:t>
            </a:r>
            <a:r>
              <a:rPr lang="de-DE" sz="2000" dirty="0"/>
              <a:t> in </a:t>
            </a:r>
            <a:r>
              <a:rPr lang="de-DE" sz="2000" dirty="0" err="1"/>
              <a:t>the</a:t>
            </a:r>
            <a:r>
              <a:rPr lang="de-DE" sz="2000" dirty="0"/>
              <a:t> </a:t>
            </a:r>
            <a:r>
              <a:rPr lang="de-DE" sz="2000" dirty="0" err="1"/>
              <a:t>tropics</a:t>
            </a:r>
            <a:r>
              <a:rPr lang="de-DE" sz="2000" dirty="0"/>
              <a:t>, </a:t>
            </a:r>
            <a:r>
              <a:rPr lang="de-DE" sz="2000" dirty="0" err="1"/>
              <a:t>increasing</a:t>
            </a:r>
            <a:r>
              <a:rPr lang="de-DE" sz="2000" dirty="0"/>
              <a:t> pol-wards</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p:txBody>
      </p:sp>
      <p:sp>
        <p:nvSpPr>
          <p:cNvPr id="4" name="Slide Number Placeholder 3">
            <a:extLst>
              <a:ext uri="{FF2B5EF4-FFF2-40B4-BE49-F238E27FC236}">
                <a16:creationId xmlns:a16="http://schemas.microsoft.com/office/drawing/2014/main" id="{9ABC2C81-52E1-485D-87D0-9780545017CA}"/>
              </a:ext>
            </a:extLst>
          </p:cNvPr>
          <p:cNvSpPr>
            <a:spLocks noGrp="1"/>
          </p:cNvSpPr>
          <p:nvPr>
            <p:ph type="sldNum" sz="quarter" idx="12"/>
          </p:nvPr>
        </p:nvSpPr>
        <p:spPr/>
        <p:txBody>
          <a:bodyPr/>
          <a:lstStyle/>
          <a:p>
            <a:fld id="{78C4628D-F498-401D-A166-0FDE3BD7D38E}" type="slidenum">
              <a:rPr lang="en-DE" smtClean="0"/>
              <a:t>34</a:t>
            </a:fld>
            <a:endParaRPr lang="en-DE" dirty="0"/>
          </a:p>
        </p:txBody>
      </p:sp>
      <p:grpSp>
        <p:nvGrpSpPr>
          <p:cNvPr id="15" name="Group 12">
            <a:extLst>
              <a:ext uri="{FF2B5EF4-FFF2-40B4-BE49-F238E27FC236}">
                <a16:creationId xmlns:a16="http://schemas.microsoft.com/office/drawing/2014/main" id="{5E54F635-5303-4C55-95B9-0F82CEECE2B1}"/>
              </a:ext>
            </a:extLst>
          </p:cNvPr>
          <p:cNvGrpSpPr>
            <a:grpSpLocks/>
          </p:cNvGrpSpPr>
          <p:nvPr/>
        </p:nvGrpSpPr>
        <p:grpSpPr bwMode="auto">
          <a:xfrm>
            <a:off x="845874" y="2250830"/>
            <a:ext cx="6719617" cy="3671749"/>
            <a:chOff x="370" y="192"/>
            <a:chExt cx="5040" cy="3146"/>
          </a:xfrm>
        </p:grpSpPr>
        <p:pic>
          <p:nvPicPr>
            <p:cNvPr id="16" name="Picture 4" descr="f04-19-9780750645522">
              <a:extLst>
                <a:ext uri="{FF2B5EF4-FFF2-40B4-BE49-F238E27FC236}">
                  <a16:creationId xmlns:a16="http://schemas.microsoft.com/office/drawing/2014/main" id="{47E4B0F2-3338-4A78-B7DC-86705A6C4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 y="192"/>
              <a:ext cx="4944" cy="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a:extLst>
                <a:ext uri="{FF2B5EF4-FFF2-40B4-BE49-F238E27FC236}">
                  <a16:creationId xmlns:a16="http://schemas.microsoft.com/office/drawing/2014/main" id="{EEA10D46-1017-42ED-8098-EDD592ED3FCA}"/>
                </a:ext>
              </a:extLst>
            </p:cNvPr>
            <p:cNvSpPr txBox="1">
              <a:spLocks noChangeArrowheads="1"/>
            </p:cNvSpPr>
            <p:nvPr/>
          </p:nvSpPr>
          <p:spPr bwMode="auto">
            <a:xfrm>
              <a:off x="370" y="2878"/>
              <a:ext cx="504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DE" dirty="0"/>
                <a:t>Surface density </a:t>
              </a:r>
              <a:r>
                <a:rPr lang="en-US" altLang="en-DE" dirty="0">
                  <a:latin typeface="Symbol" panose="05050102010706020507" pitchFamily="18" charset="2"/>
                </a:rPr>
                <a:t>s</a:t>
              </a:r>
              <a:r>
                <a:rPr lang="en-US" altLang="en-DE" baseline="-20000" dirty="0">
                  <a:latin typeface="Symbol" panose="05050102010706020507" pitchFamily="18" charset="2"/>
                </a:rPr>
                <a:t>q</a:t>
              </a:r>
              <a:r>
                <a:rPr lang="en-US" altLang="en-DE" dirty="0"/>
                <a:t> (kg m</a:t>
              </a:r>
              <a:r>
                <a:rPr lang="en-US" altLang="en-DE" sz="1200" baseline="35000" dirty="0"/>
                <a:t>–3</a:t>
              </a:r>
              <a:r>
                <a:rPr lang="en-US" altLang="en-DE" dirty="0"/>
                <a:t>) in winter (January, February, and March north of the equator; July,</a:t>
              </a:r>
            </a:p>
            <a:p>
              <a:pPr eaLnBrk="1" hangingPunct="1"/>
              <a:r>
                <a:rPr lang="en-US" altLang="en-DE" dirty="0"/>
                <a:t>August, and September south of the equator) based on averaged (climatological) </a:t>
              </a:r>
              <a:r>
                <a:rPr lang="en-US" altLang="en-DE" i="1" dirty="0"/>
                <a:t>data from </a:t>
              </a:r>
              <a:r>
                <a:rPr lang="en-US" altLang="en-DE" i="1" dirty="0" err="1"/>
                <a:t>Levitus</a:t>
              </a:r>
              <a:endParaRPr lang="en-US" altLang="en-DE" i="1" dirty="0"/>
            </a:p>
            <a:p>
              <a:pPr eaLnBrk="1" hangingPunct="1"/>
              <a:r>
                <a:rPr lang="en-US" altLang="en-DE" i="1" dirty="0"/>
                <a:t>and Boyer (1994) and </a:t>
              </a:r>
              <a:r>
                <a:rPr lang="en-US" altLang="en-DE" i="1" dirty="0" err="1"/>
                <a:t>Levitus</a:t>
              </a:r>
              <a:r>
                <a:rPr lang="en-US" altLang="en-DE" i="1" dirty="0"/>
                <a:t> et al. (1994b)</a:t>
              </a:r>
              <a:r>
                <a:rPr lang="en-US" altLang="en-DE" dirty="0"/>
                <a:t>.  </a:t>
              </a:r>
            </a:p>
          </p:txBody>
        </p:sp>
      </p:grpSp>
    </p:spTree>
    <p:extLst>
      <p:ext uri="{BB962C8B-B14F-4D97-AF65-F5344CB8AC3E}">
        <p14:creationId xmlns:p14="http://schemas.microsoft.com/office/powerpoint/2010/main" val="1833818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CF1-6C77-4962-8F68-271F3648AFE1}"/>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C446ACE1-BED8-4432-9128-A25BF32B759B}"/>
              </a:ext>
            </a:extLst>
          </p:cNvPr>
          <p:cNvSpPr>
            <a:spLocks noGrp="1"/>
          </p:cNvSpPr>
          <p:nvPr>
            <p:ph idx="1"/>
          </p:nvPr>
        </p:nvSpPr>
        <p:spPr/>
        <p:txBody>
          <a:bodyPr/>
          <a:lstStyle/>
          <a:p>
            <a:r>
              <a:rPr lang="de-DE" dirty="0"/>
              <a:t>Ocean Interior </a:t>
            </a:r>
            <a:r>
              <a:rPr lang="de-DE" dirty="0" err="1"/>
              <a:t>density</a:t>
            </a:r>
            <a:endParaRPr lang="de-DE" dirty="0"/>
          </a:p>
        </p:txBody>
      </p:sp>
      <p:sp>
        <p:nvSpPr>
          <p:cNvPr id="4" name="Slide Number Placeholder 3">
            <a:extLst>
              <a:ext uri="{FF2B5EF4-FFF2-40B4-BE49-F238E27FC236}">
                <a16:creationId xmlns:a16="http://schemas.microsoft.com/office/drawing/2014/main" id="{9ABC2C81-52E1-485D-87D0-9780545017CA}"/>
              </a:ext>
            </a:extLst>
          </p:cNvPr>
          <p:cNvSpPr>
            <a:spLocks noGrp="1"/>
          </p:cNvSpPr>
          <p:nvPr>
            <p:ph type="sldNum" sz="quarter" idx="12"/>
          </p:nvPr>
        </p:nvSpPr>
        <p:spPr/>
        <p:txBody>
          <a:bodyPr/>
          <a:lstStyle/>
          <a:p>
            <a:fld id="{78C4628D-F498-401D-A166-0FDE3BD7D38E}" type="slidenum">
              <a:rPr lang="en-DE" smtClean="0"/>
              <a:t>35</a:t>
            </a:fld>
            <a:endParaRPr lang="en-DE" dirty="0"/>
          </a:p>
        </p:txBody>
      </p:sp>
      <p:pic>
        <p:nvPicPr>
          <p:cNvPr id="5" name="Picture 4" descr="f04-18ab-9780750645522">
            <a:extLst>
              <a:ext uri="{FF2B5EF4-FFF2-40B4-BE49-F238E27FC236}">
                <a16:creationId xmlns:a16="http://schemas.microsoft.com/office/drawing/2014/main" id="{EDF9127D-8831-4F43-8B97-A432E65CC9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240"/>
          <a:stretch/>
        </p:blipFill>
        <p:spPr bwMode="auto">
          <a:xfrm>
            <a:off x="2057923" y="2291989"/>
            <a:ext cx="5028153" cy="388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42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7CF1-6C77-4962-8F68-271F3648AFE1}"/>
              </a:ext>
            </a:extLst>
          </p:cNvPr>
          <p:cNvSpPr>
            <a:spLocks noGrp="1"/>
          </p:cNvSpPr>
          <p:nvPr>
            <p:ph type="title"/>
          </p:nvPr>
        </p:nvSpPr>
        <p:spPr/>
        <p:txBody>
          <a:bodyPr/>
          <a:lstStyle/>
          <a:p>
            <a:r>
              <a:rPr lang="de-DE" dirty="0"/>
              <a:t>Distribution </a:t>
            </a:r>
            <a:r>
              <a:rPr lang="de-DE" dirty="0" err="1"/>
              <a:t>of</a:t>
            </a:r>
            <a:r>
              <a:rPr lang="de-DE" dirty="0"/>
              <a:t> </a:t>
            </a:r>
            <a:r>
              <a:rPr lang="de-DE" dirty="0" err="1"/>
              <a:t>water</a:t>
            </a:r>
            <a:r>
              <a:rPr lang="de-DE" dirty="0"/>
              <a:t> </a:t>
            </a:r>
            <a:r>
              <a:rPr lang="de-DE" dirty="0" err="1"/>
              <a:t>properties</a:t>
            </a:r>
            <a:endParaRPr lang="en-DE" dirty="0"/>
          </a:p>
        </p:txBody>
      </p:sp>
      <p:sp>
        <p:nvSpPr>
          <p:cNvPr id="3" name="Content Placeholder 2">
            <a:extLst>
              <a:ext uri="{FF2B5EF4-FFF2-40B4-BE49-F238E27FC236}">
                <a16:creationId xmlns:a16="http://schemas.microsoft.com/office/drawing/2014/main" id="{C446ACE1-BED8-4432-9128-A25BF32B759B}"/>
              </a:ext>
            </a:extLst>
          </p:cNvPr>
          <p:cNvSpPr>
            <a:spLocks noGrp="1"/>
          </p:cNvSpPr>
          <p:nvPr>
            <p:ph idx="1"/>
          </p:nvPr>
        </p:nvSpPr>
        <p:spPr/>
        <p:txBody>
          <a:bodyPr/>
          <a:lstStyle/>
          <a:p>
            <a:r>
              <a:rPr lang="de-DE" dirty="0"/>
              <a:t>Ocean Interior: </a:t>
            </a:r>
            <a:r>
              <a:rPr lang="de-DE" dirty="0" err="1"/>
              <a:t>temperature</a:t>
            </a:r>
            <a:r>
              <a:rPr lang="de-DE" dirty="0"/>
              <a:t> and </a:t>
            </a:r>
            <a:r>
              <a:rPr lang="de-DE" dirty="0" err="1"/>
              <a:t>salinity</a:t>
            </a:r>
            <a:endParaRPr lang="de-DE" dirty="0"/>
          </a:p>
        </p:txBody>
      </p:sp>
      <p:sp>
        <p:nvSpPr>
          <p:cNvPr id="4" name="Slide Number Placeholder 3">
            <a:extLst>
              <a:ext uri="{FF2B5EF4-FFF2-40B4-BE49-F238E27FC236}">
                <a16:creationId xmlns:a16="http://schemas.microsoft.com/office/drawing/2014/main" id="{9ABC2C81-52E1-485D-87D0-9780545017CA}"/>
              </a:ext>
            </a:extLst>
          </p:cNvPr>
          <p:cNvSpPr>
            <a:spLocks noGrp="1"/>
          </p:cNvSpPr>
          <p:nvPr>
            <p:ph type="sldNum" sz="quarter" idx="12"/>
          </p:nvPr>
        </p:nvSpPr>
        <p:spPr/>
        <p:txBody>
          <a:bodyPr/>
          <a:lstStyle/>
          <a:p>
            <a:fld id="{78C4628D-F498-401D-A166-0FDE3BD7D38E}" type="slidenum">
              <a:rPr lang="en-DE" smtClean="0"/>
              <a:t>36</a:t>
            </a:fld>
            <a:endParaRPr lang="en-DE" dirty="0"/>
          </a:p>
        </p:txBody>
      </p:sp>
      <p:grpSp>
        <p:nvGrpSpPr>
          <p:cNvPr id="6" name="Group 6">
            <a:extLst>
              <a:ext uri="{FF2B5EF4-FFF2-40B4-BE49-F238E27FC236}">
                <a16:creationId xmlns:a16="http://schemas.microsoft.com/office/drawing/2014/main" id="{9BA229F2-5618-443F-9320-18E6C1709DFD}"/>
              </a:ext>
            </a:extLst>
          </p:cNvPr>
          <p:cNvGrpSpPr>
            <a:grpSpLocks/>
          </p:cNvGrpSpPr>
          <p:nvPr/>
        </p:nvGrpSpPr>
        <p:grpSpPr bwMode="auto">
          <a:xfrm>
            <a:off x="304800" y="2553293"/>
            <a:ext cx="8763000" cy="3999907"/>
            <a:chOff x="304800" y="2553293"/>
            <a:chExt cx="8763000" cy="3999907"/>
          </a:xfrm>
        </p:grpSpPr>
        <p:sp>
          <p:nvSpPr>
            <p:cNvPr id="7" name="Date Placeholder 1">
              <a:extLst>
                <a:ext uri="{FF2B5EF4-FFF2-40B4-BE49-F238E27FC236}">
                  <a16:creationId xmlns:a16="http://schemas.microsoft.com/office/drawing/2014/main" id="{13318AB7-9BB8-4A00-BD09-538F007F0BF9}"/>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en-US" altLang="en-DE"/>
                <a:t>TALLEY                                                                                 Copyright © 2011 Elsevier Inc. All rights reserved</a:t>
              </a:r>
            </a:p>
          </p:txBody>
        </p:sp>
        <p:pic>
          <p:nvPicPr>
            <p:cNvPr id="9" name="Picture 4" descr="f04-11ad-9780750645522">
              <a:extLst>
                <a:ext uri="{FF2B5EF4-FFF2-40B4-BE49-F238E27FC236}">
                  <a16:creationId xmlns:a16="http://schemas.microsoft.com/office/drawing/2014/main" id="{70FAE816-2A66-4166-A276-D88718C9C4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874"/>
            <a:stretch/>
          </p:blipFill>
          <p:spPr bwMode="auto">
            <a:xfrm>
              <a:off x="739409" y="2553293"/>
              <a:ext cx="7665181" cy="289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7298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762B-5595-474D-BF40-17AA2BC11F97}"/>
              </a:ext>
            </a:extLst>
          </p:cNvPr>
          <p:cNvSpPr>
            <a:spLocks noGrp="1"/>
          </p:cNvSpPr>
          <p:nvPr>
            <p:ph type="title"/>
          </p:nvPr>
        </p:nvSpPr>
        <p:spPr>
          <a:xfrm>
            <a:off x="1000439" y="2665735"/>
            <a:ext cx="7886700" cy="1325563"/>
          </a:xfrm>
        </p:spPr>
        <p:txBody>
          <a:bodyPr/>
          <a:lstStyle/>
          <a:p>
            <a:r>
              <a:rPr lang="de-DE" dirty="0"/>
              <a:t>Dynamics </a:t>
            </a:r>
            <a:r>
              <a:rPr lang="de-DE" dirty="0" err="1"/>
              <a:t>of</a:t>
            </a:r>
            <a:r>
              <a:rPr lang="de-DE" dirty="0"/>
              <a:t> Ocean </a:t>
            </a:r>
            <a:r>
              <a:rPr lang="de-DE" dirty="0" err="1"/>
              <a:t>Circulation</a:t>
            </a:r>
            <a:r>
              <a:rPr lang="de-DE" dirty="0"/>
              <a:t> </a:t>
            </a:r>
            <a:endParaRPr lang="en-DE" dirty="0"/>
          </a:p>
        </p:txBody>
      </p:sp>
      <p:sp>
        <p:nvSpPr>
          <p:cNvPr id="4" name="Slide Number Placeholder 3">
            <a:extLst>
              <a:ext uri="{FF2B5EF4-FFF2-40B4-BE49-F238E27FC236}">
                <a16:creationId xmlns:a16="http://schemas.microsoft.com/office/drawing/2014/main" id="{9344D746-D5E4-4FE9-93CB-74C447A0826A}"/>
              </a:ext>
            </a:extLst>
          </p:cNvPr>
          <p:cNvSpPr>
            <a:spLocks noGrp="1"/>
          </p:cNvSpPr>
          <p:nvPr>
            <p:ph type="sldNum" sz="quarter" idx="12"/>
          </p:nvPr>
        </p:nvSpPr>
        <p:spPr/>
        <p:txBody>
          <a:bodyPr/>
          <a:lstStyle/>
          <a:p>
            <a:fld id="{78C4628D-F498-401D-A166-0FDE3BD7D38E}" type="slidenum">
              <a:rPr lang="en-DE" smtClean="0"/>
              <a:t>37</a:t>
            </a:fld>
            <a:endParaRPr lang="en-DE" dirty="0"/>
          </a:p>
        </p:txBody>
      </p:sp>
    </p:spTree>
    <p:extLst>
      <p:ext uri="{BB962C8B-B14F-4D97-AF65-F5344CB8AC3E}">
        <p14:creationId xmlns:p14="http://schemas.microsoft.com/office/powerpoint/2010/main" val="1071618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BE43-81D2-4263-93A1-6AAAADCFE1EF}"/>
              </a:ext>
            </a:extLst>
          </p:cNvPr>
          <p:cNvSpPr>
            <a:spLocks noGrp="1"/>
          </p:cNvSpPr>
          <p:nvPr>
            <p:ph type="title"/>
          </p:nvPr>
        </p:nvSpPr>
        <p:spPr>
          <a:xfrm>
            <a:off x="628650" y="-143033"/>
            <a:ext cx="7886700" cy="1325563"/>
          </a:xfrm>
        </p:spPr>
        <p:txBody>
          <a:bodyPr/>
          <a:lstStyle/>
          <a:p>
            <a:pPr>
              <a:tabLst>
                <a:tab pos="1165225" algn="l"/>
              </a:tabLst>
            </a:pPr>
            <a:r>
              <a:rPr lang="de-DE" dirty="0"/>
              <a:t>Ocean </a:t>
            </a:r>
            <a:r>
              <a:rPr lang="de-DE" dirty="0" err="1"/>
              <a:t>Circulation</a:t>
            </a:r>
            <a:endParaRPr lang="en-DE" dirty="0"/>
          </a:p>
        </p:txBody>
      </p:sp>
      <p:sp>
        <p:nvSpPr>
          <p:cNvPr id="3" name="Content Placeholder 2">
            <a:extLst>
              <a:ext uri="{FF2B5EF4-FFF2-40B4-BE49-F238E27FC236}">
                <a16:creationId xmlns:a16="http://schemas.microsoft.com/office/drawing/2014/main" id="{B69D251E-FC72-48AC-A763-851AC40C1385}"/>
              </a:ext>
            </a:extLst>
          </p:cNvPr>
          <p:cNvSpPr>
            <a:spLocks noGrp="1"/>
          </p:cNvSpPr>
          <p:nvPr>
            <p:ph idx="1"/>
          </p:nvPr>
        </p:nvSpPr>
        <p:spPr>
          <a:xfrm>
            <a:off x="628650" y="969440"/>
            <a:ext cx="7886700" cy="4112951"/>
          </a:xfrm>
        </p:spPr>
        <p:txBody>
          <a:bodyPr/>
          <a:lstStyle/>
          <a:p>
            <a:r>
              <a:rPr lang="de-DE" b="1" dirty="0"/>
              <a:t>Wind-</a:t>
            </a:r>
            <a:r>
              <a:rPr lang="de-DE" b="1" dirty="0" err="1"/>
              <a:t>driven</a:t>
            </a:r>
            <a:r>
              <a:rPr lang="de-DE" b="1" dirty="0"/>
              <a:t> </a:t>
            </a:r>
            <a:r>
              <a:rPr lang="de-DE" b="1" dirty="0" err="1"/>
              <a:t>surface</a:t>
            </a:r>
            <a:r>
              <a:rPr lang="de-DE" b="1" dirty="0"/>
              <a:t> </a:t>
            </a:r>
            <a:r>
              <a:rPr lang="de-DE" dirty="0"/>
              <a:t>(-&gt; Surface Ocean)</a:t>
            </a:r>
          </a:p>
          <a:p>
            <a:pPr marL="0" indent="0">
              <a:buNone/>
            </a:pPr>
            <a:r>
              <a:rPr lang="de-DE" dirty="0"/>
              <a:t>	</a:t>
            </a:r>
            <a:r>
              <a:rPr lang="de-DE" sz="2400" dirty="0"/>
              <a:t>Waves, inertial </a:t>
            </a:r>
            <a:r>
              <a:rPr lang="de-DE" sz="2400" dirty="0" err="1"/>
              <a:t>currents</a:t>
            </a:r>
            <a:r>
              <a:rPr lang="de-DE" sz="2400" dirty="0"/>
              <a:t>, Langmuir </a:t>
            </a:r>
            <a:r>
              <a:rPr lang="de-DE" sz="2400" dirty="0" err="1"/>
              <a:t>cells</a:t>
            </a:r>
            <a:endParaRPr lang="de-DE" dirty="0"/>
          </a:p>
          <a:p>
            <a:endParaRPr lang="de-DE" dirty="0"/>
          </a:p>
          <a:p>
            <a:pPr marL="0" indent="0">
              <a:buNone/>
            </a:pPr>
            <a:endParaRPr lang="de-DE" dirty="0"/>
          </a:p>
          <a:p>
            <a:endParaRPr lang="de-DE" dirty="0"/>
          </a:p>
          <a:p>
            <a:endParaRPr lang="de-DE" dirty="0"/>
          </a:p>
          <a:p>
            <a:r>
              <a:rPr lang="de-DE" b="1" dirty="0"/>
              <a:t>Thermohaline </a:t>
            </a:r>
            <a:r>
              <a:rPr lang="de-DE" b="1" dirty="0" err="1"/>
              <a:t>circulation</a:t>
            </a:r>
            <a:r>
              <a:rPr lang="de-DE" b="1" dirty="0"/>
              <a:t> </a:t>
            </a:r>
            <a:r>
              <a:rPr lang="de-DE" dirty="0"/>
              <a:t>(-&gt; Deep Ocean, </a:t>
            </a:r>
            <a:r>
              <a:rPr lang="de-DE" dirty="0" err="1"/>
              <a:t>Overturning</a:t>
            </a:r>
            <a:r>
              <a:rPr lang="de-DE" dirty="0"/>
              <a:t>)</a:t>
            </a:r>
          </a:p>
        </p:txBody>
      </p:sp>
      <p:sp>
        <p:nvSpPr>
          <p:cNvPr id="4" name="Slide Number Placeholder 3">
            <a:extLst>
              <a:ext uri="{FF2B5EF4-FFF2-40B4-BE49-F238E27FC236}">
                <a16:creationId xmlns:a16="http://schemas.microsoft.com/office/drawing/2014/main" id="{52FDAEA9-47A0-4E1A-ADDE-F18FDCB63B80}"/>
              </a:ext>
            </a:extLst>
          </p:cNvPr>
          <p:cNvSpPr>
            <a:spLocks noGrp="1"/>
          </p:cNvSpPr>
          <p:nvPr>
            <p:ph type="sldNum" sz="quarter" idx="12"/>
          </p:nvPr>
        </p:nvSpPr>
        <p:spPr/>
        <p:txBody>
          <a:bodyPr/>
          <a:lstStyle/>
          <a:p>
            <a:fld id="{78C4628D-F498-401D-A166-0FDE3BD7D38E}" type="slidenum">
              <a:rPr lang="en-DE" smtClean="0"/>
              <a:t>38</a:t>
            </a:fld>
            <a:endParaRPr lang="en-DE" dirty="0"/>
          </a:p>
        </p:txBody>
      </p:sp>
      <p:pic>
        <p:nvPicPr>
          <p:cNvPr id="10" name="Picture 2" descr="Schematic of Langmuir circulation and water dynamics therein. Pink particles are plastic particles, which accumulate in regions where Lagmuir cells converge at the surface. Adapted from Dethleff et al (2009).">
            <a:extLst>
              <a:ext uri="{FF2B5EF4-FFF2-40B4-BE49-F238E27FC236}">
                <a16:creationId xmlns:a16="http://schemas.microsoft.com/office/drawing/2014/main" id="{6027C99F-5D21-4593-ACA3-7AA7DB09F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162" y="1924850"/>
            <a:ext cx="3513788" cy="202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of major surface and deep water circulation components of the ocean that combine to form Global Conveyor Belt">
            <a:extLst>
              <a:ext uri="{FF2B5EF4-FFF2-40B4-BE49-F238E27FC236}">
                <a16:creationId xmlns:a16="http://schemas.microsoft.com/office/drawing/2014/main" id="{F41501D3-2DF6-44BD-905D-22B5810C6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967" y="4659034"/>
            <a:ext cx="2990717" cy="187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597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BE43-81D2-4263-93A1-6AAAADCFE1EF}"/>
              </a:ext>
            </a:extLst>
          </p:cNvPr>
          <p:cNvSpPr>
            <a:spLocks noGrp="1"/>
          </p:cNvSpPr>
          <p:nvPr>
            <p:ph type="title"/>
          </p:nvPr>
        </p:nvSpPr>
        <p:spPr>
          <a:xfrm>
            <a:off x="628650" y="119297"/>
            <a:ext cx="7886700" cy="1325563"/>
          </a:xfrm>
        </p:spPr>
        <p:txBody>
          <a:bodyPr/>
          <a:lstStyle/>
          <a:p>
            <a:r>
              <a:rPr lang="de-DE" dirty="0"/>
              <a:t>Ocean </a:t>
            </a:r>
            <a:r>
              <a:rPr lang="de-DE" dirty="0" err="1"/>
              <a:t>Circulation</a:t>
            </a:r>
            <a:endParaRPr lang="en-DE" dirty="0"/>
          </a:p>
        </p:txBody>
      </p:sp>
      <p:sp>
        <p:nvSpPr>
          <p:cNvPr id="3" name="Content Placeholder 2">
            <a:extLst>
              <a:ext uri="{FF2B5EF4-FFF2-40B4-BE49-F238E27FC236}">
                <a16:creationId xmlns:a16="http://schemas.microsoft.com/office/drawing/2014/main" id="{B69D251E-FC72-48AC-A763-851AC40C1385}"/>
              </a:ext>
            </a:extLst>
          </p:cNvPr>
          <p:cNvSpPr>
            <a:spLocks noGrp="1"/>
          </p:cNvSpPr>
          <p:nvPr>
            <p:ph idx="1"/>
          </p:nvPr>
        </p:nvSpPr>
        <p:spPr>
          <a:xfrm>
            <a:off x="628649" y="1182530"/>
            <a:ext cx="8364879" cy="4351338"/>
          </a:xfrm>
        </p:spPr>
        <p:txBody>
          <a:bodyPr/>
          <a:lstStyle/>
          <a:p>
            <a:r>
              <a:rPr lang="de-DE" dirty="0"/>
              <a:t>Momentum Balance</a:t>
            </a:r>
          </a:p>
          <a:p>
            <a:pPr marL="0" indent="0">
              <a:buNone/>
            </a:pPr>
            <a:r>
              <a:rPr lang="en-GB" sz="2000" dirty="0"/>
              <a:t>Density  * (Acceleration + Advection) = Pressure Gradient Force + Gravity + Friction </a:t>
            </a:r>
          </a:p>
          <a:p>
            <a:pPr marL="0" indent="0">
              <a:buNone/>
            </a:pPr>
            <a:endParaRPr lang="en-GB" dirty="0"/>
          </a:p>
        </p:txBody>
      </p:sp>
      <p:grpSp>
        <p:nvGrpSpPr>
          <p:cNvPr id="7" name="Group 6">
            <a:extLst>
              <a:ext uri="{FF2B5EF4-FFF2-40B4-BE49-F238E27FC236}">
                <a16:creationId xmlns:a16="http://schemas.microsoft.com/office/drawing/2014/main" id="{73E7EE80-3067-42C7-BEA1-5DF420D6D07D}"/>
              </a:ext>
            </a:extLst>
          </p:cNvPr>
          <p:cNvGrpSpPr>
            <a:grpSpLocks/>
          </p:cNvGrpSpPr>
          <p:nvPr/>
        </p:nvGrpSpPr>
        <p:grpSpPr bwMode="auto">
          <a:xfrm>
            <a:off x="799289" y="2384226"/>
            <a:ext cx="7144378" cy="4952979"/>
            <a:chOff x="304800" y="381000"/>
            <a:chExt cx="8763000" cy="6172200"/>
          </a:xfrm>
        </p:grpSpPr>
        <p:sp>
          <p:nvSpPr>
            <p:cNvPr id="8" name="Date Placeholder 1">
              <a:extLst>
                <a:ext uri="{FF2B5EF4-FFF2-40B4-BE49-F238E27FC236}">
                  <a16:creationId xmlns:a16="http://schemas.microsoft.com/office/drawing/2014/main" id="{8A739404-3432-4C74-9471-4C2CC306DE14}"/>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dirty="0"/>
                <a:t>TALLEY                                                                                 Copyright © 2011 Elsevier Inc. All rights reserved</a:t>
              </a:r>
            </a:p>
          </p:txBody>
        </p:sp>
        <p:grpSp>
          <p:nvGrpSpPr>
            <p:cNvPr id="9" name="Group 8">
              <a:extLst>
                <a:ext uri="{FF2B5EF4-FFF2-40B4-BE49-F238E27FC236}">
                  <a16:creationId xmlns:a16="http://schemas.microsoft.com/office/drawing/2014/main" id="{EA95E250-526E-4613-BDC9-DB7175B722E2}"/>
                </a:ext>
              </a:extLst>
            </p:cNvPr>
            <p:cNvGrpSpPr>
              <a:grpSpLocks/>
            </p:cNvGrpSpPr>
            <p:nvPr/>
          </p:nvGrpSpPr>
          <p:grpSpPr bwMode="auto">
            <a:xfrm>
              <a:off x="533400" y="381000"/>
              <a:ext cx="8382000" cy="5334000"/>
              <a:chOff x="336" y="240"/>
              <a:chExt cx="5280" cy="3360"/>
            </a:xfrm>
          </p:grpSpPr>
          <p:pic>
            <p:nvPicPr>
              <p:cNvPr id="11" name="Picture 10" descr="f07-01ae-9780750645522">
                <a:extLst>
                  <a:ext uri="{FF2B5EF4-FFF2-40B4-BE49-F238E27FC236}">
                    <a16:creationId xmlns:a16="http://schemas.microsoft.com/office/drawing/2014/main" id="{507B2450-AA0E-48FB-87BC-39B6DF46A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240"/>
                <a:ext cx="2730"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a:extLst>
                  <a:ext uri="{FF2B5EF4-FFF2-40B4-BE49-F238E27FC236}">
                    <a16:creationId xmlns:a16="http://schemas.microsoft.com/office/drawing/2014/main" id="{D4D3DB35-D170-4C77-BED1-363B72AAED8E}"/>
                  </a:ext>
                </a:extLst>
              </p:cNvPr>
              <p:cNvSpPr txBox="1">
                <a:spLocks noChangeArrowheads="1"/>
              </p:cNvSpPr>
              <p:nvPr/>
            </p:nvSpPr>
            <p:spPr bwMode="auto">
              <a:xfrm>
                <a:off x="3504" y="240"/>
                <a:ext cx="2112"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dirty="0"/>
                  <a:t>Forces and accelerations in a fluid: (a) acceleration, (b) advection, (c) pressure gradient force, (d) gravity, and (e) acceleration associated with viscosity </a:t>
                </a:r>
                <a:r>
                  <a:rPr lang="en-US" altLang="en-DE" dirty="0">
                    <a:sym typeface="Symbol" panose="05050102010706020507" pitchFamily="18" charset="2"/>
                  </a:rPr>
                  <a:t></a:t>
                </a:r>
                <a:r>
                  <a:rPr lang="en-US" altLang="en-DE" dirty="0"/>
                  <a:t>.  </a:t>
                </a:r>
              </a:p>
            </p:txBody>
          </p:sp>
        </p:grpSp>
      </p:grpSp>
    </p:spTree>
    <p:extLst>
      <p:ext uri="{BB962C8B-B14F-4D97-AF65-F5344CB8AC3E}">
        <p14:creationId xmlns:p14="http://schemas.microsoft.com/office/powerpoint/2010/main" val="2979552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B2CE-08C9-419B-ACCD-C2E62109420C}"/>
              </a:ext>
            </a:extLst>
          </p:cNvPr>
          <p:cNvSpPr>
            <a:spLocks noGrp="1"/>
          </p:cNvSpPr>
          <p:nvPr>
            <p:ph type="title"/>
          </p:nvPr>
        </p:nvSpPr>
        <p:spPr/>
        <p:txBody>
          <a:bodyPr/>
          <a:lstStyle/>
          <a:p>
            <a:r>
              <a:rPr lang="de-DE" dirty="0"/>
              <a:t>Setting </a:t>
            </a:r>
            <a:r>
              <a:rPr lang="de-DE" dirty="0" err="1"/>
              <a:t>the</a:t>
            </a:r>
            <a:r>
              <a:rPr lang="de-DE" dirty="0"/>
              <a:t> Scene: Ocean and Ice </a:t>
            </a:r>
            <a:r>
              <a:rPr lang="de-DE" dirty="0" err="1"/>
              <a:t>as</a:t>
            </a:r>
            <a:r>
              <a:rPr lang="de-DE" dirty="0"/>
              <a:t> Part </a:t>
            </a:r>
            <a:r>
              <a:rPr lang="de-DE" dirty="0" err="1"/>
              <a:t>of</a:t>
            </a:r>
            <a:r>
              <a:rPr lang="de-DE" dirty="0"/>
              <a:t> </a:t>
            </a:r>
            <a:r>
              <a:rPr lang="de-DE" dirty="0" err="1"/>
              <a:t>the</a:t>
            </a:r>
            <a:r>
              <a:rPr lang="de-DE" dirty="0"/>
              <a:t> Climate System</a:t>
            </a:r>
            <a:endParaRPr lang="en-DE" dirty="0"/>
          </a:p>
        </p:txBody>
      </p:sp>
      <p:sp>
        <p:nvSpPr>
          <p:cNvPr id="3" name="Content Placeholder 2">
            <a:extLst>
              <a:ext uri="{FF2B5EF4-FFF2-40B4-BE49-F238E27FC236}">
                <a16:creationId xmlns:a16="http://schemas.microsoft.com/office/drawing/2014/main" id="{C99531B3-CC29-4225-9A95-129F635BC1BF}"/>
              </a:ext>
            </a:extLst>
          </p:cNvPr>
          <p:cNvSpPr>
            <a:spLocks noGrp="1"/>
          </p:cNvSpPr>
          <p:nvPr>
            <p:ph idx="1"/>
          </p:nvPr>
        </p:nvSpPr>
        <p:spPr/>
        <p:txBody>
          <a:bodyPr/>
          <a:lstStyle/>
          <a:p>
            <a:r>
              <a:rPr lang="de-DE" dirty="0" err="1"/>
              <a:t>Earth‘s</a:t>
            </a:r>
            <a:r>
              <a:rPr lang="de-DE" dirty="0"/>
              <a:t> </a:t>
            </a:r>
            <a:r>
              <a:rPr lang="de-DE" dirty="0" err="1"/>
              <a:t>heat</a:t>
            </a:r>
            <a:r>
              <a:rPr lang="de-DE" dirty="0"/>
              <a:t> </a:t>
            </a:r>
            <a:r>
              <a:rPr lang="de-DE" dirty="0" err="1"/>
              <a:t>budget</a:t>
            </a:r>
            <a:endParaRPr lang="en-DE" dirty="0"/>
          </a:p>
        </p:txBody>
      </p:sp>
      <p:sp>
        <p:nvSpPr>
          <p:cNvPr id="5" name="Slide Number Placeholder 4">
            <a:extLst>
              <a:ext uri="{FF2B5EF4-FFF2-40B4-BE49-F238E27FC236}">
                <a16:creationId xmlns:a16="http://schemas.microsoft.com/office/drawing/2014/main" id="{2827DBB2-7A0E-4F1B-B307-BEEE4CACB858}"/>
              </a:ext>
            </a:extLst>
          </p:cNvPr>
          <p:cNvSpPr>
            <a:spLocks noGrp="1"/>
          </p:cNvSpPr>
          <p:nvPr>
            <p:ph type="sldNum" sz="quarter" idx="12"/>
          </p:nvPr>
        </p:nvSpPr>
        <p:spPr/>
        <p:txBody>
          <a:bodyPr/>
          <a:lstStyle/>
          <a:p>
            <a:fld id="{78C4628D-F498-401D-A166-0FDE3BD7D38E}" type="slidenum">
              <a:rPr lang="en-DE" smtClean="0"/>
              <a:t>4</a:t>
            </a:fld>
            <a:endParaRPr lang="en-DE" dirty="0"/>
          </a:p>
        </p:txBody>
      </p:sp>
      <p:pic>
        <p:nvPicPr>
          <p:cNvPr id="6" name="Picture 2">
            <a:extLst>
              <a:ext uri="{FF2B5EF4-FFF2-40B4-BE49-F238E27FC236}">
                <a16:creationId xmlns:a16="http://schemas.microsoft.com/office/drawing/2014/main" id="{9CDF067F-EF88-43BD-BC1E-40CF9031C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229" y="2755910"/>
            <a:ext cx="2581274" cy="3708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AQ 1.1 Figure 1">
            <a:extLst>
              <a:ext uri="{FF2B5EF4-FFF2-40B4-BE49-F238E27FC236}">
                <a16:creationId xmlns:a16="http://schemas.microsoft.com/office/drawing/2014/main" id="{D7203361-5917-4DA9-9E9E-BBA1A3DF5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3171826"/>
            <a:ext cx="4947383" cy="2876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C6DDF6-6087-4DB5-84F9-5901969AA0C6}"/>
              </a:ext>
            </a:extLst>
          </p:cNvPr>
          <p:cNvSpPr txBox="1"/>
          <p:nvPr/>
        </p:nvSpPr>
        <p:spPr>
          <a:xfrm>
            <a:off x="4614008" y="6204498"/>
            <a:ext cx="1238250" cy="369332"/>
          </a:xfrm>
          <a:prstGeom prst="rect">
            <a:avLst/>
          </a:prstGeom>
          <a:noFill/>
        </p:spPr>
        <p:txBody>
          <a:bodyPr wrap="square" rtlCol="0">
            <a:spAutoFit/>
          </a:bodyPr>
          <a:lstStyle/>
          <a:p>
            <a:r>
              <a:rPr lang="de-DE" dirty="0">
                <a:latin typeface="Segoe UI" panose="020B0502040204020203" pitchFamily="34" charset="0"/>
                <a:cs typeface="Segoe UI" panose="020B0502040204020203" pitchFamily="34" charset="0"/>
              </a:rPr>
              <a:t>IPCC 2013</a:t>
            </a:r>
            <a:endParaRPr lang="en-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65389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5A6A-3BBC-49D0-AE09-E511A467663A}"/>
              </a:ext>
            </a:extLst>
          </p:cNvPr>
          <p:cNvSpPr>
            <a:spLocks noGrp="1"/>
          </p:cNvSpPr>
          <p:nvPr>
            <p:ph type="title"/>
          </p:nvPr>
        </p:nvSpPr>
        <p:spPr/>
        <p:txBody>
          <a:bodyPr/>
          <a:lstStyle/>
          <a:p>
            <a:r>
              <a:rPr lang="de-DE" dirty="0"/>
              <a:t>Coriolis </a:t>
            </a:r>
            <a:r>
              <a:rPr lang="de-DE" dirty="0" err="1"/>
              <a:t>force</a:t>
            </a:r>
            <a:endParaRPr lang="en-DE" dirty="0"/>
          </a:p>
        </p:txBody>
      </p:sp>
      <p:sp>
        <p:nvSpPr>
          <p:cNvPr id="4" name="Slide Number Placeholder 3">
            <a:extLst>
              <a:ext uri="{FF2B5EF4-FFF2-40B4-BE49-F238E27FC236}">
                <a16:creationId xmlns:a16="http://schemas.microsoft.com/office/drawing/2014/main" id="{3F07F924-915F-447F-9F21-F35BCE186E07}"/>
              </a:ext>
            </a:extLst>
          </p:cNvPr>
          <p:cNvSpPr>
            <a:spLocks noGrp="1"/>
          </p:cNvSpPr>
          <p:nvPr>
            <p:ph type="sldNum" sz="quarter" idx="12"/>
          </p:nvPr>
        </p:nvSpPr>
        <p:spPr/>
        <p:txBody>
          <a:bodyPr/>
          <a:lstStyle/>
          <a:p>
            <a:fld id="{78C4628D-F498-401D-A166-0FDE3BD7D38E}" type="slidenum">
              <a:rPr lang="en-DE" smtClean="0"/>
              <a:t>40</a:t>
            </a:fld>
            <a:endParaRPr lang="en-DE" dirty="0"/>
          </a:p>
        </p:txBody>
      </p:sp>
      <p:pic>
        <p:nvPicPr>
          <p:cNvPr id="6" name="Picture 5">
            <a:extLst>
              <a:ext uri="{FF2B5EF4-FFF2-40B4-BE49-F238E27FC236}">
                <a16:creationId xmlns:a16="http://schemas.microsoft.com/office/drawing/2014/main" id="{37F8C2BB-B64D-4155-A5A3-803961B8D544}"/>
              </a:ext>
            </a:extLst>
          </p:cNvPr>
          <p:cNvPicPr>
            <a:picLocks noChangeAspect="1"/>
          </p:cNvPicPr>
          <p:nvPr/>
        </p:nvPicPr>
        <p:blipFill rotWithShape="1">
          <a:blip r:embed="rId2"/>
          <a:srcRect l="2279" t="16204" r="36076" b="9099"/>
          <a:stretch/>
        </p:blipFill>
        <p:spPr>
          <a:xfrm>
            <a:off x="410445" y="1690689"/>
            <a:ext cx="5636871" cy="3842011"/>
          </a:xfrm>
          <a:prstGeom prst="rect">
            <a:avLst/>
          </a:prstGeom>
        </p:spPr>
      </p:pic>
      <p:pic>
        <p:nvPicPr>
          <p:cNvPr id="11" name="Picture 10">
            <a:extLst>
              <a:ext uri="{FF2B5EF4-FFF2-40B4-BE49-F238E27FC236}">
                <a16:creationId xmlns:a16="http://schemas.microsoft.com/office/drawing/2014/main" id="{E95D1255-FD65-4182-AD32-E9A87C193573}"/>
              </a:ext>
            </a:extLst>
          </p:cNvPr>
          <p:cNvPicPr>
            <a:picLocks noChangeAspect="1"/>
          </p:cNvPicPr>
          <p:nvPr/>
        </p:nvPicPr>
        <p:blipFill rotWithShape="1">
          <a:blip r:embed="rId3"/>
          <a:srcRect l="13056" t="23167" r="50000" b="22521"/>
          <a:stretch/>
        </p:blipFill>
        <p:spPr>
          <a:xfrm>
            <a:off x="6717492" y="3024383"/>
            <a:ext cx="1797858" cy="1486693"/>
          </a:xfrm>
          <a:prstGeom prst="rect">
            <a:avLst/>
          </a:prstGeom>
        </p:spPr>
      </p:pic>
      <p:sp>
        <p:nvSpPr>
          <p:cNvPr id="12" name="Text Box 11">
            <a:extLst>
              <a:ext uri="{FF2B5EF4-FFF2-40B4-BE49-F238E27FC236}">
                <a16:creationId xmlns:a16="http://schemas.microsoft.com/office/drawing/2014/main" id="{CE6D6454-4307-4CF6-B81A-4864CDBF48AA}"/>
              </a:ext>
            </a:extLst>
          </p:cNvPr>
          <p:cNvSpPr txBox="1">
            <a:spLocks noChangeArrowheads="1"/>
          </p:cNvSpPr>
          <p:nvPr/>
        </p:nvSpPr>
        <p:spPr bwMode="auto">
          <a:xfrm>
            <a:off x="6328887" y="2370172"/>
            <a:ext cx="2976519" cy="52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dirty="0"/>
              <a:t>Geostrophic velocity considering Coriolis and pressure gradient</a:t>
            </a:r>
          </a:p>
        </p:txBody>
      </p:sp>
      <p:sp>
        <p:nvSpPr>
          <p:cNvPr id="3" name="TextBox 2">
            <a:extLst>
              <a:ext uri="{FF2B5EF4-FFF2-40B4-BE49-F238E27FC236}">
                <a16:creationId xmlns:a16="http://schemas.microsoft.com/office/drawing/2014/main" id="{BADA62A8-C8C5-44B4-9373-EAEDEE2BAA9E}"/>
              </a:ext>
            </a:extLst>
          </p:cNvPr>
          <p:cNvSpPr txBox="1"/>
          <p:nvPr/>
        </p:nvSpPr>
        <p:spPr>
          <a:xfrm>
            <a:off x="6987209" y="4899991"/>
            <a:ext cx="1746346" cy="1477328"/>
          </a:xfrm>
          <a:prstGeom prst="rect">
            <a:avLst/>
          </a:prstGeom>
          <a:noFill/>
        </p:spPr>
        <p:txBody>
          <a:bodyPr wrap="square" rtlCol="0">
            <a:spAutoFit/>
          </a:bodyPr>
          <a:lstStyle/>
          <a:p>
            <a:r>
              <a:rPr lang="de-DE" dirty="0"/>
              <a:t>f: </a:t>
            </a:r>
            <a:r>
              <a:rPr lang="de-DE" dirty="0" err="1"/>
              <a:t>coriolis</a:t>
            </a:r>
            <a:r>
              <a:rPr lang="de-DE" dirty="0"/>
              <a:t> </a:t>
            </a:r>
            <a:r>
              <a:rPr lang="de-DE" dirty="0" err="1"/>
              <a:t>parameter</a:t>
            </a:r>
            <a:endParaRPr lang="de-DE" dirty="0"/>
          </a:p>
          <a:p>
            <a:r>
              <a:rPr lang="de-DE" dirty="0" err="1"/>
              <a:t>Increases</a:t>
            </a:r>
            <a:r>
              <a:rPr lang="de-DE" dirty="0"/>
              <a:t> </a:t>
            </a:r>
            <a:r>
              <a:rPr lang="de-DE" dirty="0" err="1"/>
              <a:t>with</a:t>
            </a:r>
            <a:r>
              <a:rPr lang="de-DE" dirty="0"/>
              <a:t> </a:t>
            </a:r>
            <a:r>
              <a:rPr lang="de-DE" dirty="0" err="1"/>
              <a:t>latitude</a:t>
            </a:r>
            <a:r>
              <a:rPr lang="de-DE" dirty="0"/>
              <a:t> (!) </a:t>
            </a:r>
          </a:p>
          <a:p>
            <a:endParaRPr lang="en-DE" dirty="0"/>
          </a:p>
        </p:txBody>
      </p:sp>
    </p:spTree>
    <p:extLst>
      <p:ext uri="{BB962C8B-B14F-4D97-AF65-F5344CB8AC3E}">
        <p14:creationId xmlns:p14="http://schemas.microsoft.com/office/powerpoint/2010/main" val="2697368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Wind-</a:t>
            </a:r>
            <a:r>
              <a:rPr lang="de-DE" dirty="0" err="1"/>
              <a:t>driven</a:t>
            </a:r>
            <a:r>
              <a:rPr lang="de-DE" dirty="0"/>
              <a:t> </a:t>
            </a:r>
            <a:r>
              <a:rPr lang="de-DE" dirty="0" err="1"/>
              <a:t>circulation</a:t>
            </a:r>
            <a:r>
              <a:rPr lang="de-DE" dirty="0"/>
              <a:t>: Inertial</a:t>
            </a:r>
          </a:p>
          <a:p>
            <a:pPr marL="0" indent="0">
              <a:buNone/>
            </a:pPr>
            <a:r>
              <a:rPr lang="de-DE" sz="2400" dirty="0"/>
              <a:t>Wind </a:t>
            </a:r>
            <a:r>
              <a:rPr lang="de-DE" sz="2400" dirty="0" err="1"/>
              <a:t>causes</a:t>
            </a:r>
            <a:r>
              <a:rPr lang="de-DE" sz="2400" dirty="0"/>
              <a:t> </a:t>
            </a:r>
            <a:r>
              <a:rPr lang="de-DE" sz="2400" dirty="0" err="1"/>
              <a:t>surface</a:t>
            </a:r>
            <a:r>
              <a:rPr lang="de-DE" sz="2400" dirty="0"/>
              <a:t> stress </a:t>
            </a:r>
            <a:r>
              <a:rPr lang="de-DE" sz="2400" dirty="0" err="1"/>
              <a:t>up</a:t>
            </a:r>
            <a:r>
              <a:rPr lang="de-DE" sz="2400" dirty="0"/>
              <a:t> </a:t>
            </a:r>
            <a:r>
              <a:rPr lang="de-DE" sz="2400" dirty="0" err="1"/>
              <a:t>to</a:t>
            </a:r>
            <a:r>
              <a:rPr lang="de-DE" sz="2400" dirty="0"/>
              <a:t> </a:t>
            </a:r>
            <a:r>
              <a:rPr lang="de-DE" sz="2400" dirty="0" err="1"/>
              <a:t>around</a:t>
            </a:r>
            <a:r>
              <a:rPr lang="de-DE" sz="2400" dirty="0"/>
              <a:t> 50m</a:t>
            </a:r>
          </a:p>
          <a:p>
            <a:pPr marL="0" indent="0">
              <a:buNone/>
            </a:pPr>
            <a:r>
              <a:rPr lang="de-DE" sz="2400" dirty="0"/>
              <a:t>First </a:t>
            </a:r>
            <a:r>
              <a:rPr lang="de-DE" sz="2400" dirty="0" err="1"/>
              <a:t>causes</a:t>
            </a:r>
            <a:r>
              <a:rPr lang="de-DE" sz="2400" dirty="0"/>
              <a:t> </a:t>
            </a:r>
            <a:r>
              <a:rPr lang="de-DE" sz="2400" dirty="0" err="1"/>
              <a:t>motion</a:t>
            </a:r>
            <a:r>
              <a:rPr lang="de-DE" sz="2400" dirty="0"/>
              <a:t> due </a:t>
            </a:r>
            <a:r>
              <a:rPr lang="de-DE" sz="2400" dirty="0" err="1"/>
              <a:t>to</a:t>
            </a:r>
            <a:r>
              <a:rPr lang="de-DE" sz="2400" dirty="0"/>
              <a:t> stress in </a:t>
            </a:r>
            <a:r>
              <a:rPr lang="de-DE" sz="2400" dirty="0" err="1"/>
              <a:t>direction</a:t>
            </a:r>
            <a:r>
              <a:rPr lang="de-DE" sz="2400" dirty="0"/>
              <a:t> </a:t>
            </a:r>
            <a:r>
              <a:rPr lang="de-DE" sz="2400" dirty="0" err="1"/>
              <a:t>of</a:t>
            </a:r>
            <a:r>
              <a:rPr lang="de-DE" sz="2400" dirty="0"/>
              <a:t> </a:t>
            </a:r>
            <a:r>
              <a:rPr lang="de-DE" sz="2400" dirty="0" err="1"/>
              <a:t>the</a:t>
            </a:r>
            <a:r>
              <a:rPr lang="de-DE" sz="2400" dirty="0"/>
              <a:t> wind and Coriolis</a:t>
            </a:r>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41</a:t>
            </a:fld>
            <a:endParaRPr lang="en-DE" dirty="0"/>
          </a:p>
        </p:txBody>
      </p:sp>
      <p:grpSp>
        <p:nvGrpSpPr>
          <p:cNvPr id="14" name="Group 13">
            <a:extLst>
              <a:ext uri="{FF2B5EF4-FFF2-40B4-BE49-F238E27FC236}">
                <a16:creationId xmlns:a16="http://schemas.microsoft.com/office/drawing/2014/main" id="{702AB18E-219D-4AE3-B235-F5E499765CA3}"/>
              </a:ext>
            </a:extLst>
          </p:cNvPr>
          <p:cNvGrpSpPr>
            <a:grpSpLocks/>
          </p:cNvGrpSpPr>
          <p:nvPr/>
        </p:nvGrpSpPr>
        <p:grpSpPr bwMode="auto">
          <a:xfrm>
            <a:off x="884045" y="3235567"/>
            <a:ext cx="7235232" cy="4650293"/>
            <a:chOff x="304800" y="533400"/>
            <a:chExt cx="8763000" cy="6019800"/>
          </a:xfrm>
        </p:grpSpPr>
        <p:sp>
          <p:nvSpPr>
            <p:cNvPr id="15" name="Date Placeholder 1">
              <a:extLst>
                <a:ext uri="{FF2B5EF4-FFF2-40B4-BE49-F238E27FC236}">
                  <a16:creationId xmlns:a16="http://schemas.microsoft.com/office/drawing/2014/main" id="{FE4E7011-59D7-46CA-9752-7F5399DEB7D3}"/>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grpSp>
          <p:nvGrpSpPr>
            <p:cNvPr id="16" name="Group 15">
              <a:extLst>
                <a:ext uri="{FF2B5EF4-FFF2-40B4-BE49-F238E27FC236}">
                  <a16:creationId xmlns:a16="http://schemas.microsoft.com/office/drawing/2014/main" id="{0938F634-FF8F-4FBD-BDA3-D907292BFD38}"/>
                </a:ext>
              </a:extLst>
            </p:cNvPr>
            <p:cNvGrpSpPr>
              <a:grpSpLocks/>
            </p:cNvGrpSpPr>
            <p:nvPr/>
          </p:nvGrpSpPr>
          <p:grpSpPr bwMode="auto">
            <a:xfrm>
              <a:off x="533400" y="533400"/>
              <a:ext cx="8153400" cy="5646738"/>
              <a:chOff x="336" y="336"/>
              <a:chExt cx="5136" cy="3557"/>
            </a:xfrm>
          </p:grpSpPr>
          <p:pic>
            <p:nvPicPr>
              <p:cNvPr id="17" name="Picture 16" descr="f07-04-9780750645522">
                <a:extLst>
                  <a:ext uri="{FF2B5EF4-FFF2-40B4-BE49-F238E27FC236}">
                    <a16:creationId xmlns:a16="http://schemas.microsoft.com/office/drawing/2014/main" id="{98B92C0E-4F14-43BF-8C6E-D34EC52C2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 y="336"/>
                <a:ext cx="4080" cy="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1">
                <a:extLst>
                  <a:ext uri="{FF2B5EF4-FFF2-40B4-BE49-F238E27FC236}">
                    <a16:creationId xmlns:a16="http://schemas.microsoft.com/office/drawing/2014/main" id="{6694D309-539B-44E5-BB61-61900979537C}"/>
                  </a:ext>
                </a:extLst>
              </p:cNvPr>
              <p:cNvSpPr txBox="1">
                <a:spLocks noChangeArrowheads="1"/>
              </p:cNvSpPr>
              <p:nvPr/>
            </p:nvSpPr>
            <p:spPr bwMode="auto">
              <a:xfrm>
                <a:off x="336" y="3428"/>
                <a:ext cx="513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a:t>Observations of near-inertial currents. Surface drifter tracks during and after a storm. </a:t>
                </a:r>
                <a:r>
                  <a:rPr lang="en-US" altLang="en-DE">
                    <a:cs typeface="Arial" panose="020B0604020202020204" pitchFamily="34" charset="0"/>
                  </a:rPr>
                  <a:t>©</a:t>
                </a:r>
                <a:r>
                  <a:rPr lang="en-US" altLang="en-DE"/>
                  <a:t>American Meteorological Society. Reprinted with permission.</a:t>
                </a:r>
                <a:r>
                  <a:rPr lang="en-US" altLang="en-DE" i="1"/>
                  <a:t> Source: From d’Asaro et al. (1995). </a:t>
                </a:r>
                <a:r>
                  <a:rPr lang="en-US" altLang="en-DE"/>
                  <a:t>See Figure S7.8 for schematics of inertial currents and Ekman’s (1905) original hodograph.  </a:t>
                </a:r>
                <a:endParaRPr lang="en-US" altLang="en-DE">
                  <a:cs typeface="Arial" panose="020B0604020202020204" pitchFamily="34" charset="0"/>
                </a:endParaRPr>
              </a:p>
            </p:txBody>
          </p:sp>
        </p:grpSp>
      </p:grpSp>
    </p:spTree>
    <p:extLst>
      <p:ext uri="{BB962C8B-B14F-4D97-AF65-F5344CB8AC3E}">
        <p14:creationId xmlns:p14="http://schemas.microsoft.com/office/powerpoint/2010/main" val="3779274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Wind-</a:t>
            </a:r>
            <a:r>
              <a:rPr lang="de-DE" dirty="0" err="1"/>
              <a:t>driven</a:t>
            </a:r>
            <a:r>
              <a:rPr lang="de-DE" dirty="0"/>
              <a:t> </a:t>
            </a:r>
            <a:r>
              <a:rPr lang="de-DE" dirty="0" err="1"/>
              <a:t>circulation</a:t>
            </a:r>
            <a:r>
              <a:rPr lang="de-DE" dirty="0"/>
              <a:t>: Ekman</a:t>
            </a:r>
          </a:p>
          <a:p>
            <a:pPr marL="0" indent="0">
              <a:buNone/>
            </a:pPr>
            <a:endParaRPr lang="en-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42</a:t>
            </a:fld>
            <a:endParaRPr lang="en-DE" dirty="0"/>
          </a:p>
        </p:txBody>
      </p:sp>
      <p:sp>
        <p:nvSpPr>
          <p:cNvPr id="12" name="TextBox 11">
            <a:extLst>
              <a:ext uri="{FF2B5EF4-FFF2-40B4-BE49-F238E27FC236}">
                <a16:creationId xmlns:a16="http://schemas.microsoft.com/office/drawing/2014/main" id="{B2AB7B30-0EA4-47EF-AD96-E1F0B6ABE54A}"/>
              </a:ext>
            </a:extLst>
          </p:cNvPr>
          <p:cNvSpPr txBox="1"/>
          <p:nvPr/>
        </p:nvSpPr>
        <p:spPr>
          <a:xfrm>
            <a:off x="340399" y="2048868"/>
            <a:ext cx="4963884" cy="646331"/>
          </a:xfrm>
          <a:prstGeom prst="rect">
            <a:avLst/>
          </a:prstGeom>
          <a:noFill/>
        </p:spPr>
        <p:txBody>
          <a:bodyPr wrap="square">
            <a:spAutoFit/>
          </a:bodyPr>
          <a:lstStyle/>
          <a:p>
            <a:r>
              <a:rPr lang="en-GB" dirty="0"/>
              <a:t>Why icebergs move around 40° to the right of the wind direction? (</a:t>
            </a:r>
            <a:r>
              <a:rPr lang="en-GB" dirty="0" err="1"/>
              <a:t>Friedtjof</a:t>
            </a:r>
            <a:r>
              <a:rPr lang="en-GB" dirty="0"/>
              <a:t> Nansen, “</a:t>
            </a:r>
            <a:r>
              <a:rPr lang="en-GB" dirty="0" err="1"/>
              <a:t>Fram</a:t>
            </a:r>
            <a:r>
              <a:rPr lang="en-GB" dirty="0"/>
              <a:t>” 1893) </a:t>
            </a:r>
            <a:endParaRPr lang="en-DE" dirty="0"/>
          </a:p>
        </p:txBody>
      </p:sp>
      <p:pic>
        <p:nvPicPr>
          <p:cNvPr id="1026" name="Picture 2" descr="Nansen's Fram expedition - Wikipedia">
            <a:extLst>
              <a:ext uri="{FF2B5EF4-FFF2-40B4-BE49-F238E27FC236}">
                <a16:creationId xmlns:a16="http://schemas.microsoft.com/office/drawing/2014/main" id="{12898BEA-ED62-4F73-8439-6C1D69CE5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520" y="2695199"/>
            <a:ext cx="2857500" cy="404812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8BDCE777-A233-430B-A004-56AF318B265B}"/>
              </a:ext>
            </a:extLst>
          </p:cNvPr>
          <p:cNvCxnSpPr/>
          <p:nvPr/>
        </p:nvCxnSpPr>
        <p:spPr>
          <a:xfrm flipV="1">
            <a:off x="5009322" y="3329609"/>
            <a:ext cx="0" cy="130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A4C183-967D-475E-9B5B-192D73E78759}"/>
              </a:ext>
            </a:extLst>
          </p:cNvPr>
          <p:cNvCxnSpPr>
            <a:cxnSpLocks/>
          </p:cNvCxnSpPr>
          <p:nvPr/>
        </p:nvCxnSpPr>
        <p:spPr>
          <a:xfrm>
            <a:off x="5009322" y="4631635"/>
            <a:ext cx="993913"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DF02E3E3-38BD-4BF6-86DF-CED5246E4BB9}"/>
              </a:ext>
            </a:extLst>
          </p:cNvPr>
          <p:cNvCxnSpPr>
            <a:cxnSpLocks/>
          </p:cNvCxnSpPr>
          <p:nvPr/>
        </p:nvCxnSpPr>
        <p:spPr>
          <a:xfrm flipV="1">
            <a:off x="5009321" y="3329608"/>
            <a:ext cx="993914" cy="13020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06D9233-B7DC-4F58-BF21-2C6296052ED8}"/>
              </a:ext>
            </a:extLst>
          </p:cNvPr>
          <p:cNvSpPr txBox="1"/>
          <p:nvPr/>
        </p:nvSpPr>
        <p:spPr>
          <a:xfrm>
            <a:off x="4035287" y="3056139"/>
            <a:ext cx="1431235" cy="646331"/>
          </a:xfrm>
          <a:prstGeom prst="rect">
            <a:avLst/>
          </a:prstGeom>
          <a:noFill/>
        </p:spPr>
        <p:txBody>
          <a:bodyPr wrap="square" rtlCol="0">
            <a:spAutoFit/>
          </a:bodyPr>
          <a:lstStyle/>
          <a:p>
            <a:r>
              <a:rPr lang="de-DE" dirty="0">
                <a:solidFill>
                  <a:schemeClr val="accent1">
                    <a:lumMod val="75000"/>
                  </a:schemeClr>
                </a:solidFill>
              </a:rPr>
              <a:t>Wind stress (</a:t>
            </a:r>
            <a:r>
              <a:rPr lang="de-DE" dirty="0" err="1">
                <a:solidFill>
                  <a:schemeClr val="accent1">
                    <a:lumMod val="75000"/>
                  </a:schemeClr>
                </a:solidFill>
              </a:rPr>
              <a:t>friction</a:t>
            </a:r>
            <a:r>
              <a:rPr lang="de-DE" dirty="0">
                <a:solidFill>
                  <a:schemeClr val="accent1">
                    <a:lumMod val="75000"/>
                  </a:schemeClr>
                </a:solidFill>
              </a:rPr>
              <a:t>)</a:t>
            </a:r>
            <a:endParaRPr lang="en-DE" dirty="0">
              <a:solidFill>
                <a:schemeClr val="accent1">
                  <a:lumMod val="75000"/>
                </a:schemeClr>
              </a:solidFill>
            </a:endParaRPr>
          </a:p>
        </p:txBody>
      </p:sp>
      <p:sp>
        <p:nvSpPr>
          <p:cNvPr id="27" name="TextBox 26">
            <a:extLst>
              <a:ext uri="{FF2B5EF4-FFF2-40B4-BE49-F238E27FC236}">
                <a16:creationId xmlns:a16="http://schemas.microsoft.com/office/drawing/2014/main" id="{1BBD5DCA-E306-4A85-BEE7-311EDF24318B}"/>
              </a:ext>
            </a:extLst>
          </p:cNvPr>
          <p:cNvSpPr txBox="1"/>
          <p:nvPr/>
        </p:nvSpPr>
        <p:spPr>
          <a:xfrm>
            <a:off x="4705556" y="4714401"/>
            <a:ext cx="1431235" cy="372846"/>
          </a:xfrm>
          <a:prstGeom prst="rect">
            <a:avLst/>
          </a:prstGeom>
          <a:noFill/>
        </p:spPr>
        <p:txBody>
          <a:bodyPr wrap="square" rtlCol="0">
            <a:spAutoFit/>
          </a:bodyPr>
          <a:lstStyle/>
          <a:p>
            <a:r>
              <a:rPr lang="de-DE" dirty="0">
                <a:solidFill>
                  <a:schemeClr val="accent2">
                    <a:lumMod val="75000"/>
                  </a:schemeClr>
                </a:solidFill>
              </a:rPr>
              <a:t>Coriolis</a:t>
            </a:r>
            <a:endParaRPr lang="en-DE" dirty="0">
              <a:solidFill>
                <a:schemeClr val="accent2">
                  <a:lumMod val="75000"/>
                </a:schemeClr>
              </a:solidFill>
            </a:endParaRPr>
          </a:p>
        </p:txBody>
      </p:sp>
    </p:spTree>
    <p:extLst>
      <p:ext uri="{BB962C8B-B14F-4D97-AF65-F5344CB8AC3E}">
        <p14:creationId xmlns:p14="http://schemas.microsoft.com/office/powerpoint/2010/main" val="2730155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Wind-</a:t>
            </a:r>
            <a:r>
              <a:rPr lang="de-DE" dirty="0" err="1"/>
              <a:t>driven</a:t>
            </a:r>
            <a:r>
              <a:rPr lang="de-DE" dirty="0"/>
              <a:t> </a:t>
            </a:r>
            <a:r>
              <a:rPr lang="de-DE" dirty="0" err="1"/>
              <a:t>circulation</a:t>
            </a:r>
            <a:r>
              <a:rPr lang="de-DE" dirty="0"/>
              <a:t>: Ekman</a:t>
            </a:r>
          </a:p>
          <a:p>
            <a:pPr marL="0" indent="0">
              <a:buNone/>
            </a:pPr>
            <a:endParaRPr lang="en-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43</a:t>
            </a:fld>
            <a:endParaRPr lang="en-DE" dirty="0"/>
          </a:p>
        </p:txBody>
      </p:sp>
      <p:grpSp>
        <p:nvGrpSpPr>
          <p:cNvPr id="5" name="Group 4">
            <a:extLst>
              <a:ext uri="{FF2B5EF4-FFF2-40B4-BE49-F238E27FC236}">
                <a16:creationId xmlns:a16="http://schemas.microsoft.com/office/drawing/2014/main" id="{BDC34B43-E738-4C53-B6BF-8D30CC9D343D}"/>
              </a:ext>
            </a:extLst>
          </p:cNvPr>
          <p:cNvGrpSpPr>
            <a:grpSpLocks/>
          </p:cNvGrpSpPr>
          <p:nvPr/>
        </p:nvGrpSpPr>
        <p:grpSpPr bwMode="auto">
          <a:xfrm>
            <a:off x="1509415" y="2695199"/>
            <a:ext cx="6806290" cy="4629789"/>
            <a:chOff x="304800" y="533400"/>
            <a:chExt cx="8763000" cy="6019800"/>
          </a:xfrm>
        </p:grpSpPr>
        <p:sp>
          <p:nvSpPr>
            <p:cNvPr id="6" name="Date Placeholder 1">
              <a:extLst>
                <a:ext uri="{FF2B5EF4-FFF2-40B4-BE49-F238E27FC236}">
                  <a16:creationId xmlns:a16="http://schemas.microsoft.com/office/drawing/2014/main" id="{379D004A-8C4E-4D20-8D05-ABBA6A0D7C45}"/>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pic>
          <p:nvPicPr>
            <p:cNvPr id="8" name="Picture 7" descr="f07-05-9780750645522">
              <a:extLst>
                <a:ext uri="{FF2B5EF4-FFF2-40B4-BE49-F238E27FC236}">
                  <a16:creationId xmlns:a16="http://schemas.microsoft.com/office/drawing/2014/main" id="{54EBBE8C-159C-4F4B-BC85-A48D21D80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4" y="533400"/>
              <a:ext cx="41132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B2AB7B30-0EA4-47EF-AD96-E1F0B6ABE54A}"/>
              </a:ext>
            </a:extLst>
          </p:cNvPr>
          <p:cNvSpPr txBox="1"/>
          <p:nvPr/>
        </p:nvSpPr>
        <p:spPr>
          <a:xfrm>
            <a:off x="340399" y="2048868"/>
            <a:ext cx="4963884" cy="646331"/>
          </a:xfrm>
          <a:prstGeom prst="rect">
            <a:avLst/>
          </a:prstGeom>
          <a:noFill/>
        </p:spPr>
        <p:txBody>
          <a:bodyPr wrap="square">
            <a:spAutoFit/>
          </a:bodyPr>
          <a:lstStyle/>
          <a:p>
            <a:r>
              <a:rPr lang="en-GB" dirty="0"/>
              <a:t>Why icebergs move 20-40° to the right of the wind direction? (F. Nansen, “</a:t>
            </a:r>
            <a:r>
              <a:rPr lang="en-GB" dirty="0" err="1"/>
              <a:t>Fram</a:t>
            </a:r>
            <a:r>
              <a:rPr lang="en-GB" dirty="0"/>
              <a:t>” 1893) </a:t>
            </a:r>
            <a:endParaRPr lang="en-DE" dirty="0"/>
          </a:p>
        </p:txBody>
      </p:sp>
      <p:sp>
        <p:nvSpPr>
          <p:cNvPr id="11" name="TextBox 10">
            <a:extLst>
              <a:ext uri="{FF2B5EF4-FFF2-40B4-BE49-F238E27FC236}">
                <a16:creationId xmlns:a16="http://schemas.microsoft.com/office/drawing/2014/main" id="{FD9BAC6B-5BE2-4272-8BF0-5DDBA78E34DA}"/>
              </a:ext>
            </a:extLst>
          </p:cNvPr>
          <p:cNvSpPr txBox="1"/>
          <p:nvPr/>
        </p:nvSpPr>
        <p:spPr>
          <a:xfrm>
            <a:off x="7330" y="3334606"/>
            <a:ext cx="1620455" cy="1200329"/>
          </a:xfrm>
          <a:prstGeom prst="rect">
            <a:avLst/>
          </a:prstGeom>
          <a:noFill/>
        </p:spPr>
        <p:txBody>
          <a:bodyPr wrap="square" rtlCol="0">
            <a:spAutoFit/>
          </a:bodyPr>
          <a:lstStyle/>
          <a:p>
            <a:r>
              <a:rPr lang="de-DE" dirty="0" err="1"/>
              <a:t>Ekmann</a:t>
            </a:r>
            <a:r>
              <a:rPr lang="de-DE" dirty="0"/>
              <a:t> </a:t>
            </a:r>
            <a:r>
              <a:rPr lang="de-DE" dirty="0" err="1"/>
              <a:t>flow</a:t>
            </a:r>
            <a:r>
              <a:rPr lang="de-DE" dirty="0"/>
              <a:t> </a:t>
            </a:r>
            <a:r>
              <a:rPr lang="de-DE" dirty="0" err="1"/>
              <a:t>is</a:t>
            </a:r>
            <a:r>
              <a:rPr lang="de-DE" dirty="0"/>
              <a:t> a </a:t>
            </a:r>
            <a:r>
              <a:rPr lang="de-DE" dirty="0" err="1"/>
              <a:t>combination</a:t>
            </a:r>
            <a:r>
              <a:rPr lang="de-DE" dirty="0"/>
              <a:t> </a:t>
            </a:r>
            <a:r>
              <a:rPr lang="de-DE" dirty="0" err="1"/>
              <a:t>of</a:t>
            </a:r>
            <a:r>
              <a:rPr lang="de-DE" dirty="0"/>
              <a:t> wind stress and </a:t>
            </a:r>
            <a:r>
              <a:rPr lang="de-DE" dirty="0" err="1"/>
              <a:t>coriolis</a:t>
            </a:r>
            <a:endParaRPr lang="en-DE" dirty="0"/>
          </a:p>
        </p:txBody>
      </p:sp>
    </p:spTree>
    <p:extLst>
      <p:ext uri="{BB962C8B-B14F-4D97-AF65-F5344CB8AC3E}">
        <p14:creationId xmlns:p14="http://schemas.microsoft.com/office/powerpoint/2010/main" val="777527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Wind-</a:t>
            </a:r>
            <a:r>
              <a:rPr lang="de-DE" dirty="0" err="1"/>
              <a:t>driven</a:t>
            </a:r>
            <a:r>
              <a:rPr lang="de-DE" dirty="0"/>
              <a:t> </a:t>
            </a:r>
            <a:r>
              <a:rPr lang="de-DE" dirty="0" err="1"/>
              <a:t>circulation</a:t>
            </a:r>
            <a:r>
              <a:rPr lang="de-DE" dirty="0"/>
              <a:t>: Ekman</a:t>
            </a:r>
          </a:p>
          <a:p>
            <a:pPr marL="0" indent="0">
              <a:buNone/>
            </a:pPr>
            <a:endParaRPr lang="en-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44</a:t>
            </a:fld>
            <a:endParaRPr lang="en-DE" dirty="0"/>
          </a:p>
        </p:txBody>
      </p:sp>
      <p:grpSp>
        <p:nvGrpSpPr>
          <p:cNvPr id="5" name="Group 4">
            <a:extLst>
              <a:ext uri="{FF2B5EF4-FFF2-40B4-BE49-F238E27FC236}">
                <a16:creationId xmlns:a16="http://schemas.microsoft.com/office/drawing/2014/main" id="{BDC34B43-E738-4C53-B6BF-8D30CC9D343D}"/>
              </a:ext>
            </a:extLst>
          </p:cNvPr>
          <p:cNvGrpSpPr>
            <a:grpSpLocks/>
          </p:cNvGrpSpPr>
          <p:nvPr/>
        </p:nvGrpSpPr>
        <p:grpSpPr bwMode="auto">
          <a:xfrm>
            <a:off x="1509415" y="2387523"/>
            <a:ext cx="7186063" cy="4937465"/>
            <a:chOff x="304800" y="133350"/>
            <a:chExt cx="9251952" cy="6419850"/>
          </a:xfrm>
        </p:grpSpPr>
        <p:sp>
          <p:nvSpPr>
            <p:cNvPr id="6" name="Date Placeholder 1">
              <a:extLst>
                <a:ext uri="{FF2B5EF4-FFF2-40B4-BE49-F238E27FC236}">
                  <a16:creationId xmlns:a16="http://schemas.microsoft.com/office/drawing/2014/main" id="{379D004A-8C4E-4D20-8D05-ABBA6A0D7C45}"/>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grpSp>
          <p:nvGrpSpPr>
            <p:cNvPr id="7" name="Group 6">
              <a:extLst>
                <a:ext uri="{FF2B5EF4-FFF2-40B4-BE49-F238E27FC236}">
                  <a16:creationId xmlns:a16="http://schemas.microsoft.com/office/drawing/2014/main" id="{CD9DB971-0CA0-4D00-B071-65C0E0DE453B}"/>
                </a:ext>
              </a:extLst>
            </p:cNvPr>
            <p:cNvGrpSpPr>
              <a:grpSpLocks/>
            </p:cNvGrpSpPr>
            <p:nvPr/>
          </p:nvGrpSpPr>
          <p:grpSpPr bwMode="auto">
            <a:xfrm>
              <a:off x="855663" y="133350"/>
              <a:ext cx="8701089" cy="5581650"/>
              <a:chOff x="539" y="84"/>
              <a:chExt cx="5481" cy="3516"/>
            </a:xfrm>
          </p:grpSpPr>
          <p:pic>
            <p:nvPicPr>
              <p:cNvPr id="8" name="Picture 7" descr="f07-05-9780750645522">
                <a:extLst>
                  <a:ext uri="{FF2B5EF4-FFF2-40B4-BE49-F238E27FC236}">
                    <a16:creationId xmlns:a16="http://schemas.microsoft.com/office/drawing/2014/main" id="{54EBBE8C-159C-4F4B-BC85-A48D21D80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 y="336"/>
                <a:ext cx="2591"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a:extLst>
                  <a:ext uri="{FF2B5EF4-FFF2-40B4-BE49-F238E27FC236}">
                    <a16:creationId xmlns:a16="http://schemas.microsoft.com/office/drawing/2014/main" id="{24C9D8DE-B397-4776-8A2D-5BCE373B6086}"/>
                  </a:ext>
                </a:extLst>
              </p:cNvPr>
              <p:cNvSpPr txBox="1">
                <a:spLocks noChangeArrowheads="1"/>
              </p:cNvSpPr>
              <p:nvPr/>
            </p:nvSpPr>
            <p:spPr bwMode="auto">
              <a:xfrm>
                <a:off x="3606" y="84"/>
                <a:ext cx="24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dirty="0"/>
                  <a:t>Ageostrophic (Eckman) velocity:</a:t>
                </a:r>
              </a:p>
            </p:txBody>
          </p:sp>
        </p:grpSp>
      </p:grpSp>
      <p:sp>
        <p:nvSpPr>
          <p:cNvPr id="10" name="TextBox 9">
            <a:extLst>
              <a:ext uri="{FF2B5EF4-FFF2-40B4-BE49-F238E27FC236}">
                <a16:creationId xmlns:a16="http://schemas.microsoft.com/office/drawing/2014/main" id="{A1B5BE1A-C5C6-45A0-8E7F-53C9554A3C98}"/>
              </a:ext>
            </a:extLst>
          </p:cNvPr>
          <p:cNvSpPr txBox="1"/>
          <p:nvPr/>
        </p:nvSpPr>
        <p:spPr>
          <a:xfrm>
            <a:off x="5226312" y="5117692"/>
            <a:ext cx="3194765" cy="1323439"/>
          </a:xfrm>
          <a:prstGeom prst="rect">
            <a:avLst/>
          </a:prstGeom>
          <a:noFill/>
          <a:ln>
            <a:solidFill>
              <a:schemeClr val="tx1"/>
            </a:solidFill>
          </a:ln>
        </p:spPr>
        <p:txBody>
          <a:bodyPr wrap="square" rtlCol="0">
            <a:spAutoFit/>
          </a:bodyPr>
          <a:lstStyle/>
          <a:p>
            <a:r>
              <a:rPr lang="de-DE" sz="1600" dirty="0"/>
              <a:t>Mean </a:t>
            </a:r>
            <a:r>
              <a:rPr lang="de-DE" sz="1600" dirty="0" err="1"/>
              <a:t>flow</a:t>
            </a:r>
            <a:r>
              <a:rPr lang="de-DE" sz="1600" dirty="0"/>
              <a:t> at 90 </a:t>
            </a:r>
            <a:r>
              <a:rPr lang="de-DE" sz="1600" dirty="0" err="1"/>
              <a:t>degrees</a:t>
            </a:r>
            <a:r>
              <a:rPr lang="de-DE" sz="1600" dirty="0"/>
              <a:t> angle</a:t>
            </a:r>
          </a:p>
          <a:p>
            <a:pPr marL="285750" indent="-285750">
              <a:buFont typeface="Arial" panose="020B0604020202020204" pitchFamily="34" charset="0"/>
              <a:buChar char="•"/>
            </a:pPr>
            <a:r>
              <a:rPr lang="de-DE" sz="1600" dirty="0" err="1"/>
              <a:t>To</a:t>
            </a:r>
            <a:r>
              <a:rPr lang="de-DE" sz="1600" dirty="0"/>
              <a:t> </a:t>
            </a:r>
            <a:r>
              <a:rPr lang="de-DE" sz="1600" dirty="0" err="1"/>
              <a:t>the</a:t>
            </a:r>
            <a:r>
              <a:rPr lang="de-DE" sz="1600" dirty="0"/>
              <a:t> </a:t>
            </a:r>
            <a:r>
              <a:rPr lang="de-DE" sz="1600" dirty="0" err="1"/>
              <a:t>right</a:t>
            </a:r>
            <a:r>
              <a:rPr lang="de-DE" sz="1600" dirty="0"/>
              <a:t> </a:t>
            </a:r>
            <a:r>
              <a:rPr lang="de-DE" sz="1600" dirty="0" err="1"/>
              <a:t>for</a:t>
            </a:r>
            <a:r>
              <a:rPr lang="de-DE" sz="1600" dirty="0"/>
              <a:t> Northern </a:t>
            </a:r>
            <a:r>
              <a:rPr lang="de-DE" sz="1600" dirty="0" err="1"/>
              <a:t>Hemisphere</a:t>
            </a:r>
            <a:endParaRPr lang="de-DE" sz="1600" dirty="0"/>
          </a:p>
          <a:p>
            <a:pPr marL="285750" indent="-285750">
              <a:buFont typeface="Arial" panose="020B0604020202020204" pitchFamily="34" charset="0"/>
              <a:buChar char="•"/>
            </a:pPr>
            <a:r>
              <a:rPr lang="de-DE" sz="1600" dirty="0" err="1"/>
              <a:t>To</a:t>
            </a:r>
            <a:r>
              <a:rPr lang="de-DE" sz="1600" dirty="0"/>
              <a:t> </a:t>
            </a:r>
            <a:r>
              <a:rPr lang="de-DE" sz="1600" dirty="0" err="1"/>
              <a:t>the</a:t>
            </a:r>
            <a:r>
              <a:rPr lang="de-DE" sz="1600" dirty="0"/>
              <a:t> </a:t>
            </a:r>
            <a:r>
              <a:rPr lang="de-DE" sz="1600" dirty="0" err="1"/>
              <a:t>left</a:t>
            </a:r>
            <a:r>
              <a:rPr lang="de-DE" sz="1600" dirty="0"/>
              <a:t> </a:t>
            </a:r>
            <a:r>
              <a:rPr lang="de-DE" sz="1600" dirty="0" err="1"/>
              <a:t>for</a:t>
            </a:r>
            <a:r>
              <a:rPr lang="de-DE" sz="1600" dirty="0"/>
              <a:t> Southern </a:t>
            </a:r>
            <a:r>
              <a:rPr lang="de-DE" sz="1600" dirty="0" err="1"/>
              <a:t>Hemisphere</a:t>
            </a:r>
            <a:endParaRPr lang="en-DE" sz="1600" dirty="0"/>
          </a:p>
        </p:txBody>
      </p:sp>
      <p:sp>
        <p:nvSpPr>
          <p:cNvPr id="12" name="TextBox 11">
            <a:extLst>
              <a:ext uri="{FF2B5EF4-FFF2-40B4-BE49-F238E27FC236}">
                <a16:creationId xmlns:a16="http://schemas.microsoft.com/office/drawing/2014/main" id="{B2AB7B30-0EA4-47EF-AD96-E1F0B6ABE54A}"/>
              </a:ext>
            </a:extLst>
          </p:cNvPr>
          <p:cNvSpPr txBox="1"/>
          <p:nvPr/>
        </p:nvSpPr>
        <p:spPr>
          <a:xfrm>
            <a:off x="340399" y="2048868"/>
            <a:ext cx="4963884" cy="646331"/>
          </a:xfrm>
          <a:prstGeom prst="rect">
            <a:avLst/>
          </a:prstGeom>
          <a:noFill/>
        </p:spPr>
        <p:txBody>
          <a:bodyPr wrap="square">
            <a:spAutoFit/>
          </a:bodyPr>
          <a:lstStyle/>
          <a:p>
            <a:r>
              <a:rPr lang="en-GB" dirty="0"/>
              <a:t>Why icebergs move 20-40° to the right of the wind direction? (F. Nansen, “</a:t>
            </a:r>
            <a:r>
              <a:rPr lang="en-GB" dirty="0" err="1"/>
              <a:t>Fram</a:t>
            </a:r>
            <a:r>
              <a:rPr lang="en-GB" dirty="0"/>
              <a:t>” 1893) </a:t>
            </a:r>
            <a:endParaRPr lang="en-DE" dirty="0"/>
          </a:p>
        </p:txBody>
      </p:sp>
      <p:sp>
        <p:nvSpPr>
          <p:cNvPr id="11" name="TextBox 10">
            <a:extLst>
              <a:ext uri="{FF2B5EF4-FFF2-40B4-BE49-F238E27FC236}">
                <a16:creationId xmlns:a16="http://schemas.microsoft.com/office/drawing/2014/main" id="{FD9BAC6B-5BE2-4272-8BF0-5DDBA78E34DA}"/>
              </a:ext>
            </a:extLst>
          </p:cNvPr>
          <p:cNvSpPr txBox="1"/>
          <p:nvPr/>
        </p:nvSpPr>
        <p:spPr>
          <a:xfrm>
            <a:off x="7330" y="3334606"/>
            <a:ext cx="1620455" cy="1200329"/>
          </a:xfrm>
          <a:prstGeom prst="rect">
            <a:avLst/>
          </a:prstGeom>
          <a:noFill/>
        </p:spPr>
        <p:txBody>
          <a:bodyPr wrap="square" rtlCol="0">
            <a:spAutoFit/>
          </a:bodyPr>
          <a:lstStyle/>
          <a:p>
            <a:r>
              <a:rPr lang="de-DE" dirty="0" err="1"/>
              <a:t>Ekmann</a:t>
            </a:r>
            <a:r>
              <a:rPr lang="de-DE" dirty="0"/>
              <a:t> </a:t>
            </a:r>
            <a:r>
              <a:rPr lang="de-DE" dirty="0" err="1"/>
              <a:t>flow</a:t>
            </a:r>
            <a:r>
              <a:rPr lang="de-DE" dirty="0"/>
              <a:t> </a:t>
            </a:r>
            <a:r>
              <a:rPr lang="de-DE" dirty="0" err="1"/>
              <a:t>is</a:t>
            </a:r>
            <a:r>
              <a:rPr lang="de-DE" dirty="0"/>
              <a:t> a </a:t>
            </a:r>
            <a:r>
              <a:rPr lang="de-DE" dirty="0" err="1"/>
              <a:t>combination</a:t>
            </a:r>
            <a:r>
              <a:rPr lang="de-DE" dirty="0"/>
              <a:t> </a:t>
            </a:r>
            <a:r>
              <a:rPr lang="de-DE" dirty="0" err="1"/>
              <a:t>of</a:t>
            </a:r>
            <a:r>
              <a:rPr lang="de-DE" dirty="0"/>
              <a:t> wind stress and </a:t>
            </a:r>
            <a:r>
              <a:rPr lang="de-DE" dirty="0" err="1"/>
              <a:t>coriolis</a:t>
            </a:r>
            <a:endParaRPr lang="en-DE" dirty="0"/>
          </a:p>
        </p:txBody>
      </p:sp>
      <p:pic>
        <p:nvPicPr>
          <p:cNvPr id="16" name="Picture 15">
            <a:extLst>
              <a:ext uri="{FF2B5EF4-FFF2-40B4-BE49-F238E27FC236}">
                <a16:creationId xmlns:a16="http://schemas.microsoft.com/office/drawing/2014/main" id="{E610780E-CF5E-45B0-B223-E9E13A2C9599}"/>
              </a:ext>
            </a:extLst>
          </p:cNvPr>
          <p:cNvPicPr>
            <a:picLocks noChangeAspect="1"/>
          </p:cNvPicPr>
          <p:nvPr/>
        </p:nvPicPr>
        <p:blipFill rotWithShape="1">
          <a:blip r:embed="rId3"/>
          <a:srcRect l="9815" t="28770" r="51852" b="18560"/>
          <a:stretch/>
        </p:blipFill>
        <p:spPr>
          <a:xfrm>
            <a:off x="5718959" y="2715028"/>
            <a:ext cx="1994948" cy="1541863"/>
          </a:xfrm>
          <a:prstGeom prst="rect">
            <a:avLst/>
          </a:prstGeom>
        </p:spPr>
      </p:pic>
      <p:sp>
        <p:nvSpPr>
          <p:cNvPr id="18" name="TextBox 17">
            <a:extLst>
              <a:ext uri="{FF2B5EF4-FFF2-40B4-BE49-F238E27FC236}">
                <a16:creationId xmlns:a16="http://schemas.microsoft.com/office/drawing/2014/main" id="{6804BAD4-62B1-425B-B2F6-950EDA70C53D}"/>
              </a:ext>
            </a:extLst>
          </p:cNvPr>
          <p:cNvSpPr txBox="1"/>
          <p:nvPr/>
        </p:nvSpPr>
        <p:spPr>
          <a:xfrm>
            <a:off x="5773604" y="4254209"/>
            <a:ext cx="2827868" cy="738664"/>
          </a:xfrm>
          <a:prstGeom prst="rect">
            <a:avLst/>
          </a:prstGeom>
          <a:noFill/>
        </p:spPr>
        <p:txBody>
          <a:bodyPr wrap="square">
            <a:spAutoFit/>
          </a:bodyPr>
          <a:lstStyle/>
          <a:p>
            <a:r>
              <a:rPr lang="el-GR" sz="1400" dirty="0"/>
              <a:t>Τ</a:t>
            </a:r>
            <a:r>
              <a:rPr lang="en-GB" sz="1400" dirty="0"/>
              <a:t>x, </a:t>
            </a:r>
            <a:r>
              <a:rPr lang="en-GB" sz="1400" dirty="0" err="1"/>
              <a:t>τy</a:t>
            </a:r>
            <a:r>
              <a:rPr lang="en-GB" sz="1400" dirty="0"/>
              <a:t>: frictional and turbulent stresses acting within the water column (N m</a:t>
            </a:r>
            <a:r>
              <a:rPr lang="en-GB" sz="1400" baseline="30000" dirty="0"/>
              <a:t>−2</a:t>
            </a:r>
            <a:r>
              <a:rPr lang="en-GB" sz="1400" dirty="0"/>
              <a:t>)</a:t>
            </a:r>
            <a:endParaRPr lang="en-DE" sz="1400" dirty="0"/>
          </a:p>
        </p:txBody>
      </p:sp>
    </p:spTree>
    <p:extLst>
      <p:ext uri="{BB962C8B-B14F-4D97-AF65-F5344CB8AC3E}">
        <p14:creationId xmlns:p14="http://schemas.microsoft.com/office/powerpoint/2010/main" val="393189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Global wind </a:t>
            </a:r>
            <a:r>
              <a:rPr lang="de-DE" dirty="0" err="1"/>
              <a:t>pattern</a:t>
            </a:r>
            <a:r>
              <a:rPr lang="de-DE" dirty="0"/>
              <a:t> </a:t>
            </a:r>
            <a:r>
              <a:rPr lang="de-DE" dirty="0" err="1"/>
              <a:t>sketch</a:t>
            </a:r>
            <a:endParaRPr lang="de-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45</a:t>
            </a:fld>
            <a:endParaRPr lang="en-DE" dirty="0"/>
          </a:p>
        </p:txBody>
      </p:sp>
      <p:pic>
        <p:nvPicPr>
          <p:cNvPr id="6" name="Picture 5">
            <a:extLst>
              <a:ext uri="{FF2B5EF4-FFF2-40B4-BE49-F238E27FC236}">
                <a16:creationId xmlns:a16="http://schemas.microsoft.com/office/drawing/2014/main" id="{0367E402-2236-47F6-812A-DD3ED0EFF7AA}"/>
              </a:ext>
            </a:extLst>
          </p:cNvPr>
          <p:cNvPicPr>
            <a:picLocks noChangeAspect="1"/>
          </p:cNvPicPr>
          <p:nvPr/>
        </p:nvPicPr>
        <p:blipFill rotWithShape="1">
          <a:blip r:embed="rId2"/>
          <a:srcRect l="1646" t="16204" r="2658" b="18776"/>
          <a:stretch/>
        </p:blipFill>
        <p:spPr>
          <a:xfrm>
            <a:off x="196769" y="2396744"/>
            <a:ext cx="8750462" cy="3344299"/>
          </a:xfrm>
          <a:prstGeom prst="rect">
            <a:avLst/>
          </a:prstGeom>
        </p:spPr>
      </p:pic>
    </p:spTree>
    <p:extLst>
      <p:ext uri="{BB962C8B-B14F-4D97-AF65-F5344CB8AC3E}">
        <p14:creationId xmlns:p14="http://schemas.microsoft.com/office/powerpoint/2010/main" val="1473081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Global wind </a:t>
            </a:r>
            <a:r>
              <a:rPr lang="de-DE" dirty="0" err="1"/>
              <a:t>pattern</a:t>
            </a:r>
            <a:r>
              <a:rPr lang="de-DE" dirty="0"/>
              <a:t> </a:t>
            </a:r>
            <a:r>
              <a:rPr lang="de-DE" dirty="0" err="1"/>
              <a:t>sketch</a:t>
            </a:r>
            <a:endParaRPr lang="de-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46</a:t>
            </a:fld>
            <a:endParaRPr lang="en-DE" dirty="0"/>
          </a:p>
        </p:txBody>
      </p:sp>
      <p:pic>
        <p:nvPicPr>
          <p:cNvPr id="6" name="Picture 5">
            <a:extLst>
              <a:ext uri="{FF2B5EF4-FFF2-40B4-BE49-F238E27FC236}">
                <a16:creationId xmlns:a16="http://schemas.microsoft.com/office/drawing/2014/main" id="{0367E402-2236-47F6-812A-DD3ED0EFF7AA}"/>
              </a:ext>
            </a:extLst>
          </p:cNvPr>
          <p:cNvPicPr>
            <a:picLocks noChangeAspect="1"/>
          </p:cNvPicPr>
          <p:nvPr/>
        </p:nvPicPr>
        <p:blipFill rotWithShape="1">
          <a:blip r:embed="rId2"/>
          <a:srcRect l="1646" t="16204" r="2658" b="18776"/>
          <a:stretch/>
        </p:blipFill>
        <p:spPr>
          <a:xfrm>
            <a:off x="196769" y="2396744"/>
            <a:ext cx="8750462" cy="3344299"/>
          </a:xfrm>
          <a:prstGeom prst="rect">
            <a:avLst/>
          </a:prstGeom>
        </p:spPr>
      </p:pic>
      <p:sp>
        <p:nvSpPr>
          <p:cNvPr id="7" name="Rectangle: Rounded Corners 6">
            <a:extLst>
              <a:ext uri="{FF2B5EF4-FFF2-40B4-BE49-F238E27FC236}">
                <a16:creationId xmlns:a16="http://schemas.microsoft.com/office/drawing/2014/main" id="{3B47B659-E8D5-4743-9C59-7D08EC10A036}"/>
              </a:ext>
            </a:extLst>
          </p:cNvPr>
          <p:cNvSpPr/>
          <p:nvPr/>
        </p:nvSpPr>
        <p:spPr>
          <a:xfrm>
            <a:off x="2581154" y="3935392"/>
            <a:ext cx="4027990" cy="16204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73052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err="1"/>
              <a:t>Equatorial</a:t>
            </a:r>
            <a:r>
              <a:rPr lang="de-DE" dirty="0"/>
              <a:t> </a:t>
            </a:r>
            <a:r>
              <a:rPr lang="de-DE" dirty="0" err="1"/>
              <a:t>Upwelling</a:t>
            </a:r>
            <a:endParaRPr lang="de-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47</a:t>
            </a:fld>
            <a:endParaRPr lang="en-DE" dirty="0"/>
          </a:p>
        </p:txBody>
      </p:sp>
      <p:pic>
        <p:nvPicPr>
          <p:cNvPr id="8" name="Picture 7">
            <a:extLst>
              <a:ext uri="{FF2B5EF4-FFF2-40B4-BE49-F238E27FC236}">
                <a16:creationId xmlns:a16="http://schemas.microsoft.com/office/drawing/2014/main" id="{483C1BE9-0844-4860-8401-31772D0C2D11}"/>
              </a:ext>
            </a:extLst>
          </p:cNvPr>
          <p:cNvPicPr>
            <a:picLocks noChangeAspect="1"/>
          </p:cNvPicPr>
          <p:nvPr/>
        </p:nvPicPr>
        <p:blipFill rotWithShape="1">
          <a:blip r:embed="rId2"/>
          <a:srcRect l="11519" t="16204" r="50000" b="11799"/>
          <a:stretch/>
        </p:blipFill>
        <p:spPr>
          <a:xfrm>
            <a:off x="4875213" y="1888479"/>
            <a:ext cx="3518704" cy="3703115"/>
          </a:xfrm>
          <a:prstGeom prst="rect">
            <a:avLst/>
          </a:prstGeom>
        </p:spPr>
      </p:pic>
      <p:grpSp>
        <p:nvGrpSpPr>
          <p:cNvPr id="6" name="Group 5">
            <a:extLst>
              <a:ext uri="{FF2B5EF4-FFF2-40B4-BE49-F238E27FC236}">
                <a16:creationId xmlns:a16="http://schemas.microsoft.com/office/drawing/2014/main" id="{C7DF867E-0961-4073-8DEB-151C3F6AD34C}"/>
              </a:ext>
            </a:extLst>
          </p:cNvPr>
          <p:cNvGrpSpPr>
            <a:grpSpLocks/>
          </p:cNvGrpSpPr>
          <p:nvPr/>
        </p:nvGrpSpPr>
        <p:grpSpPr bwMode="auto">
          <a:xfrm>
            <a:off x="381000" y="2368549"/>
            <a:ext cx="8763000" cy="4124325"/>
            <a:chOff x="304800" y="2428875"/>
            <a:chExt cx="8763000" cy="4124325"/>
          </a:xfrm>
        </p:grpSpPr>
        <p:sp>
          <p:nvSpPr>
            <p:cNvPr id="7" name="Date Placeholder 1">
              <a:extLst>
                <a:ext uri="{FF2B5EF4-FFF2-40B4-BE49-F238E27FC236}">
                  <a16:creationId xmlns:a16="http://schemas.microsoft.com/office/drawing/2014/main" id="{6B896122-945A-414D-BE41-978A42FB9BB2}"/>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pic>
          <p:nvPicPr>
            <p:cNvPr id="10" name="Picture 9" descr="f07-06ac-9780750645522">
              <a:extLst>
                <a:ext uri="{FF2B5EF4-FFF2-40B4-BE49-F238E27FC236}">
                  <a16:creationId xmlns:a16="http://schemas.microsoft.com/office/drawing/2014/main" id="{6E350BE1-9DB8-4FD7-971F-E08FA1D89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977"/>
            <a:stretch/>
          </p:blipFill>
          <p:spPr bwMode="auto">
            <a:xfrm>
              <a:off x="633413" y="2428875"/>
              <a:ext cx="3559176"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3AB16159-82BF-4E47-90A7-CB9D61054E72}"/>
              </a:ext>
            </a:extLst>
          </p:cNvPr>
          <p:cNvSpPr txBox="1"/>
          <p:nvPr/>
        </p:nvSpPr>
        <p:spPr>
          <a:xfrm>
            <a:off x="4776787" y="5327719"/>
            <a:ext cx="3657600" cy="923330"/>
          </a:xfrm>
          <a:prstGeom prst="rect">
            <a:avLst/>
          </a:prstGeom>
          <a:noFill/>
        </p:spPr>
        <p:txBody>
          <a:bodyPr wrap="square" rtlCol="0">
            <a:spAutoFit/>
          </a:bodyPr>
          <a:lstStyle/>
          <a:p>
            <a:r>
              <a:rPr lang="de-DE" dirty="0"/>
              <a:t>-&gt; </a:t>
            </a:r>
            <a:r>
              <a:rPr lang="de-DE" dirty="0" err="1"/>
              <a:t>Upwards</a:t>
            </a:r>
            <a:r>
              <a:rPr lang="de-DE" dirty="0"/>
              <a:t> </a:t>
            </a:r>
            <a:r>
              <a:rPr lang="de-DE" dirty="0" err="1"/>
              <a:t>current</a:t>
            </a:r>
            <a:r>
              <a:rPr lang="de-DE" dirty="0"/>
              <a:t> </a:t>
            </a:r>
            <a:r>
              <a:rPr lang="de-DE" dirty="0" err="1"/>
              <a:t>of</a:t>
            </a:r>
            <a:r>
              <a:rPr lang="de-DE" dirty="0"/>
              <a:t> </a:t>
            </a:r>
            <a:r>
              <a:rPr lang="de-DE" dirty="0" err="1"/>
              <a:t>cold</a:t>
            </a:r>
            <a:r>
              <a:rPr lang="de-DE" dirty="0"/>
              <a:t> </a:t>
            </a:r>
            <a:r>
              <a:rPr lang="de-DE" dirty="0" err="1"/>
              <a:t>water</a:t>
            </a:r>
            <a:r>
              <a:rPr lang="de-DE" dirty="0"/>
              <a:t> </a:t>
            </a:r>
            <a:r>
              <a:rPr lang="de-DE" dirty="0" err="1"/>
              <a:t>from</a:t>
            </a:r>
            <a:r>
              <a:rPr lang="de-DE" dirty="0"/>
              <a:t> </a:t>
            </a:r>
            <a:r>
              <a:rPr lang="de-DE" dirty="0" err="1"/>
              <a:t>deep</a:t>
            </a:r>
            <a:r>
              <a:rPr lang="de-DE" dirty="0"/>
              <a:t> </a:t>
            </a:r>
            <a:r>
              <a:rPr lang="de-DE" dirty="0" err="1"/>
              <a:t>ocean</a:t>
            </a:r>
            <a:r>
              <a:rPr lang="de-DE" dirty="0"/>
              <a:t> </a:t>
            </a:r>
            <a:r>
              <a:rPr lang="de-DE" dirty="0" err="1"/>
              <a:t>layers</a:t>
            </a:r>
            <a:r>
              <a:rPr lang="de-DE" dirty="0"/>
              <a:t> </a:t>
            </a:r>
            <a:r>
              <a:rPr lang="de-DE" dirty="0" err="1"/>
              <a:t>to</a:t>
            </a:r>
            <a:r>
              <a:rPr lang="de-DE" dirty="0"/>
              <a:t> </a:t>
            </a:r>
            <a:r>
              <a:rPr lang="de-DE" dirty="0" err="1"/>
              <a:t>the</a:t>
            </a:r>
            <a:r>
              <a:rPr lang="de-DE" dirty="0"/>
              <a:t> </a:t>
            </a:r>
            <a:r>
              <a:rPr lang="de-DE" dirty="0" err="1"/>
              <a:t>surface</a:t>
            </a:r>
            <a:endParaRPr lang="en-DE" dirty="0"/>
          </a:p>
        </p:txBody>
      </p:sp>
    </p:spTree>
    <p:extLst>
      <p:ext uri="{BB962C8B-B14F-4D97-AF65-F5344CB8AC3E}">
        <p14:creationId xmlns:p14="http://schemas.microsoft.com/office/powerpoint/2010/main" val="2779655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Global wind </a:t>
            </a:r>
            <a:r>
              <a:rPr lang="de-DE" dirty="0" err="1"/>
              <a:t>pattern</a:t>
            </a:r>
            <a:r>
              <a:rPr lang="de-DE" dirty="0"/>
              <a:t> </a:t>
            </a:r>
            <a:r>
              <a:rPr lang="de-DE" dirty="0" err="1"/>
              <a:t>sketch</a:t>
            </a:r>
            <a:endParaRPr lang="de-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48</a:t>
            </a:fld>
            <a:endParaRPr lang="en-DE" dirty="0"/>
          </a:p>
        </p:txBody>
      </p:sp>
      <p:pic>
        <p:nvPicPr>
          <p:cNvPr id="6" name="Picture 5">
            <a:extLst>
              <a:ext uri="{FF2B5EF4-FFF2-40B4-BE49-F238E27FC236}">
                <a16:creationId xmlns:a16="http://schemas.microsoft.com/office/drawing/2014/main" id="{0367E402-2236-47F6-812A-DD3ED0EFF7AA}"/>
              </a:ext>
            </a:extLst>
          </p:cNvPr>
          <p:cNvPicPr>
            <a:picLocks noChangeAspect="1"/>
          </p:cNvPicPr>
          <p:nvPr/>
        </p:nvPicPr>
        <p:blipFill rotWithShape="1">
          <a:blip r:embed="rId2"/>
          <a:srcRect l="1646" t="16204" r="2658" b="18776"/>
          <a:stretch/>
        </p:blipFill>
        <p:spPr>
          <a:xfrm>
            <a:off x="196769" y="2396744"/>
            <a:ext cx="8750462" cy="3344299"/>
          </a:xfrm>
          <a:prstGeom prst="rect">
            <a:avLst/>
          </a:prstGeom>
        </p:spPr>
      </p:pic>
      <p:sp>
        <p:nvSpPr>
          <p:cNvPr id="7" name="Rectangle: Rounded Corners 6">
            <a:extLst>
              <a:ext uri="{FF2B5EF4-FFF2-40B4-BE49-F238E27FC236}">
                <a16:creationId xmlns:a16="http://schemas.microsoft.com/office/drawing/2014/main" id="{3B47B659-E8D5-4743-9C59-7D08EC10A036}"/>
              </a:ext>
            </a:extLst>
          </p:cNvPr>
          <p:cNvSpPr/>
          <p:nvPr/>
        </p:nvSpPr>
        <p:spPr>
          <a:xfrm>
            <a:off x="2429960" y="2618772"/>
            <a:ext cx="4027990" cy="16204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453154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Wind-</a:t>
            </a:r>
            <a:r>
              <a:rPr lang="de-DE" dirty="0" err="1"/>
              <a:t>driven</a:t>
            </a:r>
            <a:r>
              <a:rPr lang="de-DE" dirty="0"/>
              <a:t> </a:t>
            </a:r>
            <a:r>
              <a:rPr lang="de-DE" dirty="0" err="1"/>
              <a:t>circulation</a:t>
            </a:r>
            <a:endParaRPr lang="en-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49</a:t>
            </a:fld>
            <a:endParaRPr lang="en-DE" dirty="0"/>
          </a:p>
        </p:txBody>
      </p:sp>
      <p:pic>
        <p:nvPicPr>
          <p:cNvPr id="7" name="Picture 6">
            <a:extLst>
              <a:ext uri="{FF2B5EF4-FFF2-40B4-BE49-F238E27FC236}">
                <a16:creationId xmlns:a16="http://schemas.microsoft.com/office/drawing/2014/main" id="{514787D6-5B10-4F53-A889-4DF921C191BD}"/>
              </a:ext>
            </a:extLst>
          </p:cNvPr>
          <p:cNvPicPr>
            <a:picLocks noChangeAspect="1"/>
          </p:cNvPicPr>
          <p:nvPr/>
        </p:nvPicPr>
        <p:blipFill rotWithShape="1">
          <a:blip r:embed="rId2"/>
          <a:srcRect l="31099" t="28071" r="32307" b="12344"/>
          <a:stretch/>
        </p:blipFill>
        <p:spPr>
          <a:xfrm>
            <a:off x="1" y="2044598"/>
            <a:ext cx="4572000" cy="4187568"/>
          </a:xfrm>
          <a:prstGeom prst="rect">
            <a:avLst/>
          </a:prstGeom>
        </p:spPr>
      </p:pic>
      <p:pic>
        <p:nvPicPr>
          <p:cNvPr id="1028" name="Picture 4">
            <a:extLst>
              <a:ext uri="{FF2B5EF4-FFF2-40B4-BE49-F238E27FC236}">
                <a16:creationId xmlns:a16="http://schemas.microsoft.com/office/drawing/2014/main" id="{2BE1A29D-0B94-47DA-81B4-F97CAFD9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93282"/>
            <a:ext cx="428625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70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B2CE-08C9-419B-ACCD-C2E62109420C}"/>
              </a:ext>
            </a:extLst>
          </p:cNvPr>
          <p:cNvSpPr>
            <a:spLocks noGrp="1"/>
          </p:cNvSpPr>
          <p:nvPr>
            <p:ph type="title"/>
          </p:nvPr>
        </p:nvSpPr>
        <p:spPr/>
        <p:txBody>
          <a:bodyPr/>
          <a:lstStyle/>
          <a:p>
            <a:r>
              <a:rPr lang="de-DE" dirty="0"/>
              <a:t>Setting </a:t>
            </a:r>
            <a:r>
              <a:rPr lang="de-DE" dirty="0" err="1"/>
              <a:t>the</a:t>
            </a:r>
            <a:r>
              <a:rPr lang="de-DE" dirty="0"/>
              <a:t> Scene: Ocean and Ice </a:t>
            </a:r>
            <a:r>
              <a:rPr lang="de-DE" dirty="0" err="1"/>
              <a:t>as</a:t>
            </a:r>
            <a:r>
              <a:rPr lang="de-DE" dirty="0"/>
              <a:t> Part </a:t>
            </a:r>
            <a:r>
              <a:rPr lang="de-DE" dirty="0" err="1"/>
              <a:t>of</a:t>
            </a:r>
            <a:r>
              <a:rPr lang="de-DE" dirty="0"/>
              <a:t> </a:t>
            </a:r>
            <a:r>
              <a:rPr lang="de-DE" dirty="0" err="1"/>
              <a:t>the</a:t>
            </a:r>
            <a:r>
              <a:rPr lang="de-DE" dirty="0"/>
              <a:t> Climate System</a:t>
            </a:r>
            <a:endParaRPr lang="en-DE" dirty="0"/>
          </a:p>
        </p:txBody>
      </p:sp>
      <p:sp>
        <p:nvSpPr>
          <p:cNvPr id="3" name="Content Placeholder 2">
            <a:extLst>
              <a:ext uri="{FF2B5EF4-FFF2-40B4-BE49-F238E27FC236}">
                <a16:creationId xmlns:a16="http://schemas.microsoft.com/office/drawing/2014/main" id="{C99531B3-CC29-4225-9A95-129F635BC1BF}"/>
              </a:ext>
            </a:extLst>
          </p:cNvPr>
          <p:cNvSpPr>
            <a:spLocks noGrp="1"/>
          </p:cNvSpPr>
          <p:nvPr>
            <p:ph idx="1"/>
          </p:nvPr>
        </p:nvSpPr>
        <p:spPr/>
        <p:txBody>
          <a:bodyPr/>
          <a:lstStyle/>
          <a:p>
            <a:r>
              <a:rPr lang="de-DE" dirty="0"/>
              <a:t>Global </a:t>
            </a:r>
            <a:r>
              <a:rPr lang="de-DE" dirty="0" err="1"/>
              <a:t>carbon</a:t>
            </a:r>
            <a:r>
              <a:rPr lang="de-DE" dirty="0"/>
              <a:t> </a:t>
            </a:r>
            <a:r>
              <a:rPr lang="de-DE" dirty="0" err="1"/>
              <a:t>cycle</a:t>
            </a:r>
            <a:endParaRPr lang="en-DE" dirty="0"/>
          </a:p>
        </p:txBody>
      </p:sp>
      <p:sp>
        <p:nvSpPr>
          <p:cNvPr id="5" name="Slide Number Placeholder 4">
            <a:extLst>
              <a:ext uri="{FF2B5EF4-FFF2-40B4-BE49-F238E27FC236}">
                <a16:creationId xmlns:a16="http://schemas.microsoft.com/office/drawing/2014/main" id="{2827DBB2-7A0E-4F1B-B307-BEEE4CACB858}"/>
              </a:ext>
            </a:extLst>
          </p:cNvPr>
          <p:cNvSpPr>
            <a:spLocks noGrp="1"/>
          </p:cNvSpPr>
          <p:nvPr>
            <p:ph type="sldNum" sz="quarter" idx="12"/>
          </p:nvPr>
        </p:nvSpPr>
        <p:spPr/>
        <p:txBody>
          <a:bodyPr/>
          <a:lstStyle/>
          <a:p>
            <a:fld id="{78C4628D-F498-401D-A166-0FDE3BD7D38E}" type="slidenum">
              <a:rPr lang="en-DE" smtClean="0"/>
              <a:t>5</a:t>
            </a:fld>
            <a:endParaRPr lang="en-DE" dirty="0"/>
          </a:p>
        </p:txBody>
      </p:sp>
      <p:pic>
        <p:nvPicPr>
          <p:cNvPr id="1026" name="Picture 2" descr="Depiction of the global carbon budget in gigatons (billions of tons) of carbon. Values in blue are stocks of carbon while values in red are annual flows. Note that the ocean contains nearly 50 times as much carbon as the atmosphere does, and the ocean and atmosphere are in constant flux.¹⁷">
            <a:extLst>
              <a:ext uri="{FF2B5EF4-FFF2-40B4-BE49-F238E27FC236}">
                <a16:creationId xmlns:a16="http://schemas.microsoft.com/office/drawing/2014/main" id="{66E0139A-9D6C-4067-9E5F-BE37BB535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282" y="2381250"/>
            <a:ext cx="4976194" cy="397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68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328-D385-42DA-95DE-F3DB53CA69FD}"/>
              </a:ext>
            </a:extLst>
          </p:cNvPr>
          <p:cNvSpPr>
            <a:spLocks noGrp="1"/>
          </p:cNvSpPr>
          <p:nvPr>
            <p:ph type="title"/>
          </p:nvPr>
        </p:nvSpPr>
        <p:spPr/>
        <p:txBody>
          <a:bodyPr/>
          <a:lstStyle/>
          <a:p>
            <a:r>
              <a:rPr lang="de-DE" dirty="0"/>
              <a:t>Ocean </a:t>
            </a:r>
            <a:r>
              <a:rPr lang="de-DE" dirty="0" err="1"/>
              <a:t>Circulation</a:t>
            </a:r>
            <a:r>
              <a:rPr lang="de-DE" dirty="0"/>
              <a:t> and </a:t>
            </a:r>
            <a:r>
              <a:rPr lang="de-DE" dirty="0" err="1"/>
              <a:t>Currents</a:t>
            </a:r>
            <a:endParaRPr lang="en-DE" dirty="0"/>
          </a:p>
        </p:txBody>
      </p:sp>
      <p:sp>
        <p:nvSpPr>
          <p:cNvPr id="3" name="Content Placeholder 2">
            <a:extLst>
              <a:ext uri="{FF2B5EF4-FFF2-40B4-BE49-F238E27FC236}">
                <a16:creationId xmlns:a16="http://schemas.microsoft.com/office/drawing/2014/main" id="{FDA4D49E-4E7A-4C14-B352-A74A0CCFABD4}"/>
              </a:ext>
            </a:extLst>
          </p:cNvPr>
          <p:cNvSpPr>
            <a:spLocks noGrp="1"/>
          </p:cNvSpPr>
          <p:nvPr>
            <p:ph idx="1"/>
          </p:nvPr>
        </p:nvSpPr>
        <p:spPr>
          <a:xfrm>
            <a:off x="628650" y="1353815"/>
            <a:ext cx="7886700" cy="4351338"/>
          </a:xfrm>
        </p:spPr>
        <p:txBody>
          <a:bodyPr>
            <a:normAutofit/>
          </a:bodyPr>
          <a:lstStyle/>
          <a:p>
            <a:r>
              <a:rPr lang="de-DE" sz="2000" dirty="0"/>
              <a:t>Warm Western Boundary </a:t>
            </a:r>
            <a:r>
              <a:rPr lang="de-DE" sz="2000" dirty="0" err="1"/>
              <a:t>Currents</a:t>
            </a:r>
            <a:r>
              <a:rPr lang="de-DE" sz="2000" dirty="0"/>
              <a:t> </a:t>
            </a:r>
          </a:p>
          <a:p>
            <a:r>
              <a:rPr lang="de-DE" sz="2000" dirty="0"/>
              <a:t>Cold Eastern Boundary </a:t>
            </a:r>
            <a:r>
              <a:rPr lang="de-DE" sz="2000" dirty="0" err="1"/>
              <a:t>Currents</a:t>
            </a:r>
            <a:endParaRPr lang="en-DE" sz="2000" dirty="0"/>
          </a:p>
        </p:txBody>
      </p:sp>
      <p:sp>
        <p:nvSpPr>
          <p:cNvPr id="4" name="Slide Number Placeholder 3">
            <a:extLst>
              <a:ext uri="{FF2B5EF4-FFF2-40B4-BE49-F238E27FC236}">
                <a16:creationId xmlns:a16="http://schemas.microsoft.com/office/drawing/2014/main" id="{656E3523-92D5-4DD8-9D2B-38C7FE81AF9B}"/>
              </a:ext>
            </a:extLst>
          </p:cNvPr>
          <p:cNvSpPr>
            <a:spLocks noGrp="1"/>
          </p:cNvSpPr>
          <p:nvPr>
            <p:ph type="sldNum" sz="quarter" idx="12"/>
          </p:nvPr>
        </p:nvSpPr>
        <p:spPr/>
        <p:txBody>
          <a:bodyPr/>
          <a:lstStyle/>
          <a:p>
            <a:fld id="{78C4628D-F498-401D-A166-0FDE3BD7D38E}" type="slidenum">
              <a:rPr lang="en-DE" smtClean="0"/>
              <a:t>50</a:t>
            </a:fld>
            <a:endParaRPr lang="en-DE" dirty="0"/>
          </a:p>
        </p:txBody>
      </p:sp>
      <p:pic>
        <p:nvPicPr>
          <p:cNvPr id="1028" name="Picture 4" descr="Fig. 1.10 © maribus">
            <a:extLst>
              <a:ext uri="{FF2B5EF4-FFF2-40B4-BE49-F238E27FC236}">
                <a16:creationId xmlns:a16="http://schemas.microsoft.com/office/drawing/2014/main" id="{0278E975-C507-4F3B-9122-170C4F724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87575"/>
            <a:ext cx="730348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47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err="1"/>
              <a:t>Eckman</a:t>
            </a:r>
            <a:r>
              <a:rPr lang="de-DE" dirty="0"/>
              <a:t>: </a:t>
            </a:r>
            <a:r>
              <a:rPr lang="de-DE" dirty="0" err="1"/>
              <a:t>Coastal</a:t>
            </a:r>
            <a:r>
              <a:rPr lang="de-DE" dirty="0"/>
              <a:t> </a:t>
            </a:r>
            <a:r>
              <a:rPr lang="de-DE" dirty="0" err="1"/>
              <a:t>upwelling</a:t>
            </a:r>
            <a:endParaRPr lang="de-DE" dirty="0"/>
          </a:p>
          <a:p>
            <a:pPr marL="0" indent="0">
              <a:buNone/>
            </a:pPr>
            <a:endParaRPr lang="en-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51</a:t>
            </a:fld>
            <a:endParaRPr lang="en-DE" dirty="0"/>
          </a:p>
        </p:txBody>
      </p:sp>
      <p:pic>
        <p:nvPicPr>
          <p:cNvPr id="6" name="Picture 5">
            <a:extLst>
              <a:ext uri="{FF2B5EF4-FFF2-40B4-BE49-F238E27FC236}">
                <a16:creationId xmlns:a16="http://schemas.microsoft.com/office/drawing/2014/main" id="{7F86B298-5E08-435D-9973-83BEA5E91F5C}"/>
              </a:ext>
            </a:extLst>
          </p:cNvPr>
          <p:cNvPicPr>
            <a:picLocks noChangeAspect="1"/>
          </p:cNvPicPr>
          <p:nvPr/>
        </p:nvPicPr>
        <p:blipFill rotWithShape="1">
          <a:blip r:embed="rId3"/>
          <a:srcRect l="3077" t="11856" r="24616" b="13748"/>
          <a:stretch/>
        </p:blipFill>
        <p:spPr>
          <a:xfrm>
            <a:off x="1065753" y="2421652"/>
            <a:ext cx="6611815" cy="3826574"/>
          </a:xfrm>
          <a:prstGeom prst="rect">
            <a:avLst/>
          </a:prstGeom>
        </p:spPr>
      </p:pic>
      <p:sp>
        <p:nvSpPr>
          <p:cNvPr id="5" name="TextBox 4">
            <a:extLst>
              <a:ext uri="{FF2B5EF4-FFF2-40B4-BE49-F238E27FC236}">
                <a16:creationId xmlns:a16="http://schemas.microsoft.com/office/drawing/2014/main" id="{3713EA50-2D78-4590-8FEF-9D5E81D44487}"/>
              </a:ext>
            </a:extLst>
          </p:cNvPr>
          <p:cNvSpPr txBox="1"/>
          <p:nvPr/>
        </p:nvSpPr>
        <p:spPr>
          <a:xfrm>
            <a:off x="6956385" y="5150734"/>
            <a:ext cx="1558965" cy="646331"/>
          </a:xfrm>
          <a:prstGeom prst="rect">
            <a:avLst/>
          </a:prstGeom>
          <a:noFill/>
        </p:spPr>
        <p:txBody>
          <a:bodyPr wrap="square" rtlCol="0">
            <a:spAutoFit/>
          </a:bodyPr>
          <a:lstStyle/>
          <a:p>
            <a:r>
              <a:rPr lang="de-DE" dirty="0" err="1"/>
              <a:t>Nutrient</a:t>
            </a:r>
            <a:r>
              <a:rPr lang="de-DE" dirty="0"/>
              <a:t>, DIC </a:t>
            </a:r>
            <a:r>
              <a:rPr lang="de-DE" dirty="0" err="1"/>
              <a:t>rich</a:t>
            </a:r>
            <a:endParaRPr lang="en-DE" dirty="0"/>
          </a:p>
        </p:txBody>
      </p:sp>
    </p:spTree>
    <p:extLst>
      <p:ext uri="{BB962C8B-B14F-4D97-AF65-F5344CB8AC3E}">
        <p14:creationId xmlns:p14="http://schemas.microsoft.com/office/powerpoint/2010/main" val="3179911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Wind-</a:t>
            </a:r>
            <a:r>
              <a:rPr lang="de-DE" dirty="0" err="1"/>
              <a:t>driven</a:t>
            </a:r>
            <a:r>
              <a:rPr lang="de-DE" dirty="0"/>
              <a:t> </a:t>
            </a:r>
            <a:r>
              <a:rPr lang="de-DE" dirty="0" err="1"/>
              <a:t>circulation</a:t>
            </a:r>
            <a:r>
              <a:rPr lang="de-DE" dirty="0"/>
              <a:t>: </a:t>
            </a:r>
            <a:r>
              <a:rPr lang="de-DE" dirty="0" err="1"/>
              <a:t>Upwelling</a:t>
            </a:r>
            <a:endParaRPr lang="de-DE" dirty="0"/>
          </a:p>
          <a:p>
            <a:pPr marL="0" indent="0">
              <a:buNone/>
            </a:pPr>
            <a:endParaRPr lang="en-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52</a:t>
            </a:fld>
            <a:endParaRPr lang="en-DE" dirty="0"/>
          </a:p>
        </p:txBody>
      </p:sp>
      <p:pic>
        <p:nvPicPr>
          <p:cNvPr id="6" name="Picture 5">
            <a:extLst>
              <a:ext uri="{FF2B5EF4-FFF2-40B4-BE49-F238E27FC236}">
                <a16:creationId xmlns:a16="http://schemas.microsoft.com/office/drawing/2014/main" id="{7F86B298-5E08-435D-9973-83BEA5E91F5C}"/>
              </a:ext>
            </a:extLst>
          </p:cNvPr>
          <p:cNvPicPr>
            <a:picLocks noChangeAspect="1"/>
          </p:cNvPicPr>
          <p:nvPr/>
        </p:nvPicPr>
        <p:blipFill rotWithShape="1">
          <a:blip r:embed="rId3"/>
          <a:srcRect l="3077" t="11856" r="24616" b="13748"/>
          <a:stretch/>
        </p:blipFill>
        <p:spPr>
          <a:xfrm>
            <a:off x="1065753" y="2421652"/>
            <a:ext cx="6611815" cy="3826574"/>
          </a:xfrm>
          <a:prstGeom prst="rect">
            <a:avLst/>
          </a:prstGeom>
        </p:spPr>
      </p:pic>
      <p:pic>
        <p:nvPicPr>
          <p:cNvPr id="11" name="Picture 2" descr="Figure 1">
            <a:extLst>
              <a:ext uri="{FF2B5EF4-FFF2-40B4-BE49-F238E27FC236}">
                <a16:creationId xmlns:a16="http://schemas.microsoft.com/office/drawing/2014/main" id="{6CF35FF8-3BA5-4F21-BFA1-744F6967D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438" y="2228172"/>
            <a:ext cx="6668063" cy="412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49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236764" y="1564368"/>
            <a:ext cx="7886700" cy="4351338"/>
          </a:xfrm>
        </p:spPr>
        <p:txBody>
          <a:bodyPr/>
          <a:lstStyle/>
          <a:p>
            <a:r>
              <a:rPr lang="de-DE" dirty="0"/>
              <a:t>Thermohaline </a:t>
            </a:r>
            <a:r>
              <a:rPr lang="de-DE" dirty="0" err="1"/>
              <a:t>circulation</a:t>
            </a:r>
            <a:r>
              <a:rPr lang="de-DE" dirty="0"/>
              <a:t>: Density-</a:t>
            </a:r>
            <a:r>
              <a:rPr lang="de-DE" dirty="0" err="1"/>
              <a:t>driven</a:t>
            </a:r>
            <a:r>
              <a:rPr lang="de-DE" dirty="0"/>
              <a:t> </a:t>
            </a:r>
          </a:p>
          <a:p>
            <a:pPr marL="0" indent="0">
              <a:buNone/>
            </a:pPr>
            <a:endParaRPr lang="de-DE" dirty="0"/>
          </a:p>
          <a:p>
            <a:pPr marL="0" indent="0">
              <a:buNone/>
            </a:pPr>
            <a:endParaRPr lang="de-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53</a:t>
            </a:fld>
            <a:endParaRPr lang="en-DE" dirty="0"/>
          </a:p>
        </p:txBody>
      </p:sp>
      <p:pic>
        <p:nvPicPr>
          <p:cNvPr id="7" name="Picture 6">
            <a:extLst>
              <a:ext uri="{FF2B5EF4-FFF2-40B4-BE49-F238E27FC236}">
                <a16:creationId xmlns:a16="http://schemas.microsoft.com/office/drawing/2014/main" id="{0BB54A80-C99E-47C0-8826-260968DE6095}"/>
              </a:ext>
            </a:extLst>
          </p:cNvPr>
          <p:cNvPicPr>
            <a:picLocks noChangeAspect="1"/>
          </p:cNvPicPr>
          <p:nvPr/>
        </p:nvPicPr>
        <p:blipFill rotWithShape="1">
          <a:blip r:embed="rId2"/>
          <a:srcRect l="8351" t="12247" r="9671" b="5116"/>
          <a:stretch/>
        </p:blipFill>
        <p:spPr>
          <a:xfrm>
            <a:off x="823336" y="2242421"/>
            <a:ext cx="7496071" cy="4250453"/>
          </a:xfrm>
          <a:prstGeom prst="rect">
            <a:avLst/>
          </a:prstGeom>
        </p:spPr>
      </p:pic>
    </p:spTree>
    <p:extLst>
      <p:ext uri="{BB962C8B-B14F-4D97-AF65-F5344CB8AC3E}">
        <p14:creationId xmlns:p14="http://schemas.microsoft.com/office/powerpoint/2010/main" val="2156408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628650" y="1564368"/>
            <a:ext cx="7886700" cy="4351338"/>
          </a:xfrm>
        </p:spPr>
        <p:txBody>
          <a:bodyPr/>
          <a:lstStyle/>
          <a:p>
            <a:r>
              <a:rPr lang="de-DE" dirty="0"/>
              <a:t>Thermohaline </a:t>
            </a:r>
            <a:r>
              <a:rPr lang="de-DE" dirty="0" err="1"/>
              <a:t>circulation</a:t>
            </a:r>
            <a:r>
              <a:rPr lang="de-DE" dirty="0"/>
              <a:t>: </a:t>
            </a:r>
            <a:r>
              <a:rPr lang="de-DE" dirty="0" err="1"/>
              <a:t>density-driven</a:t>
            </a:r>
            <a:endParaRPr lang="de-DE" dirty="0"/>
          </a:p>
          <a:p>
            <a:pPr>
              <a:buFontTx/>
              <a:buChar char="-"/>
            </a:pPr>
            <a:r>
              <a:rPr lang="de-DE" sz="2000" dirty="0" err="1"/>
              <a:t>When</a:t>
            </a:r>
            <a:r>
              <a:rPr lang="de-DE" sz="2000" dirty="0"/>
              <a:t> </a:t>
            </a:r>
            <a:r>
              <a:rPr lang="de-DE" sz="2000" dirty="0" err="1"/>
              <a:t>water</a:t>
            </a:r>
            <a:r>
              <a:rPr lang="de-DE" sz="2000" dirty="0"/>
              <a:t> </a:t>
            </a:r>
            <a:r>
              <a:rPr lang="de-DE" sz="2000" dirty="0" err="1"/>
              <a:t>is</a:t>
            </a:r>
            <a:r>
              <a:rPr lang="de-DE" sz="2000" dirty="0"/>
              <a:t> </a:t>
            </a:r>
            <a:r>
              <a:rPr lang="de-DE" sz="2000" dirty="0" err="1"/>
              <a:t>cooled</a:t>
            </a:r>
            <a:r>
              <a:rPr lang="de-DE" sz="2000" dirty="0"/>
              <a:t>, </a:t>
            </a:r>
            <a:r>
              <a:rPr lang="de-DE" sz="2000" dirty="0" err="1"/>
              <a:t>it</a:t>
            </a:r>
            <a:r>
              <a:rPr lang="de-DE" sz="2000" dirty="0"/>
              <a:t> </a:t>
            </a:r>
            <a:r>
              <a:rPr lang="de-DE" sz="2000" dirty="0" err="1"/>
              <a:t>becomes</a:t>
            </a:r>
            <a:r>
              <a:rPr lang="de-DE" sz="2000" dirty="0"/>
              <a:t> </a:t>
            </a:r>
            <a:r>
              <a:rPr lang="de-DE" sz="2000" dirty="0" err="1"/>
              <a:t>denser</a:t>
            </a:r>
            <a:r>
              <a:rPr lang="de-DE" sz="2000" dirty="0"/>
              <a:t>, </a:t>
            </a:r>
            <a:r>
              <a:rPr lang="de-DE" sz="2000" dirty="0" err="1"/>
              <a:t>causing</a:t>
            </a:r>
            <a:r>
              <a:rPr lang="de-DE" sz="2000" dirty="0"/>
              <a:t> a </a:t>
            </a:r>
            <a:r>
              <a:rPr lang="de-DE" sz="2000" dirty="0" err="1"/>
              <a:t>loss</a:t>
            </a:r>
            <a:r>
              <a:rPr lang="de-DE" sz="2000" dirty="0"/>
              <a:t> in </a:t>
            </a:r>
            <a:r>
              <a:rPr lang="de-DE" sz="2000" dirty="0" err="1"/>
              <a:t>buoyancy</a:t>
            </a:r>
            <a:endParaRPr lang="de-DE" sz="2000" dirty="0"/>
          </a:p>
          <a:p>
            <a:pPr>
              <a:buFontTx/>
              <a:buChar char="-"/>
            </a:pPr>
            <a:r>
              <a:rPr lang="de-DE" sz="2000" dirty="0" err="1"/>
              <a:t>Buoyancy</a:t>
            </a:r>
            <a:r>
              <a:rPr lang="de-DE" sz="2000" dirty="0"/>
              <a:t> </a:t>
            </a:r>
            <a:r>
              <a:rPr lang="de-DE" sz="2000" dirty="0" err="1"/>
              <a:t>is</a:t>
            </a:r>
            <a:r>
              <a:rPr lang="de-DE" sz="2000" dirty="0"/>
              <a:t> also lost </a:t>
            </a:r>
            <a:r>
              <a:rPr lang="de-DE" sz="2000" dirty="0" err="1"/>
              <a:t>when</a:t>
            </a:r>
            <a:r>
              <a:rPr lang="de-DE" sz="2000" dirty="0"/>
              <a:t> </a:t>
            </a:r>
            <a:r>
              <a:rPr lang="de-DE" sz="2000" dirty="0" err="1"/>
              <a:t>evaporation</a:t>
            </a:r>
            <a:r>
              <a:rPr lang="de-DE" sz="2000" dirty="0"/>
              <a:t> </a:t>
            </a:r>
            <a:r>
              <a:rPr lang="de-DE" sz="2000" dirty="0" err="1"/>
              <a:t>exceeds</a:t>
            </a:r>
            <a:r>
              <a:rPr lang="de-DE" sz="2000" dirty="0"/>
              <a:t> </a:t>
            </a:r>
            <a:r>
              <a:rPr lang="de-DE" sz="2000" dirty="0" err="1"/>
              <a:t>precipitation</a:t>
            </a:r>
            <a:endParaRPr lang="de-DE" sz="2000" dirty="0"/>
          </a:p>
          <a:p>
            <a:pPr>
              <a:buFontTx/>
              <a:buChar char="-"/>
            </a:pPr>
            <a:r>
              <a:rPr lang="de-DE" sz="2000" dirty="0"/>
              <a:t>This </a:t>
            </a:r>
            <a:r>
              <a:rPr lang="de-DE" sz="2000" dirty="0" err="1"/>
              <a:t>creates</a:t>
            </a:r>
            <a:r>
              <a:rPr lang="de-DE" sz="2000" dirty="0"/>
              <a:t> </a:t>
            </a:r>
            <a:r>
              <a:rPr lang="de-DE" sz="2000" dirty="0" err="1"/>
              <a:t>convection</a:t>
            </a:r>
            <a:r>
              <a:rPr lang="de-DE" sz="2000" dirty="0"/>
              <a:t> </a:t>
            </a:r>
            <a:r>
              <a:rPr lang="de-DE" sz="2000" dirty="0" err="1"/>
              <a:t>of</a:t>
            </a:r>
            <a:r>
              <a:rPr lang="de-DE" sz="2000" dirty="0"/>
              <a:t> </a:t>
            </a:r>
            <a:r>
              <a:rPr lang="de-DE" sz="2000" dirty="0" err="1"/>
              <a:t>water</a:t>
            </a:r>
            <a:r>
              <a:rPr lang="de-DE" sz="2000" dirty="0"/>
              <a:t>, </a:t>
            </a:r>
            <a:r>
              <a:rPr lang="de-DE" sz="2000" dirty="0" err="1"/>
              <a:t>often</a:t>
            </a:r>
            <a:r>
              <a:rPr lang="de-DE" sz="2000" dirty="0"/>
              <a:t> </a:t>
            </a:r>
            <a:r>
              <a:rPr lang="de-DE" sz="2000" dirty="0" err="1"/>
              <a:t>found</a:t>
            </a:r>
            <a:r>
              <a:rPr lang="de-DE" sz="2000" dirty="0"/>
              <a:t> in </a:t>
            </a:r>
            <a:r>
              <a:rPr lang="de-DE" sz="2000" dirty="0" err="1"/>
              <a:t>the</a:t>
            </a:r>
            <a:r>
              <a:rPr lang="de-DE" sz="2000" dirty="0"/>
              <a:t> </a:t>
            </a:r>
            <a:r>
              <a:rPr lang="de-DE" sz="2000" dirty="0" err="1"/>
              <a:t>higher</a:t>
            </a:r>
            <a:r>
              <a:rPr lang="de-DE" sz="2000" dirty="0"/>
              <a:t> </a:t>
            </a:r>
            <a:r>
              <a:rPr lang="de-DE" sz="2000" dirty="0" err="1"/>
              <a:t>latitude</a:t>
            </a:r>
            <a:endParaRPr lang="en-DE" sz="2000"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54</a:t>
            </a:fld>
            <a:endParaRPr lang="en-DE" dirty="0"/>
          </a:p>
        </p:txBody>
      </p:sp>
      <p:pic>
        <p:nvPicPr>
          <p:cNvPr id="6" name="Picture 5">
            <a:extLst>
              <a:ext uri="{FF2B5EF4-FFF2-40B4-BE49-F238E27FC236}">
                <a16:creationId xmlns:a16="http://schemas.microsoft.com/office/drawing/2014/main" id="{3302E2F9-9A3D-48E3-A27A-303969CF4650}"/>
              </a:ext>
            </a:extLst>
          </p:cNvPr>
          <p:cNvPicPr>
            <a:picLocks noChangeAspect="1"/>
          </p:cNvPicPr>
          <p:nvPr/>
        </p:nvPicPr>
        <p:blipFill rotWithShape="1">
          <a:blip r:embed="rId2"/>
          <a:srcRect l="18572" t="28266" r="24396" b="13748"/>
          <a:stretch/>
        </p:blipFill>
        <p:spPr>
          <a:xfrm>
            <a:off x="1339595" y="3588121"/>
            <a:ext cx="4840410" cy="2768230"/>
          </a:xfrm>
          <a:prstGeom prst="rect">
            <a:avLst/>
          </a:prstGeom>
        </p:spPr>
      </p:pic>
    </p:spTree>
    <p:extLst>
      <p:ext uri="{BB962C8B-B14F-4D97-AF65-F5344CB8AC3E}">
        <p14:creationId xmlns:p14="http://schemas.microsoft.com/office/powerpoint/2010/main" val="1727086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FBC6-A2DA-40A8-9533-B59B43E7D81E}"/>
              </a:ext>
            </a:extLst>
          </p:cNvPr>
          <p:cNvSpPr>
            <a:spLocks noGrp="1"/>
          </p:cNvSpPr>
          <p:nvPr>
            <p:ph type="title"/>
          </p:nvPr>
        </p:nvSpPr>
        <p:spPr>
          <a:xfrm>
            <a:off x="628650" y="-61741"/>
            <a:ext cx="7886700" cy="1325563"/>
          </a:xfrm>
        </p:spPr>
        <p:txBody>
          <a:bodyPr/>
          <a:lstStyle/>
          <a:p>
            <a:r>
              <a:rPr lang="de-DE" dirty="0"/>
              <a:t>Ocean </a:t>
            </a:r>
            <a:r>
              <a:rPr lang="de-DE" dirty="0" err="1"/>
              <a:t>Circulation</a:t>
            </a:r>
            <a:r>
              <a:rPr lang="de-DE" dirty="0"/>
              <a:t> </a:t>
            </a:r>
            <a:endParaRPr lang="en-DE" dirty="0"/>
          </a:p>
        </p:txBody>
      </p:sp>
      <p:sp>
        <p:nvSpPr>
          <p:cNvPr id="3" name="Content Placeholder 2">
            <a:extLst>
              <a:ext uri="{FF2B5EF4-FFF2-40B4-BE49-F238E27FC236}">
                <a16:creationId xmlns:a16="http://schemas.microsoft.com/office/drawing/2014/main" id="{2A24D639-B95C-48B8-9796-45DBEB03F793}"/>
              </a:ext>
            </a:extLst>
          </p:cNvPr>
          <p:cNvSpPr>
            <a:spLocks noGrp="1"/>
          </p:cNvSpPr>
          <p:nvPr>
            <p:ph idx="1"/>
          </p:nvPr>
        </p:nvSpPr>
        <p:spPr>
          <a:xfrm>
            <a:off x="236764" y="961467"/>
            <a:ext cx="7886700" cy="4351338"/>
          </a:xfrm>
        </p:spPr>
        <p:txBody>
          <a:bodyPr/>
          <a:lstStyle/>
          <a:p>
            <a:r>
              <a:rPr lang="de-DE" dirty="0"/>
              <a:t>Thermohaline </a:t>
            </a:r>
            <a:r>
              <a:rPr lang="de-DE" dirty="0" err="1"/>
              <a:t>circulation</a:t>
            </a:r>
            <a:r>
              <a:rPr lang="de-DE" dirty="0"/>
              <a:t>: North </a:t>
            </a:r>
            <a:r>
              <a:rPr lang="de-DE" dirty="0" err="1"/>
              <a:t>Atlantic</a:t>
            </a:r>
            <a:r>
              <a:rPr lang="de-DE" dirty="0"/>
              <a:t> </a:t>
            </a:r>
          </a:p>
          <a:p>
            <a:pPr marL="0" indent="0">
              <a:buNone/>
            </a:pPr>
            <a:endParaRPr lang="de-DE" dirty="0"/>
          </a:p>
          <a:p>
            <a:pPr marL="0" indent="0">
              <a:buNone/>
            </a:pPr>
            <a:endParaRPr lang="de-DE" dirty="0"/>
          </a:p>
        </p:txBody>
      </p:sp>
      <p:sp>
        <p:nvSpPr>
          <p:cNvPr id="4" name="Slide Number Placeholder 3">
            <a:extLst>
              <a:ext uri="{FF2B5EF4-FFF2-40B4-BE49-F238E27FC236}">
                <a16:creationId xmlns:a16="http://schemas.microsoft.com/office/drawing/2014/main" id="{09D08CCC-E0F3-4462-ABBC-1969B29EFCE7}"/>
              </a:ext>
            </a:extLst>
          </p:cNvPr>
          <p:cNvSpPr>
            <a:spLocks noGrp="1"/>
          </p:cNvSpPr>
          <p:nvPr>
            <p:ph type="sldNum" sz="quarter" idx="12"/>
          </p:nvPr>
        </p:nvSpPr>
        <p:spPr/>
        <p:txBody>
          <a:bodyPr/>
          <a:lstStyle/>
          <a:p>
            <a:fld id="{78C4628D-F498-401D-A166-0FDE3BD7D38E}" type="slidenum">
              <a:rPr lang="en-DE" smtClean="0"/>
              <a:t>55</a:t>
            </a:fld>
            <a:endParaRPr lang="en-DE" dirty="0"/>
          </a:p>
        </p:txBody>
      </p:sp>
      <p:pic>
        <p:nvPicPr>
          <p:cNvPr id="2050" name="Picture 2">
            <a:extLst>
              <a:ext uri="{FF2B5EF4-FFF2-40B4-BE49-F238E27FC236}">
                <a16:creationId xmlns:a16="http://schemas.microsoft.com/office/drawing/2014/main" id="{88E2C8E6-F5F7-499A-898A-BF55B1A3B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837" y="1684982"/>
            <a:ext cx="4431113" cy="443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197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328-D385-42DA-95DE-F3DB53CA69FD}"/>
              </a:ext>
            </a:extLst>
          </p:cNvPr>
          <p:cNvSpPr>
            <a:spLocks noGrp="1"/>
          </p:cNvSpPr>
          <p:nvPr>
            <p:ph type="title"/>
          </p:nvPr>
        </p:nvSpPr>
        <p:spPr/>
        <p:txBody>
          <a:bodyPr/>
          <a:lstStyle/>
          <a:p>
            <a:r>
              <a:rPr lang="de-DE" dirty="0"/>
              <a:t>Ocean </a:t>
            </a:r>
            <a:r>
              <a:rPr lang="de-DE" dirty="0" err="1"/>
              <a:t>Circulation</a:t>
            </a:r>
            <a:r>
              <a:rPr lang="de-DE" dirty="0"/>
              <a:t> and </a:t>
            </a:r>
            <a:r>
              <a:rPr lang="de-DE" dirty="0" err="1"/>
              <a:t>Currents</a:t>
            </a:r>
            <a:endParaRPr lang="en-DE" dirty="0"/>
          </a:p>
        </p:txBody>
      </p:sp>
      <p:sp>
        <p:nvSpPr>
          <p:cNvPr id="3" name="Content Placeholder 2">
            <a:extLst>
              <a:ext uri="{FF2B5EF4-FFF2-40B4-BE49-F238E27FC236}">
                <a16:creationId xmlns:a16="http://schemas.microsoft.com/office/drawing/2014/main" id="{FDA4D49E-4E7A-4C14-B352-A74A0CCFABD4}"/>
              </a:ext>
            </a:extLst>
          </p:cNvPr>
          <p:cNvSpPr>
            <a:spLocks noGrp="1"/>
          </p:cNvSpPr>
          <p:nvPr>
            <p:ph idx="1"/>
          </p:nvPr>
        </p:nvSpPr>
        <p:spPr>
          <a:xfrm>
            <a:off x="628650" y="1353815"/>
            <a:ext cx="7886700" cy="4351338"/>
          </a:xfrm>
        </p:spPr>
        <p:txBody>
          <a:bodyPr>
            <a:normAutofit/>
          </a:bodyPr>
          <a:lstStyle/>
          <a:p>
            <a:r>
              <a:rPr lang="de-DE" sz="2000" dirty="0"/>
              <a:t>Thermo-</a:t>
            </a:r>
            <a:r>
              <a:rPr lang="de-DE" sz="2000" dirty="0" err="1"/>
              <a:t>haline</a:t>
            </a:r>
            <a:r>
              <a:rPr lang="de-DE" sz="2000" dirty="0"/>
              <a:t>: </a:t>
            </a:r>
            <a:r>
              <a:rPr lang="de-DE" sz="2000" dirty="0" err="1"/>
              <a:t>simplified</a:t>
            </a:r>
            <a:endParaRPr lang="en-DE" sz="2000" dirty="0"/>
          </a:p>
        </p:txBody>
      </p:sp>
      <p:sp>
        <p:nvSpPr>
          <p:cNvPr id="4" name="Slide Number Placeholder 3">
            <a:extLst>
              <a:ext uri="{FF2B5EF4-FFF2-40B4-BE49-F238E27FC236}">
                <a16:creationId xmlns:a16="http://schemas.microsoft.com/office/drawing/2014/main" id="{656E3523-92D5-4DD8-9D2B-38C7FE81AF9B}"/>
              </a:ext>
            </a:extLst>
          </p:cNvPr>
          <p:cNvSpPr>
            <a:spLocks noGrp="1"/>
          </p:cNvSpPr>
          <p:nvPr>
            <p:ph type="sldNum" sz="quarter" idx="12"/>
          </p:nvPr>
        </p:nvSpPr>
        <p:spPr/>
        <p:txBody>
          <a:bodyPr/>
          <a:lstStyle/>
          <a:p>
            <a:fld id="{78C4628D-F498-401D-A166-0FDE3BD7D38E}" type="slidenum">
              <a:rPr lang="en-DE" smtClean="0"/>
              <a:t>56</a:t>
            </a:fld>
            <a:endParaRPr lang="en-DE" dirty="0"/>
          </a:p>
        </p:txBody>
      </p:sp>
      <p:grpSp>
        <p:nvGrpSpPr>
          <p:cNvPr id="13" name="Group 12">
            <a:extLst>
              <a:ext uri="{FF2B5EF4-FFF2-40B4-BE49-F238E27FC236}">
                <a16:creationId xmlns:a16="http://schemas.microsoft.com/office/drawing/2014/main" id="{FEAAD4E8-4B11-4FED-8D1C-FE261A0470EA}"/>
              </a:ext>
            </a:extLst>
          </p:cNvPr>
          <p:cNvGrpSpPr>
            <a:grpSpLocks/>
          </p:cNvGrpSpPr>
          <p:nvPr/>
        </p:nvGrpSpPr>
        <p:grpSpPr bwMode="auto">
          <a:xfrm>
            <a:off x="628650" y="1718523"/>
            <a:ext cx="7490612" cy="6218979"/>
            <a:chOff x="228600" y="243734"/>
            <a:chExt cx="7490612" cy="6218979"/>
          </a:xfrm>
        </p:grpSpPr>
        <p:pic>
          <p:nvPicPr>
            <p:cNvPr id="16" name="Picture 15" descr="f14-10-9780750645522">
              <a:extLst>
                <a:ext uri="{FF2B5EF4-FFF2-40B4-BE49-F238E27FC236}">
                  <a16:creationId xmlns:a16="http://schemas.microsoft.com/office/drawing/2014/main" id="{F42230BD-16AF-472E-8335-B362710BE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243734"/>
              <a:ext cx="6973087" cy="445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3A1A9B69-F708-4795-9AB8-4D1D73DFA7AD}"/>
                </a:ext>
              </a:extLst>
            </p:cNvPr>
            <p:cNvSpPr>
              <a:spLocks noChangeArrowheads="1"/>
            </p:cNvSpPr>
            <p:nvPr/>
          </p:nvSpPr>
          <p:spPr bwMode="auto">
            <a:xfrm>
              <a:off x="228600" y="6096000"/>
              <a:ext cx="103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i="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i="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i="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i="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i="1" kern="1200">
                  <a:solidFill>
                    <a:schemeClr val="tx1"/>
                  </a:solidFill>
                  <a:latin typeface="Arial" panose="020B0604020202020204" pitchFamily="34" charset="0"/>
                  <a:ea typeface="+mn-ea"/>
                  <a:cs typeface="+mn-cs"/>
                </a:defRPr>
              </a:lvl5pPr>
              <a:lvl6pPr marL="2286000" algn="l" defTabSz="914400" rtl="0" eaLnBrk="1" latinLnBrk="0" hangingPunct="1">
                <a:defRPr i="1" kern="1200">
                  <a:solidFill>
                    <a:schemeClr val="tx1"/>
                  </a:solidFill>
                  <a:latin typeface="Arial" panose="020B0604020202020204" pitchFamily="34" charset="0"/>
                  <a:ea typeface="+mn-ea"/>
                  <a:cs typeface="+mn-cs"/>
                </a:defRPr>
              </a:lvl6pPr>
              <a:lvl7pPr marL="2743200" algn="l" defTabSz="914400" rtl="0" eaLnBrk="1" latinLnBrk="0" hangingPunct="1">
                <a:defRPr i="1" kern="1200">
                  <a:solidFill>
                    <a:schemeClr val="tx1"/>
                  </a:solidFill>
                  <a:latin typeface="Arial" panose="020B0604020202020204" pitchFamily="34" charset="0"/>
                  <a:ea typeface="+mn-ea"/>
                  <a:cs typeface="+mn-cs"/>
                </a:defRPr>
              </a:lvl7pPr>
              <a:lvl8pPr marL="3200400" algn="l" defTabSz="914400" rtl="0" eaLnBrk="1" latinLnBrk="0" hangingPunct="1">
                <a:defRPr i="1" kern="1200">
                  <a:solidFill>
                    <a:schemeClr val="tx1"/>
                  </a:solidFill>
                  <a:latin typeface="Arial" panose="020B0604020202020204" pitchFamily="34" charset="0"/>
                  <a:ea typeface="+mn-ea"/>
                  <a:cs typeface="+mn-cs"/>
                </a:defRPr>
              </a:lvl8pPr>
              <a:lvl9pPr marL="3657600" algn="l" defTabSz="914400" rtl="0" eaLnBrk="1" latinLnBrk="0" hangingPunct="1">
                <a:defRPr i="1" kern="1200">
                  <a:solidFill>
                    <a:schemeClr val="tx1"/>
                  </a:solidFill>
                  <a:latin typeface="Arial" panose="020B0604020202020204" pitchFamily="34" charset="0"/>
                  <a:ea typeface="+mn-ea"/>
                  <a:cs typeface="+mn-cs"/>
                </a:defRPr>
              </a:lvl9pPr>
            </a:lstStyle>
            <a:p>
              <a:pPr algn="r" eaLnBrk="1" hangingPunct="1"/>
              <a:r>
                <a:rPr lang="en-US" altLang="en-DE" i="0"/>
                <a:t>TALLEY</a:t>
              </a:r>
            </a:p>
          </p:txBody>
        </p:sp>
      </p:grpSp>
    </p:spTree>
    <p:extLst>
      <p:ext uri="{BB962C8B-B14F-4D97-AF65-F5344CB8AC3E}">
        <p14:creationId xmlns:p14="http://schemas.microsoft.com/office/powerpoint/2010/main" val="1530215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328-D385-42DA-95DE-F3DB53CA69FD}"/>
              </a:ext>
            </a:extLst>
          </p:cNvPr>
          <p:cNvSpPr>
            <a:spLocks noGrp="1"/>
          </p:cNvSpPr>
          <p:nvPr>
            <p:ph type="title"/>
          </p:nvPr>
        </p:nvSpPr>
        <p:spPr/>
        <p:txBody>
          <a:bodyPr/>
          <a:lstStyle/>
          <a:p>
            <a:r>
              <a:rPr lang="de-DE" dirty="0"/>
              <a:t>Ocean </a:t>
            </a:r>
            <a:r>
              <a:rPr lang="de-DE" dirty="0" err="1"/>
              <a:t>Circulation</a:t>
            </a:r>
            <a:r>
              <a:rPr lang="de-DE" dirty="0"/>
              <a:t> and </a:t>
            </a:r>
            <a:r>
              <a:rPr lang="de-DE" dirty="0" err="1"/>
              <a:t>Currents</a:t>
            </a:r>
            <a:endParaRPr lang="en-DE" dirty="0"/>
          </a:p>
        </p:txBody>
      </p:sp>
      <p:sp>
        <p:nvSpPr>
          <p:cNvPr id="3" name="Content Placeholder 2">
            <a:extLst>
              <a:ext uri="{FF2B5EF4-FFF2-40B4-BE49-F238E27FC236}">
                <a16:creationId xmlns:a16="http://schemas.microsoft.com/office/drawing/2014/main" id="{FDA4D49E-4E7A-4C14-B352-A74A0CCFABD4}"/>
              </a:ext>
            </a:extLst>
          </p:cNvPr>
          <p:cNvSpPr>
            <a:spLocks noGrp="1"/>
          </p:cNvSpPr>
          <p:nvPr>
            <p:ph idx="1"/>
          </p:nvPr>
        </p:nvSpPr>
        <p:spPr>
          <a:xfrm>
            <a:off x="628650" y="1353815"/>
            <a:ext cx="7886700" cy="4351338"/>
          </a:xfrm>
        </p:spPr>
        <p:txBody>
          <a:bodyPr>
            <a:normAutofit/>
          </a:bodyPr>
          <a:lstStyle/>
          <a:p>
            <a:r>
              <a:rPr lang="de-DE" sz="2000" dirty="0"/>
              <a:t>Thermo-</a:t>
            </a:r>
            <a:r>
              <a:rPr lang="de-DE" sz="2000" dirty="0" err="1"/>
              <a:t>haline</a:t>
            </a:r>
            <a:r>
              <a:rPr lang="de-DE" sz="2000" dirty="0"/>
              <a:t> </a:t>
            </a:r>
            <a:r>
              <a:rPr lang="de-DE" sz="2000" dirty="0" err="1"/>
              <a:t>including</a:t>
            </a:r>
            <a:r>
              <a:rPr lang="de-DE" sz="2000" dirty="0"/>
              <a:t> Southern Ocean</a:t>
            </a:r>
            <a:endParaRPr lang="en-DE" sz="2000" dirty="0"/>
          </a:p>
        </p:txBody>
      </p:sp>
      <p:sp>
        <p:nvSpPr>
          <p:cNvPr id="4" name="Slide Number Placeholder 3">
            <a:extLst>
              <a:ext uri="{FF2B5EF4-FFF2-40B4-BE49-F238E27FC236}">
                <a16:creationId xmlns:a16="http://schemas.microsoft.com/office/drawing/2014/main" id="{656E3523-92D5-4DD8-9D2B-38C7FE81AF9B}"/>
              </a:ext>
            </a:extLst>
          </p:cNvPr>
          <p:cNvSpPr>
            <a:spLocks noGrp="1"/>
          </p:cNvSpPr>
          <p:nvPr>
            <p:ph type="sldNum" sz="quarter" idx="12"/>
          </p:nvPr>
        </p:nvSpPr>
        <p:spPr/>
        <p:txBody>
          <a:bodyPr/>
          <a:lstStyle/>
          <a:p>
            <a:fld id="{78C4628D-F498-401D-A166-0FDE3BD7D38E}" type="slidenum">
              <a:rPr lang="en-DE" smtClean="0"/>
              <a:t>57</a:t>
            </a:fld>
            <a:endParaRPr lang="en-DE" dirty="0"/>
          </a:p>
        </p:txBody>
      </p:sp>
      <p:pic>
        <p:nvPicPr>
          <p:cNvPr id="6" name="Picture 5" descr="f14-11a-9780750645522">
            <a:extLst>
              <a:ext uri="{FF2B5EF4-FFF2-40B4-BE49-F238E27FC236}">
                <a16:creationId xmlns:a16="http://schemas.microsoft.com/office/drawing/2014/main" id="{050662F7-7EBA-4771-BF37-01AA18EA8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85" y="1902125"/>
            <a:ext cx="5659734" cy="380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430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D5D1-0597-4EA8-A3CE-7215B0CB0E89}"/>
              </a:ext>
            </a:extLst>
          </p:cNvPr>
          <p:cNvSpPr>
            <a:spLocks noGrp="1"/>
          </p:cNvSpPr>
          <p:nvPr>
            <p:ph type="title"/>
          </p:nvPr>
        </p:nvSpPr>
        <p:spPr/>
        <p:txBody>
          <a:bodyPr/>
          <a:lstStyle/>
          <a:p>
            <a:r>
              <a:rPr lang="de-DE" dirty="0"/>
              <a:t>Southern Ocean</a:t>
            </a:r>
            <a:endParaRPr lang="en-DE" dirty="0"/>
          </a:p>
        </p:txBody>
      </p:sp>
      <p:sp>
        <p:nvSpPr>
          <p:cNvPr id="4" name="Slide Number Placeholder 3">
            <a:extLst>
              <a:ext uri="{FF2B5EF4-FFF2-40B4-BE49-F238E27FC236}">
                <a16:creationId xmlns:a16="http://schemas.microsoft.com/office/drawing/2014/main" id="{551F3294-8BD8-446F-863B-F47FC73ED944}"/>
              </a:ext>
            </a:extLst>
          </p:cNvPr>
          <p:cNvSpPr>
            <a:spLocks noGrp="1"/>
          </p:cNvSpPr>
          <p:nvPr>
            <p:ph type="sldNum" sz="quarter" idx="12"/>
          </p:nvPr>
        </p:nvSpPr>
        <p:spPr/>
        <p:txBody>
          <a:bodyPr/>
          <a:lstStyle/>
          <a:p>
            <a:fld id="{78C4628D-F498-401D-A166-0FDE3BD7D38E}" type="slidenum">
              <a:rPr lang="en-DE" smtClean="0"/>
              <a:t>58</a:t>
            </a:fld>
            <a:endParaRPr lang="en-DE" dirty="0"/>
          </a:p>
        </p:txBody>
      </p:sp>
      <p:pic>
        <p:nvPicPr>
          <p:cNvPr id="8" name="Picture 7" descr="f13-01-9780750645522">
            <a:extLst>
              <a:ext uri="{FF2B5EF4-FFF2-40B4-BE49-F238E27FC236}">
                <a16:creationId xmlns:a16="http://schemas.microsoft.com/office/drawing/2014/main" id="{8F7DF60E-6FBA-469A-B41D-0122CD671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3" y="1500851"/>
            <a:ext cx="3333509" cy="334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13-04-9780750645522">
            <a:extLst>
              <a:ext uri="{FF2B5EF4-FFF2-40B4-BE49-F238E27FC236}">
                <a16:creationId xmlns:a16="http://schemas.microsoft.com/office/drawing/2014/main" id="{C8001823-2E82-4B8F-AAEB-CD9F16602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902" y="2610434"/>
            <a:ext cx="5735098" cy="370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740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D5D1-0597-4EA8-A3CE-7215B0CB0E89}"/>
              </a:ext>
            </a:extLst>
          </p:cNvPr>
          <p:cNvSpPr>
            <a:spLocks noGrp="1"/>
          </p:cNvSpPr>
          <p:nvPr>
            <p:ph type="title"/>
          </p:nvPr>
        </p:nvSpPr>
        <p:spPr/>
        <p:txBody>
          <a:bodyPr/>
          <a:lstStyle/>
          <a:p>
            <a:r>
              <a:rPr lang="de-DE" dirty="0"/>
              <a:t>Southern Ocean</a:t>
            </a:r>
            <a:endParaRPr lang="en-DE" dirty="0"/>
          </a:p>
        </p:txBody>
      </p:sp>
      <p:sp>
        <p:nvSpPr>
          <p:cNvPr id="4" name="Slide Number Placeholder 3">
            <a:extLst>
              <a:ext uri="{FF2B5EF4-FFF2-40B4-BE49-F238E27FC236}">
                <a16:creationId xmlns:a16="http://schemas.microsoft.com/office/drawing/2014/main" id="{551F3294-8BD8-446F-863B-F47FC73ED944}"/>
              </a:ext>
            </a:extLst>
          </p:cNvPr>
          <p:cNvSpPr>
            <a:spLocks noGrp="1"/>
          </p:cNvSpPr>
          <p:nvPr>
            <p:ph type="sldNum" sz="quarter" idx="12"/>
          </p:nvPr>
        </p:nvSpPr>
        <p:spPr/>
        <p:txBody>
          <a:bodyPr/>
          <a:lstStyle/>
          <a:p>
            <a:fld id="{78C4628D-F498-401D-A166-0FDE3BD7D38E}" type="slidenum">
              <a:rPr lang="en-DE" smtClean="0"/>
              <a:t>59</a:t>
            </a:fld>
            <a:endParaRPr lang="en-DE" dirty="0"/>
          </a:p>
        </p:txBody>
      </p:sp>
      <p:pic>
        <p:nvPicPr>
          <p:cNvPr id="5" name="Picture 4">
            <a:extLst>
              <a:ext uri="{FF2B5EF4-FFF2-40B4-BE49-F238E27FC236}">
                <a16:creationId xmlns:a16="http://schemas.microsoft.com/office/drawing/2014/main" id="{3CB03C72-2022-4DE9-A5A5-7E44974D68FD}"/>
              </a:ext>
            </a:extLst>
          </p:cNvPr>
          <p:cNvPicPr>
            <a:picLocks noChangeAspect="1"/>
          </p:cNvPicPr>
          <p:nvPr/>
        </p:nvPicPr>
        <p:blipFill rotWithShape="1">
          <a:blip r:embed="rId2"/>
          <a:srcRect l="18481" t="16204" r="20507" b="13150"/>
          <a:stretch/>
        </p:blipFill>
        <p:spPr>
          <a:xfrm>
            <a:off x="833378" y="1690689"/>
            <a:ext cx="6539696" cy="4259380"/>
          </a:xfrm>
          <a:prstGeom prst="rect">
            <a:avLst/>
          </a:prstGeom>
        </p:spPr>
      </p:pic>
      <p:sp>
        <p:nvSpPr>
          <p:cNvPr id="6" name="TextBox 5">
            <a:extLst>
              <a:ext uri="{FF2B5EF4-FFF2-40B4-BE49-F238E27FC236}">
                <a16:creationId xmlns:a16="http://schemas.microsoft.com/office/drawing/2014/main" id="{2ADF8E77-8AC9-4F8C-BAFA-C26DD6B5DE84}"/>
              </a:ext>
            </a:extLst>
          </p:cNvPr>
          <p:cNvSpPr txBox="1"/>
          <p:nvPr/>
        </p:nvSpPr>
        <p:spPr>
          <a:xfrm>
            <a:off x="447796" y="1498257"/>
            <a:ext cx="1713054" cy="369332"/>
          </a:xfrm>
          <a:prstGeom prst="rect">
            <a:avLst/>
          </a:prstGeom>
          <a:noFill/>
        </p:spPr>
        <p:txBody>
          <a:bodyPr wrap="square" rtlCol="0">
            <a:spAutoFit/>
          </a:bodyPr>
          <a:lstStyle/>
          <a:p>
            <a:r>
              <a:rPr lang="de-DE" dirty="0" err="1"/>
              <a:t>Atlantic</a:t>
            </a:r>
            <a:r>
              <a:rPr lang="de-DE" dirty="0"/>
              <a:t> Profile</a:t>
            </a:r>
            <a:endParaRPr lang="en-DE" dirty="0"/>
          </a:p>
        </p:txBody>
      </p:sp>
    </p:spTree>
    <p:extLst>
      <p:ext uri="{BB962C8B-B14F-4D97-AF65-F5344CB8AC3E}">
        <p14:creationId xmlns:p14="http://schemas.microsoft.com/office/powerpoint/2010/main" val="2113587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B2CE-08C9-419B-ACCD-C2E62109420C}"/>
              </a:ext>
            </a:extLst>
          </p:cNvPr>
          <p:cNvSpPr>
            <a:spLocks noGrp="1"/>
          </p:cNvSpPr>
          <p:nvPr>
            <p:ph type="title"/>
          </p:nvPr>
        </p:nvSpPr>
        <p:spPr/>
        <p:txBody>
          <a:bodyPr/>
          <a:lstStyle/>
          <a:p>
            <a:r>
              <a:rPr lang="de-DE" dirty="0"/>
              <a:t>Setting </a:t>
            </a:r>
            <a:r>
              <a:rPr lang="de-DE" dirty="0" err="1"/>
              <a:t>the</a:t>
            </a:r>
            <a:r>
              <a:rPr lang="de-DE" dirty="0"/>
              <a:t> Scene: Ocean and Ice </a:t>
            </a:r>
            <a:r>
              <a:rPr lang="de-DE" dirty="0" err="1"/>
              <a:t>as</a:t>
            </a:r>
            <a:r>
              <a:rPr lang="de-DE" dirty="0"/>
              <a:t> Part </a:t>
            </a:r>
            <a:r>
              <a:rPr lang="de-DE" dirty="0" err="1"/>
              <a:t>of</a:t>
            </a:r>
            <a:r>
              <a:rPr lang="de-DE" dirty="0"/>
              <a:t> </a:t>
            </a:r>
            <a:r>
              <a:rPr lang="de-DE" dirty="0" err="1"/>
              <a:t>the</a:t>
            </a:r>
            <a:r>
              <a:rPr lang="de-DE" dirty="0"/>
              <a:t> Climate System</a:t>
            </a:r>
            <a:endParaRPr lang="en-DE" dirty="0"/>
          </a:p>
        </p:txBody>
      </p:sp>
      <p:sp>
        <p:nvSpPr>
          <p:cNvPr id="3" name="Content Placeholder 2">
            <a:extLst>
              <a:ext uri="{FF2B5EF4-FFF2-40B4-BE49-F238E27FC236}">
                <a16:creationId xmlns:a16="http://schemas.microsoft.com/office/drawing/2014/main" id="{C99531B3-CC29-4225-9A95-129F635BC1BF}"/>
              </a:ext>
            </a:extLst>
          </p:cNvPr>
          <p:cNvSpPr>
            <a:spLocks noGrp="1"/>
          </p:cNvSpPr>
          <p:nvPr>
            <p:ph idx="1"/>
          </p:nvPr>
        </p:nvSpPr>
        <p:spPr/>
        <p:txBody>
          <a:bodyPr/>
          <a:lstStyle/>
          <a:p>
            <a:r>
              <a:rPr lang="de-DE" dirty="0"/>
              <a:t>Global </a:t>
            </a:r>
            <a:r>
              <a:rPr lang="de-DE" dirty="0" err="1"/>
              <a:t>carbon</a:t>
            </a:r>
            <a:r>
              <a:rPr lang="de-DE" dirty="0"/>
              <a:t> </a:t>
            </a:r>
            <a:r>
              <a:rPr lang="de-DE" dirty="0" err="1"/>
              <a:t>cycle</a:t>
            </a:r>
            <a:endParaRPr lang="en-DE" dirty="0"/>
          </a:p>
        </p:txBody>
      </p:sp>
      <p:sp>
        <p:nvSpPr>
          <p:cNvPr id="5" name="Slide Number Placeholder 4">
            <a:extLst>
              <a:ext uri="{FF2B5EF4-FFF2-40B4-BE49-F238E27FC236}">
                <a16:creationId xmlns:a16="http://schemas.microsoft.com/office/drawing/2014/main" id="{2827DBB2-7A0E-4F1B-B307-BEEE4CACB858}"/>
              </a:ext>
            </a:extLst>
          </p:cNvPr>
          <p:cNvSpPr>
            <a:spLocks noGrp="1"/>
          </p:cNvSpPr>
          <p:nvPr>
            <p:ph type="sldNum" sz="quarter" idx="12"/>
          </p:nvPr>
        </p:nvSpPr>
        <p:spPr/>
        <p:txBody>
          <a:bodyPr/>
          <a:lstStyle/>
          <a:p>
            <a:fld id="{78C4628D-F498-401D-A166-0FDE3BD7D38E}" type="slidenum">
              <a:rPr lang="en-DE" smtClean="0"/>
              <a:t>6</a:t>
            </a:fld>
            <a:endParaRPr lang="en-DE" dirty="0"/>
          </a:p>
        </p:txBody>
      </p:sp>
      <p:pic>
        <p:nvPicPr>
          <p:cNvPr id="1026" name="Picture 2" descr="Depiction of the global carbon budget in gigatons (billions of tons) of carbon. Values in blue are stocks of carbon while values in red are annual flows. Note that the ocean contains nearly 50 times as much carbon as the atmosphere does, and the ocean and atmosphere are in constant flux.¹⁷">
            <a:extLst>
              <a:ext uri="{FF2B5EF4-FFF2-40B4-BE49-F238E27FC236}">
                <a16:creationId xmlns:a16="http://schemas.microsoft.com/office/drawing/2014/main" id="{66E0139A-9D6C-4067-9E5F-BE37BB535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282" y="2381250"/>
            <a:ext cx="4976194" cy="3975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E9FC8D-A77F-4884-B66C-35C800423904}"/>
              </a:ext>
            </a:extLst>
          </p:cNvPr>
          <p:cNvSpPr txBox="1"/>
          <p:nvPr/>
        </p:nvSpPr>
        <p:spPr>
          <a:xfrm>
            <a:off x="242504" y="3219670"/>
            <a:ext cx="1924050" cy="1754326"/>
          </a:xfrm>
          <a:prstGeom prst="rect">
            <a:avLst/>
          </a:prstGeom>
          <a:noFill/>
        </p:spPr>
        <p:txBody>
          <a:bodyPr wrap="square" rtlCol="0">
            <a:spAutoFit/>
          </a:bodyPr>
          <a:lstStyle/>
          <a:p>
            <a:r>
              <a:rPr lang="de-DE" dirty="0"/>
              <a:t>Need </a:t>
            </a:r>
            <a:r>
              <a:rPr lang="de-DE" dirty="0" err="1"/>
              <a:t>for</a:t>
            </a:r>
            <a:r>
              <a:rPr lang="de-DE" dirty="0"/>
              <a:t> </a:t>
            </a:r>
            <a:r>
              <a:rPr lang="de-DE" dirty="0" err="1"/>
              <a:t>understanding</a:t>
            </a:r>
            <a:r>
              <a:rPr lang="de-DE" dirty="0"/>
              <a:t> </a:t>
            </a:r>
            <a:r>
              <a:rPr lang="de-DE" dirty="0" err="1"/>
              <a:t>of</a:t>
            </a:r>
            <a:r>
              <a:rPr lang="de-DE" dirty="0"/>
              <a:t> </a:t>
            </a:r>
            <a:r>
              <a:rPr lang="de-DE" dirty="0" err="1"/>
              <a:t>the</a:t>
            </a:r>
            <a:r>
              <a:rPr lang="de-DE" dirty="0"/>
              <a:t> individual </a:t>
            </a:r>
            <a:r>
              <a:rPr lang="de-DE" dirty="0" err="1"/>
              <a:t>components</a:t>
            </a:r>
            <a:r>
              <a:rPr lang="de-DE" dirty="0"/>
              <a:t> </a:t>
            </a:r>
            <a:r>
              <a:rPr lang="de-DE" dirty="0" err="1"/>
              <a:t>to</a:t>
            </a:r>
            <a:r>
              <a:rPr lang="de-DE" dirty="0"/>
              <a:t> </a:t>
            </a:r>
            <a:r>
              <a:rPr lang="de-DE" dirty="0" err="1"/>
              <a:t>assess</a:t>
            </a:r>
            <a:r>
              <a:rPr lang="de-DE" dirty="0"/>
              <a:t> </a:t>
            </a:r>
            <a:r>
              <a:rPr lang="de-DE" dirty="0" err="1"/>
              <a:t>coupled</a:t>
            </a:r>
            <a:r>
              <a:rPr lang="de-DE" dirty="0"/>
              <a:t> </a:t>
            </a:r>
            <a:r>
              <a:rPr lang="de-DE" dirty="0" err="1"/>
              <a:t>feedbacks</a:t>
            </a:r>
            <a:endParaRPr lang="en-DE" dirty="0"/>
          </a:p>
        </p:txBody>
      </p:sp>
    </p:spTree>
    <p:extLst>
      <p:ext uri="{BB962C8B-B14F-4D97-AF65-F5344CB8AC3E}">
        <p14:creationId xmlns:p14="http://schemas.microsoft.com/office/powerpoint/2010/main" val="1616335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6E3523-92D5-4DD8-9D2B-38C7FE81AF9B}"/>
              </a:ext>
            </a:extLst>
          </p:cNvPr>
          <p:cNvSpPr>
            <a:spLocks noGrp="1"/>
          </p:cNvSpPr>
          <p:nvPr>
            <p:ph type="sldNum" sz="quarter" idx="12"/>
          </p:nvPr>
        </p:nvSpPr>
        <p:spPr/>
        <p:txBody>
          <a:bodyPr/>
          <a:lstStyle/>
          <a:p>
            <a:fld id="{78C4628D-F498-401D-A166-0FDE3BD7D38E}" type="slidenum">
              <a:rPr lang="en-DE" smtClean="0"/>
              <a:t>60</a:t>
            </a:fld>
            <a:endParaRPr lang="en-DE" dirty="0"/>
          </a:p>
        </p:txBody>
      </p:sp>
      <p:pic>
        <p:nvPicPr>
          <p:cNvPr id="10" name="Picture 9" descr="f14-11a-9780750645522">
            <a:extLst>
              <a:ext uri="{FF2B5EF4-FFF2-40B4-BE49-F238E27FC236}">
                <a16:creationId xmlns:a16="http://schemas.microsoft.com/office/drawing/2014/main" id="{92F568C9-1F0D-423D-9CC6-0A7C1E4EB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337955"/>
            <a:ext cx="4343401" cy="291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60A366CE-BE21-467E-B02E-76EF20804C84}"/>
              </a:ext>
            </a:extLst>
          </p:cNvPr>
          <p:cNvGrpSpPr>
            <a:grpSpLocks/>
          </p:cNvGrpSpPr>
          <p:nvPr/>
        </p:nvGrpSpPr>
        <p:grpSpPr bwMode="auto">
          <a:xfrm>
            <a:off x="4800600" y="434870"/>
            <a:ext cx="4343400" cy="5873751"/>
            <a:chOff x="1392" y="48"/>
            <a:chExt cx="2736" cy="3700"/>
          </a:xfrm>
        </p:grpSpPr>
        <p:pic>
          <p:nvPicPr>
            <p:cNvPr id="12" name="Picture 11" descr="f14-11b-9780750645522">
              <a:extLst>
                <a:ext uri="{FF2B5EF4-FFF2-40B4-BE49-F238E27FC236}">
                  <a16:creationId xmlns:a16="http://schemas.microsoft.com/office/drawing/2014/main" id="{13E78725-A463-424B-B26C-BC24AF6D6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48"/>
              <a:ext cx="2736" cy="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14-11c-9780750645522">
              <a:extLst>
                <a:ext uri="{FF2B5EF4-FFF2-40B4-BE49-F238E27FC236}">
                  <a16:creationId xmlns:a16="http://schemas.microsoft.com/office/drawing/2014/main" id="{EB10903B-FFEB-47DE-B08D-537BF01FE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 y="2640"/>
              <a:ext cx="2312" cy="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a:extLst>
              <a:ext uri="{FF2B5EF4-FFF2-40B4-BE49-F238E27FC236}">
                <a16:creationId xmlns:a16="http://schemas.microsoft.com/office/drawing/2014/main" id="{3351AC9F-A88A-43BB-A249-5F56F775FF03}"/>
              </a:ext>
            </a:extLst>
          </p:cNvPr>
          <p:cNvSpPr>
            <a:spLocks noGrp="1"/>
          </p:cNvSpPr>
          <p:nvPr>
            <p:ph type="title"/>
          </p:nvPr>
        </p:nvSpPr>
        <p:spPr>
          <a:xfrm>
            <a:off x="228599" y="-113403"/>
            <a:ext cx="7886700" cy="1325563"/>
          </a:xfrm>
        </p:spPr>
        <p:txBody>
          <a:bodyPr/>
          <a:lstStyle/>
          <a:p>
            <a:br>
              <a:rPr lang="de-DE" dirty="0"/>
            </a:br>
            <a:r>
              <a:rPr lang="de-DE" sz="2800" dirty="0"/>
              <a:t>Thermohaline </a:t>
            </a:r>
            <a:r>
              <a:rPr lang="de-DE" sz="2800" dirty="0" err="1"/>
              <a:t>Circulation</a:t>
            </a:r>
            <a:endParaRPr lang="en-DE" dirty="0"/>
          </a:p>
        </p:txBody>
      </p:sp>
    </p:spTree>
    <p:extLst>
      <p:ext uri="{BB962C8B-B14F-4D97-AF65-F5344CB8AC3E}">
        <p14:creationId xmlns:p14="http://schemas.microsoft.com/office/powerpoint/2010/main" val="702415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BE43-81D2-4263-93A1-6AAAADCFE1EF}"/>
              </a:ext>
            </a:extLst>
          </p:cNvPr>
          <p:cNvSpPr>
            <a:spLocks noGrp="1"/>
          </p:cNvSpPr>
          <p:nvPr>
            <p:ph type="title"/>
          </p:nvPr>
        </p:nvSpPr>
        <p:spPr>
          <a:xfrm>
            <a:off x="628650" y="-143033"/>
            <a:ext cx="7886700" cy="1325563"/>
          </a:xfrm>
        </p:spPr>
        <p:txBody>
          <a:bodyPr/>
          <a:lstStyle/>
          <a:p>
            <a:r>
              <a:rPr lang="de-DE" dirty="0"/>
              <a:t>Ocean </a:t>
            </a:r>
            <a:r>
              <a:rPr lang="de-DE" dirty="0" err="1"/>
              <a:t>Circulation</a:t>
            </a:r>
            <a:endParaRPr lang="en-DE" dirty="0"/>
          </a:p>
        </p:txBody>
      </p:sp>
      <p:sp>
        <p:nvSpPr>
          <p:cNvPr id="4" name="Slide Number Placeholder 3">
            <a:extLst>
              <a:ext uri="{FF2B5EF4-FFF2-40B4-BE49-F238E27FC236}">
                <a16:creationId xmlns:a16="http://schemas.microsoft.com/office/drawing/2014/main" id="{52FDAEA9-47A0-4E1A-ADDE-F18FDCB63B80}"/>
              </a:ext>
            </a:extLst>
          </p:cNvPr>
          <p:cNvSpPr>
            <a:spLocks noGrp="1"/>
          </p:cNvSpPr>
          <p:nvPr>
            <p:ph type="sldNum" sz="quarter" idx="12"/>
          </p:nvPr>
        </p:nvSpPr>
        <p:spPr/>
        <p:txBody>
          <a:bodyPr/>
          <a:lstStyle/>
          <a:p>
            <a:fld id="{78C4628D-F498-401D-A166-0FDE3BD7D38E}" type="slidenum">
              <a:rPr lang="en-DE" smtClean="0"/>
              <a:t>61</a:t>
            </a:fld>
            <a:endParaRPr lang="en-DE" dirty="0"/>
          </a:p>
        </p:txBody>
      </p:sp>
      <p:sp>
        <p:nvSpPr>
          <p:cNvPr id="8" name="TextBox 7">
            <a:extLst>
              <a:ext uri="{FF2B5EF4-FFF2-40B4-BE49-F238E27FC236}">
                <a16:creationId xmlns:a16="http://schemas.microsoft.com/office/drawing/2014/main" id="{DF8CDD9D-12FB-47CF-9565-FFD52A2E3847}"/>
              </a:ext>
            </a:extLst>
          </p:cNvPr>
          <p:cNvSpPr txBox="1"/>
          <p:nvPr/>
        </p:nvSpPr>
        <p:spPr>
          <a:xfrm>
            <a:off x="628649" y="1376624"/>
            <a:ext cx="7741627" cy="369332"/>
          </a:xfrm>
          <a:prstGeom prst="rect">
            <a:avLst/>
          </a:prstGeom>
          <a:noFill/>
        </p:spPr>
        <p:txBody>
          <a:bodyPr wrap="square" rtlCol="0">
            <a:spAutoFit/>
          </a:bodyPr>
          <a:lstStyle/>
          <a:p>
            <a:r>
              <a:rPr lang="en-GB" dirty="0">
                <a:hlinkClick r:id="rId2"/>
              </a:rPr>
              <a:t>NASA | Perpetual Ocean - YouTube</a:t>
            </a:r>
            <a:endParaRPr lang="en-DE" dirty="0"/>
          </a:p>
        </p:txBody>
      </p:sp>
    </p:spTree>
    <p:extLst>
      <p:ext uri="{BB962C8B-B14F-4D97-AF65-F5344CB8AC3E}">
        <p14:creationId xmlns:p14="http://schemas.microsoft.com/office/powerpoint/2010/main" val="1578009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61073-BA25-43A2-B9DF-A616276DD3AA}"/>
              </a:ext>
            </a:extLst>
          </p:cNvPr>
          <p:cNvSpPr>
            <a:spLocks noGrp="1"/>
          </p:cNvSpPr>
          <p:nvPr>
            <p:ph idx="1"/>
          </p:nvPr>
        </p:nvSpPr>
        <p:spPr>
          <a:xfrm>
            <a:off x="459685" y="304938"/>
            <a:ext cx="7886700" cy="4351338"/>
          </a:xfrm>
        </p:spPr>
        <p:txBody>
          <a:bodyPr/>
          <a:lstStyle/>
          <a:p>
            <a:pPr marL="0" indent="0">
              <a:buNone/>
            </a:pPr>
            <a:r>
              <a:rPr lang="en-GB" dirty="0"/>
              <a:t>Estimate the northward velocity in the Gulf Stream along the western boundary from the west–east density gradient at 36◦N using </a:t>
            </a:r>
          </a:p>
          <a:p>
            <a:pPr marL="0" indent="0">
              <a:buNone/>
            </a:pPr>
            <a:r>
              <a:rPr lang="en-GB" dirty="0"/>
              <a:t>Northward velocity: vg ∼ − g </a:t>
            </a:r>
            <a:r>
              <a:rPr lang="el-GR" dirty="0"/>
              <a:t>ρ </a:t>
            </a:r>
            <a:r>
              <a:rPr lang="en-GB" dirty="0"/>
              <a:t>f </a:t>
            </a:r>
            <a:r>
              <a:rPr lang="el-GR" dirty="0"/>
              <a:t>ρ </a:t>
            </a:r>
            <a:r>
              <a:rPr lang="en-GB" dirty="0"/>
              <a:t>x z</a:t>
            </a:r>
          </a:p>
          <a:p>
            <a:pPr marL="0" indent="0">
              <a:buNone/>
            </a:pPr>
            <a:r>
              <a:rPr lang="de-DE" dirty="0" err="1"/>
              <a:t>density</a:t>
            </a:r>
            <a:r>
              <a:rPr lang="de-DE" dirty="0"/>
              <a:t> </a:t>
            </a:r>
            <a:r>
              <a:rPr lang="el-GR" dirty="0"/>
              <a:t>ρ ∼ −1 </a:t>
            </a:r>
            <a:r>
              <a:rPr lang="en-GB" dirty="0"/>
              <a:t>kg m−3</a:t>
            </a:r>
          </a:p>
          <a:p>
            <a:pPr marL="0" indent="0">
              <a:buNone/>
            </a:pPr>
            <a:r>
              <a:rPr lang="en-GB" dirty="0"/>
              <a:t>east–west distance x ∼ 100 km </a:t>
            </a:r>
          </a:p>
          <a:p>
            <a:pPr marL="0" indent="0">
              <a:buNone/>
            </a:pPr>
            <a:r>
              <a:rPr lang="en-GB" dirty="0"/>
              <a:t>a depth change z ∼ 1 km</a:t>
            </a:r>
          </a:p>
          <a:p>
            <a:pPr marL="0" indent="0">
              <a:buNone/>
            </a:pPr>
            <a:r>
              <a:rPr lang="en-GB" dirty="0"/>
              <a:t>f ∼ 10−4 s−1</a:t>
            </a:r>
            <a:endParaRPr lang="en-DE" dirty="0"/>
          </a:p>
        </p:txBody>
      </p:sp>
      <p:sp>
        <p:nvSpPr>
          <p:cNvPr id="4" name="Slide Number Placeholder 3">
            <a:extLst>
              <a:ext uri="{FF2B5EF4-FFF2-40B4-BE49-F238E27FC236}">
                <a16:creationId xmlns:a16="http://schemas.microsoft.com/office/drawing/2014/main" id="{03E62988-07DA-429E-A982-3FC8475B7197}"/>
              </a:ext>
            </a:extLst>
          </p:cNvPr>
          <p:cNvSpPr>
            <a:spLocks noGrp="1"/>
          </p:cNvSpPr>
          <p:nvPr>
            <p:ph type="sldNum" sz="quarter" idx="12"/>
          </p:nvPr>
        </p:nvSpPr>
        <p:spPr/>
        <p:txBody>
          <a:bodyPr/>
          <a:lstStyle/>
          <a:p>
            <a:fld id="{78C4628D-F498-401D-A166-0FDE3BD7D38E}" type="slidenum">
              <a:rPr lang="en-DE" smtClean="0"/>
              <a:t>62</a:t>
            </a:fld>
            <a:endParaRPr lang="en-DE" dirty="0"/>
          </a:p>
        </p:txBody>
      </p:sp>
    </p:spTree>
    <p:extLst>
      <p:ext uri="{BB962C8B-B14F-4D97-AF65-F5344CB8AC3E}">
        <p14:creationId xmlns:p14="http://schemas.microsoft.com/office/powerpoint/2010/main" val="3321646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0D66-0D58-4BEA-A076-35B1C4D8707E}"/>
              </a:ext>
            </a:extLst>
          </p:cNvPr>
          <p:cNvSpPr>
            <a:spLocks noGrp="1"/>
          </p:cNvSpPr>
          <p:nvPr>
            <p:ph type="title"/>
          </p:nvPr>
        </p:nvSpPr>
        <p:spPr>
          <a:xfrm>
            <a:off x="1432518" y="2766218"/>
            <a:ext cx="7886700" cy="1325563"/>
          </a:xfrm>
        </p:spPr>
        <p:txBody>
          <a:bodyPr/>
          <a:lstStyle/>
          <a:p>
            <a:r>
              <a:rPr lang="de-DE" dirty="0" err="1"/>
              <a:t>Oceanic</a:t>
            </a:r>
            <a:r>
              <a:rPr lang="de-DE" dirty="0"/>
              <a:t> Heat Transport</a:t>
            </a:r>
            <a:endParaRPr lang="en-DE" dirty="0"/>
          </a:p>
        </p:txBody>
      </p:sp>
      <p:sp>
        <p:nvSpPr>
          <p:cNvPr id="4" name="Slide Number Placeholder 3">
            <a:extLst>
              <a:ext uri="{FF2B5EF4-FFF2-40B4-BE49-F238E27FC236}">
                <a16:creationId xmlns:a16="http://schemas.microsoft.com/office/drawing/2014/main" id="{F4FC6F84-0E4A-44DD-811E-1C5C29360D18}"/>
              </a:ext>
            </a:extLst>
          </p:cNvPr>
          <p:cNvSpPr>
            <a:spLocks noGrp="1"/>
          </p:cNvSpPr>
          <p:nvPr>
            <p:ph type="sldNum" sz="quarter" idx="12"/>
          </p:nvPr>
        </p:nvSpPr>
        <p:spPr/>
        <p:txBody>
          <a:bodyPr/>
          <a:lstStyle/>
          <a:p>
            <a:fld id="{78C4628D-F498-401D-A166-0FDE3BD7D38E}" type="slidenum">
              <a:rPr lang="en-DE" smtClean="0"/>
              <a:t>63</a:t>
            </a:fld>
            <a:endParaRPr lang="en-DE" dirty="0"/>
          </a:p>
        </p:txBody>
      </p:sp>
    </p:spTree>
    <p:extLst>
      <p:ext uri="{BB962C8B-B14F-4D97-AF65-F5344CB8AC3E}">
        <p14:creationId xmlns:p14="http://schemas.microsoft.com/office/powerpoint/2010/main" val="780576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138A-D0B5-4343-AAE7-F772E1F15785}"/>
              </a:ext>
            </a:extLst>
          </p:cNvPr>
          <p:cNvSpPr>
            <a:spLocks noGrp="1"/>
          </p:cNvSpPr>
          <p:nvPr>
            <p:ph type="title"/>
          </p:nvPr>
        </p:nvSpPr>
        <p:spPr/>
        <p:txBody>
          <a:bodyPr/>
          <a:lstStyle/>
          <a:p>
            <a:r>
              <a:rPr lang="de-DE" dirty="0"/>
              <a:t>Ocean Heat </a:t>
            </a:r>
            <a:r>
              <a:rPr lang="de-DE" dirty="0" err="1"/>
              <a:t>uptake</a:t>
            </a:r>
            <a:endParaRPr lang="en-DE" dirty="0"/>
          </a:p>
        </p:txBody>
      </p:sp>
      <p:sp>
        <p:nvSpPr>
          <p:cNvPr id="4" name="Slide Number Placeholder 3">
            <a:extLst>
              <a:ext uri="{FF2B5EF4-FFF2-40B4-BE49-F238E27FC236}">
                <a16:creationId xmlns:a16="http://schemas.microsoft.com/office/drawing/2014/main" id="{0998645F-8B79-4165-B8A6-3E15A03974B1}"/>
              </a:ext>
            </a:extLst>
          </p:cNvPr>
          <p:cNvSpPr>
            <a:spLocks noGrp="1"/>
          </p:cNvSpPr>
          <p:nvPr>
            <p:ph type="sldNum" sz="quarter" idx="12"/>
          </p:nvPr>
        </p:nvSpPr>
        <p:spPr/>
        <p:txBody>
          <a:bodyPr/>
          <a:lstStyle/>
          <a:p>
            <a:fld id="{78C4628D-F498-401D-A166-0FDE3BD7D38E}" type="slidenum">
              <a:rPr lang="en-DE" smtClean="0"/>
              <a:t>64</a:t>
            </a:fld>
            <a:endParaRPr lang="en-DE" dirty="0"/>
          </a:p>
        </p:txBody>
      </p:sp>
      <p:pic>
        <p:nvPicPr>
          <p:cNvPr id="5" name="Picture 2">
            <a:extLst>
              <a:ext uri="{FF2B5EF4-FFF2-40B4-BE49-F238E27FC236}">
                <a16:creationId xmlns:a16="http://schemas.microsoft.com/office/drawing/2014/main" id="{3BC24101-C8B5-4FB3-842B-39F9455BC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374" y="1753413"/>
            <a:ext cx="2581274" cy="3708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AQ 1.1 Figure 1">
            <a:extLst>
              <a:ext uri="{FF2B5EF4-FFF2-40B4-BE49-F238E27FC236}">
                <a16:creationId xmlns:a16="http://schemas.microsoft.com/office/drawing/2014/main" id="{080A7303-7806-42FB-ACCC-BC2348797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70" y="2169329"/>
            <a:ext cx="4947383"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77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FA1A-945B-483F-B4A2-43CB5E13DC04}"/>
              </a:ext>
            </a:extLst>
          </p:cNvPr>
          <p:cNvSpPr>
            <a:spLocks noGrp="1"/>
          </p:cNvSpPr>
          <p:nvPr>
            <p:ph type="title"/>
          </p:nvPr>
        </p:nvSpPr>
        <p:spPr/>
        <p:txBody>
          <a:bodyPr/>
          <a:lstStyle/>
          <a:p>
            <a:r>
              <a:rPr lang="de-DE" dirty="0"/>
              <a:t>Heat </a:t>
            </a:r>
            <a:r>
              <a:rPr lang="de-DE" dirty="0" err="1"/>
              <a:t>content</a:t>
            </a:r>
            <a:endParaRPr lang="en-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1D9ACA-D16C-4348-B84F-B7761726B774}"/>
                  </a:ext>
                </a:extLst>
              </p:cNvPr>
              <p:cNvSpPr>
                <a:spLocks noGrp="1"/>
              </p:cNvSpPr>
              <p:nvPr>
                <p:ph idx="1"/>
              </p:nvPr>
            </p:nvSpPr>
            <p:spPr>
              <a:xfrm>
                <a:off x="628650" y="1690689"/>
                <a:ext cx="7886700" cy="4351338"/>
              </a:xfrm>
            </p:spPr>
            <p:txBody>
              <a:bodyPr>
                <a:normAutofit/>
              </a:bodyPr>
              <a:lstStyle/>
              <a:p>
                <a:r>
                  <a:rPr lang="de-DE" dirty="0"/>
                  <a:t>Heat Content </a:t>
                </a:r>
                <a:r>
                  <a:rPr lang="de-DE" dirty="0" err="1"/>
                  <a:t>of</a:t>
                </a:r>
                <a:r>
                  <a:rPr lang="de-DE" dirty="0"/>
                  <a:t> </a:t>
                </a:r>
                <a:r>
                  <a:rPr lang="de-DE" dirty="0" err="1"/>
                  <a:t>water</a:t>
                </a:r>
                <a:r>
                  <a:rPr lang="de-DE" dirty="0"/>
                  <a: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m:rPr>
                              <m:sty m:val="p"/>
                            </m:rPr>
                            <a:rPr lang="el-GR" b="0" i="1" smtClean="0">
                              <a:latin typeface="Cambria Math" panose="02040503050406030204" pitchFamily="18" charset="0"/>
                            </a:rPr>
                            <m:t>ρ</m:t>
                          </m:r>
                          <m:r>
                            <a:rPr lang="de-DE" b="0" i="1" smtClean="0">
                              <a:latin typeface="Cambria Math" panose="02040503050406030204" pitchFamily="18" charset="0"/>
                            </a:rPr>
                            <m:t> </m:t>
                          </m:r>
                          <m:r>
                            <a:rPr lang="de-DE" b="0" i="1" smtClean="0">
                              <a:latin typeface="Cambria Math" panose="02040503050406030204" pitchFamily="18" charset="0"/>
                            </a:rPr>
                            <m:t>𝐶</m:t>
                          </m:r>
                        </m:e>
                        <m:sub>
                          <m:r>
                            <a:rPr lang="de-DE" b="0" i="1" smtClean="0">
                              <a:latin typeface="Cambria Math" panose="02040503050406030204" pitchFamily="18" charset="0"/>
                            </a:rPr>
                            <m:t>𝑝</m:t>
                          </m:r>
                        </m:sub>
                      </m:sSub>
                      <m:r>
                        <a:rPr lang="de-DE" b="0" i="1" smtClean="0">
                          <a:latin typeface="Cambria Math" panose="02040503050406030204" pitchFamily="18" charset="0"/>
                        </a:rPr>
                        <m:t>𝑇</m:t>
                      </m:r>
                    </m:oMath>
                  </m:oMathPara>
                </a14:m>
                <a:endParaRPr lang="de-DE" dirty="0"/>
              </a:p>
              <a:p>
                <a:pPr marL="0" indent="0">
                  <a:buNone/>
                </a:pPr>
                <a:endParaRPr lang="de-DE" dirty="0"/>
              </a:p>
              <a:p>
                <a:r>
                  <a:rPr lang="de-DE" dirty="0" err="1"/>
                  <a:t>C</a:t>
                </a:r>
                <a:r>
                  <a:rPr lang="de-DE" baseline="-25000" dirty="0" err="1"/>
                  <a:t>p</a:t>
                </a:r>
                <a:r>
                  <a:rPr lang="de-DE" dirty="0"/>
                  <a:t>: </a:t>
                </a:r>
                <a:r>
                  <a:rPr lang="de-DE" dirty="0" err="1"/>
                  <a:t>Specific</a:t>
                </a:r>
                <a:r>
                  <a:rPr lang="de-DE" dirty="0"/>
                  <a:t> Heat </a:t>
                </a:r>
                <a:r>
                  <a:rPr lang="de-DE" dirty="0" err="1"/>
                  <a:t>Capacity</a:t>
                </a:r>
                <a:endParaRPr lang="de-DE" dirty="0"/>
              </a:p>
              <a:p>
                <a:r>
                  <a:rPr lang="de-DE" dirty="0"/>
                  <a:t>This high </a:t>
                </a:r>
                <a:r>
                  <a:rPr lang="de-DE" dirty="0" err="1"/>
                  <a:t>C</a:t>
                </a:r>
                <a:r>
                  <a:rPr lang="de-DE" baseline="-25000" dirty="0" err="1"/>
                  <a:t>p</a:t>
                </a:r>
                <a:r>
                  <a:rPr lang="de-DE" dirty="0"/>
                  <a:t> </a:t>
                </a:r>
                <a:r>
                  <a:rPr lang="de-DE" dirty="0" err="1"/>
                  <a:t>is</a:t>
                </a:r>
                <a:r>
                  <a:rPr lang="de-DE" dirty="0"/>
                  <a:t> </a:t>
                </a:r>
                <a:r>
                  <a:rPr lang="de-DE" dirty="0" err="1"/>
                  <a:t>important</a:t>
                </a:r>
                <a:r>
                  <a:rPr lang="de-DE" dirty="0"/>
                  <a:t> </a:t>
                </a:r>
                <a:r>
                  <a:rPr lang="de-DE" dirty="0" err="1"/>
                  <a:t>for</a:t>
                </a:r>
                <a:r>
                  <a:rPr lang="de-DE" dirty="0"/>
                  <a:t> </a:t>
                </a:r>
                <a:r>
                  <a:rPr lang="de-DE" dirty="0" err="1"/>
                  <a:t>temperature</a:t>
                </a:r>
                <a:r>
                  <a:rPr lang="de-DE" dirty="0"/>
                  <a:t> </a:t>
                </a:r>
                <a:r>
                  <a:rPr lang="de-DE" dirty="0" err="1"/>
                  <a:t>buffer</a:t>
                </a:r>
                <a:r>
                  <a:rPr lang="de-DE" dirty="0"/>
                  <a:t> </a:t>
                </a:r>
                <a:r>
                  <a:rPr lang="de-DE" dirty="0" err="1"/>
                  <a:t>effect</a:t>
                </a:r>
                <a:endParaRPr lang="de-DE" dirty="0"/>
              </a:p>
              <a:p>
                <a:r>
                  <a:rPr lang="de-DE" dirty="0"/>
                  <a:t>Heat </a:t>
                </a:r>
                <a:r>
                  <a:rPr lang="de-DE" dirty="0" err="1"/>
                  <a:t>sources</a:t>
                </a:r>
                <a:r>
                  <a:rPr lang="de-DE" dirty="0"/>
                  <a:t>/</a:t>
                </a:r>
                <a:r>
                  <a:rPr lang="de-DE" dirty="0" err="1"/>
                  <a:t>sinks</a:t>
                </a:r>
                <a:r>
                  <a:rPr lang="de-DE" dirty="0"/>
                  <a:t> </a:t>
                </a:r>
                <a:r>
                  <a:rPr lang="de-DE" dirty="0" err="1"/>
                  <a:t>are</a:t>
                </a:r>
                <a:r>
                  <a:rPr lang="de-DE" dirty="0"/>
                  <a:t> </a:t>
                </a:r>
                <a:r>
                  <a:rPr lang="de-DE" dirty="0" err="1"/>
                  <a:t>shortwave</a:t>
                </a:r>
                <a:r>
                  <a:rPr lang="de-DE" dirty="0"/>
                  <a:t>/</a:t>
                </a:r>
                <a:r>
                  <a:rPr lang="de-DE" dirty="0" err="1"/>
                  <a:t>longwave</a:t>
                </a:r>
                <a:r>
                  <a:rPr lang="de-DE" dirty="0"/>
                  <a:t> </a:t>
                </a:r>
                <a:r>
                  <a:rPr lang="de-DE" dirty="0" err="1"/>
                  <a:t>radation</a:t>
                </a:r>
                <a:r>
                  <a:rPr lang="de-DE" dirty="0"/>
                  <a:t>, latent </a:t>
                </a:r>
                <a:r>
                  <a:rPr lang="de-DE" dirty="0" err="1"/>
                  <a:t>heat</a:t>
                </a:r>
                <a:r>
                  <a:rPr lang="de-DE" dirty="0"/>
                  <a:t>, sensible </a:t>
                </a:r>
                <a:r>
                  <a:rPr lang="de-DE" dirty="0" err="1"/>
                  <a:t>heat</a:t>
                </a:r>
                <a:r>
                  <a:rPr lang="de-DE" dirty="0"/>
                  <a:t> </a:t>
                </a:r>
              </a:p>
              <a:p>
                <a:endParaRPr lang="en-DE" dirty="0"/>
              </a:p>
            </p:txBody>
          </p:sp>
        </mc:Choice>
        <mc:Fallback xmlns="">
          <p:sp>
            <p:nvSpPr>
              <p:cNvPr id="3" name="Content Placeholder 2">
                <a:extLst>
                  <a:ext uri="{FF2B5EF4-FFF2-40B4-BE49-F238E27FC236}">
                    <a16:creationId xmlns:a16="http://schemas.microsoft.com/office/drawing/2014/main" id="{D11D9ACA-D16C-4348-B84F-B7761726B774}"/>
                  </a:ext>
                </a:extLst>
              </p:cNvPr>
              <p:cNvSpPr>
                <a:spLocks noGrp="1" noRot="1" noChangeAspect="1" noMove="1" noResize="1" noEditPoints="1" noAdjustHandles="1" noChangeArrowheads="1" noChangeShapeType="1" noTextEdit="1"/>
              </p:cNvSpPr>
              <p:nvPr>
                <p:ph idx="1"/>
              </p:nvPr>
            </p:nvSpPr>
            <p:spPr>
              <a:xfrm>
                <a:off x="628650" y="1690689"/>
                <a:ext cx="7886700" cy="4351338"/>
              </a:xfrm>
              <a:blipFill>
                <a:blip r:embed="rId2"/>
                <a:stretch>
                  <a:fillRect l="-1391" t="-2241" b="-840"/>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0E996D04-95F4-4C5F-A76F-BC62E1D47029}"/>
              </a:ext>
            </a:extLst>
          </p:cNvPr>
          <p:cNvSpPr>
            <a:spLocks noGrp="1"/>
          </p:cNvSpPr>
          <p:nvPr>
            <p:ph type="sldNum" sz="quarter" idx="12"/>
          </p:nvPr>
        </p:nvSpPr>
        <p:spPr/>
        <p:txBody>
          <a:bodyPr/>
          <a:lstStyle/>
          <a:p>
            <a:fld id="{78C4628D-F498-401D-A166-0FDE3BD7D38E}" type="slidenum">
              <a:rPr lang="en-DE" smtClean="0"/>
              <a:t>65</a:t>
            </a:fld>
            <a:endParaRPr lang="en-DE" dirty="0"/>
          </a:p>
        </p:txBody>
      </p:sp>
    </p:spTree>
    <p:extLst>
      <p:ext uri="{BB962C8B-B14F-4D97-AF65-F5344CB8AC3E}">
        <p14:creationId xmlns:p14="http://schemas.microsoft.com/office/powerpoint/2010/main" val="3506508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FA1A-945B-483F-B4A2-43CB5E13DC04}"/>
              </a:ext>
            </a:extLst>
          </p:cNvPr>
          <p:cNvSpPr>
            <a:spLocks noGrp="1"/>
          </p:cNvSpPr>
          <p:nvPr>
            <p:ph type="title"/>
          </p:nvPr>
        </p:nvSpPr>
        <p:spPr/>
        <p:txBody>
          <a:bodyPr/>
          <a:lstStyle/>
          <a:p>
            <a:r>
              <a:rPr lang="de-DE" dirty="0"/>
              <a:t>Heat: Surface </a:t>
            </a:r>
            <a:r>
              <a:rPr lang="de-DE" dirty="0" err="1"/>
              <a:t>temperature</a:t>
            </a:r>
            <a:endParaRPr lang="en-DE" dirty="0"/>
          </a:p>
        </p:txBody>
      </p:sp>
      <p:sp>
        <p:nvSpPr>
          <p:cNvPr id="4" name="Slide Number Placeholder 3">
            <a:extLst>
              <a:ext uri="{FF2B5EF4-FFF2-40B4-BE49-F238E27FC236}">
                <a16:creationId xmlns:a16="http://schemas.microsoft.com/office/drawing/2014/main" id="{0E996D04-95F4-4C5F-A76F-BC62E1D47029}"/>
              </a:ext>
            </a:extLst>
          </p:cNvPr>
          <p:cNvSpPr>
            <a:spLocks noGrp="1"/>
          </p:cNvSpPr>
          <p:nvPr>
            <p:ph type="sldNum" sz="quarter" idx="12"/>
          </p:nvPr>
        </p:nvSpPr>
        <p:spPr/>
        <p:txBody>
          <a:bodyPr/>
          <a:lstStyle/>
          <a:p>
            <a:fld id="{78C4628D-F498-401D-A166-0FDE3BD7D38E}" type="slidenum">
              <a:rPr lang="en-DE" smtClean="0"/>
              <a:t>66</a:t>
            </a:fld>
            <a:endParaRPr lang="en-DE" dirty="0"/>
          </a:p>
        </p:txBody>
      </p:sp>
      <p:grpSp>
        <p:nvGrpSpPr>
          <p:cNvPr id="5" name="Group 4">
            <a:extLst>
              <a:ext uri="{FF2B5EF4-FFF2-40B4-BE49-F238E27FC236}">
                <a16:creationId xmlns:a16="http://schemas.microsoft.com/office/drawing/2014/main" id="{5DA75948-D582-4183-BA8F-6C1D652E3D4F}"/>
              </a:ext>
            </a:extLst>
          </p:cNvPr>
          <p:cNvGrpSpPr>
            <a:grpSpLocks/>
          </p:cNvGrpSpPr>
          <p:nvPr/>
        </p:nvGrpSpPr>
        <p:grpSpPr bwMode="auto">
          <a:xfrm>
            <a:off x="381000" y="1881972"/>
            <a:ext cx="8763000" cy="5867400"/>
            <a:chOff x="304800" y="685800"/>
            <a:chExt cx="8763000" cy="5867400"/>
          </a:xfrm>
        </p:grpSpPr>
        <p:sp>
          <p:nvSpPr>
            <p:cNvPr id="6" name="Date Placeholder 1">
              <a:extLst>
                <a:ext uri="{FF2B5EF4-FFF2-40B4-BE49-F238E27FC236}">
                  <a16:creationId xmlns:a16="http://schemas.microsoft.com/office/drawing/2014/main" id="{206C29F7-5116-4C30-9351-CA018EB8A5F9}"/>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r>
                <a:rPr lang="en-US" altLang="en-DE" sz="1400"/>
                <a:t>TALLEY                                                                                 Copyright © 2011 Elsevier Inc. All rights reserved</a:t>
              </a:r>
            </a:p>
          </p:txBody>
        </p:sp>
        <p:grpSp>
          <p:nvGrpSpPr>
            <p:cNvPr id="8" name="Group 7">
              <a:extLst>
                <a:ext uri="{FF2B5EF4-FFF2-40B4-BE49-F238E27FC236}">
                  <a16:creationId xmlns:a16="http://schemas.microsoft.com/office/drawing/2014/main" id="{0E0E563D-0F9E-4478-9D7B-8C35A5D85E97}"/>
                </a:ext>
              </a:extLst>
            </p:cNvPr>
            <p:cNvGrpSpPr>
              <a:grpSpLocks/>
            </p:cNvGrpSpPr>
            <p:nvPr/>
          </p:nvGrpSpPr>
          <p:grpSpPr bwMode="auto">
            <a:xfrm>
              <a:off x="304800" y="685800"/>
              <a:ext cx="8610600" cy="4221163"/>
              <a:chOff x="192" y="432"/>
              <a:chExt cx="5424" cy="2659"/>
            </a:xfrm>
          </p:grpSpPr>
          <p:pic>
            <p:nvPicPr>
              <p:cNvPr id="9" name="Picture 8" descr="f05-13-9780750645522">
                <a:extLst>
                  <a:ext uri="{FF2B5EF4-FFF2-40B4-BE49-F238E27FC236}">
                    <a16:creationId xmlns:a16="http://schemas.microsoft.com/office/drawing/2014/main" id="{590206A6-C514-4F75-8CCF-9F62E7F87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480"/>
                <a:ext cx="3840" cy="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0FBC65A2-89BE-475D-9769-6154267D9D98}"/>
                  </a:ext>
                </a:extLst>
              </p:cNvPr>
              <p:cNvSpPr txBox="1">
                <a:spLocks noChangeArrowheads="1"/>
              </p:cNvSpPr>
              <p:nvPr/>
            </p:nvSpPr>
            <p:spPr bwMode="auto">
              <a:xfrm>
                <a:off x="4224" y="432"/>
                <a:ext cx="1392"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DE" sz="1400"/>
                  <a:t>Heat input through the sea surface (where 1 PW = 10</a:t>
                </a:r>
                <a:r>
                  <a:rPr lang="en-US" altLang="en-DE" sz="1400" baseline="30000"/>
                  <a:t>15</a:t>
                </a:r>
                <a:r>
                  <a:rPr lang="en-US" altLang="en-DE" sz="1400"/>
                  <a:t> W) (world ocean) for 1º latitude bands for all components of heat flux. </a:t>
                </a:r>
                <a:r>
                  <a:rPr lang="en-US" altLang="en-DE" sz="1400" i="1"/>
                  <a:t>Data are from the NOCS climatology (Grist and Josey, 2003)</a:t>
                </a:r>
                <a:r>
                  <a:rPr lang="en-US" altLang="en-DE" sz="1400"/>
                  <a:t>.  </a:t>
                </a:r>
              </a:p>
            </p:txBody>
          </p:sp>
        </p:grpSp>
      </p:grpSp>
      <p:sp>
        <p:nvSpPr>
          <p:cNvPr id="3" name="Oval 2">
            <a:extLst>
              <a:ext uri="{FF2B5EF4-FFF2-40B4-BE49-F238E27FC236}">
                <a16:creationId xmlns:a16="http://schemas.microsoft.com/office/drawing/2014/main" id="{6CE2D1CB-1BAB-4397-8637-41B98696405C}"/>
              </a:ext>
            </a:extLst>
          </p:cNvPr>
          <p:cNvSpPr/>
          <p:nvPr/>
        </p:nvSpPr>
        <p:spPr>
          <a:xfrm>
            <a:off x="3044023" y="3566577"/>
            <a:ext cx="1266092" cy="7642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Oval 10">
            <a:extLst>
              <a:ext uri="{FF2B5EF4-FFF2-40B4-BE49-F238E27FC236}">
                <a16:creationId xmlns:a16="http://schemas.microsoft.com/office/drawing/2014/main" id="{0954397D-C957-43A5-929E-986391A94DEF}"/>
              </a:ext>
            </a:extLst>
          </p:cNvPr>
          <p:cNvSpPr/>
          <p:nvPr/>
        </p:nvSpPr>
        <p:spPr>
          <a:xfrm>
            <a:off x="4352611" y="3948709"/>
            <a:ext cx="1033305" cy="5529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2" name="Oval 11">
            <a:extLst>
              <a:ext uri="{FF2B5EF4-FFF2-40B4-BE49-F238E27FC236}">
                <a16:creationId xmlns:a16="http://schemas.microsoft.com/office/drawing/2014/main" id="{A2BEBCA4-80AA-4D4D-8636-4FB34637C45A}"/>
              </a:ext>
            </a:extLst>
          </p:cNvPr>
          <p:cNvSpPr/>
          <p:nvPr/>
        </p:nvSpPr>
        <p:spPr>
          <a:xfrm>
            <a:off x="1850153" y="3948708"/>
            <a:ext cx="1033305" cy="5529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 name="TextBox 6">
            <a:extLst>
              <a:ext uri="{FF2B5EF4-FFF2-40B4-BE49-F238E27FC236}">
                <a16:creationId xmlns:a16="http://schemas.microsoft.com/office/drawing/2014/main" id="{C312297F-37E4-429D-B01C-237415DA0A77}"/>
              </a:ext>
            </a:extLst>
          </p:cNvPr>
          <p:cNvSpPr txBox="1"/>
          <p:nvPr/>
        </p:nvSpPr>
        <p:spPr>
          <a:xfrm>
            <a:off x="4869263" y="2410610"/>
            <a:ext cx="1266092" cy="646331"/>
          </a:xfrm>
          <a:prstGeom prst="rect">
            <a:avLst/>
          </a:prstGeom>
          <a:noFill/>
        </p:spPr>
        <p:txBody>
          <a:bodyPr wrap="square" rtlCol="0">
            <a:spAutoFit/>
          </a:bodyPr>
          <a:lstStyle/>
          <a:p>
            <a:r>
              <a:rPr lang="de-DE" dirty="0"/>
              <a:t>Positive </a:t>
            </a:r>
            <a:r>
              <a:rPr lang="de-DE" dirty="0" err="1"/>
              <a:t>balance</a:t>
            </a:r>
            <a:endParaRPr lang="en-DE" dirty="0"/>
          </a:p>
        </p:txBody>
      </p:sp>
      <p:sp>
        <p:nvSpPr>
          <p:cNvPr id="13" name="TextBox 12">
            <a:extLst>
              <a:ext uri="{FF2B5EF4-FFF2-40B4-BE49-F238E27FC236}">
                <a16:creationId xmlns:a16="http://schemas.microsoft.com/office/drawing/2014/main" id="{DB0873F6-3E37-4DC5-8752-89CF11A69F7D}"/>
              </a:ext>
            </a:extLst>
          </p:cNvPr>
          <p:cNvSpPr txBox="1"/>
          <p:nvPr/>
        </p:nvSpPr>
        <p:spPr>
          <a:xfrm>
            <a:off x="5123404" y="4361929"/>
            <a:ext cx="1266092" cy="646331"/>
          </a:xfrm>
          <a:prstGeom prst="rect">
            <a:avLst/>
          </a:prstGeom>
          <a:noFill/>
        </p:spPr>
        <p:txBody>
          <a:bodyPr wrap="square" rtlCol="0">
            <a:spAutoFit/>
          </a:bodyPr>
          <a:lstStyle/>
          <a:p>
            <a:r>
              <a:rPr lang="de-DE" dirty="0"/>
              <a:t>Negative Balance</a:t>
            </a:r>
            <a:endParaRPr lang="en-DE" dirty="0"/>
          </a:p>
        </p:txBody>
      </p:sp>
    </p:spTree>
    <p:extLst>
      <p:ext uri="{BB962C8B-B14F-4D97-AF65-F5344CB8AC3E}">
        <p14:creationId xmlns:p14="http://schemas.microsoft.com/office/powerpoint/2010/main" val="3964312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FA1A-945B-483F-B4A2-43CB5E13DC04}"/>
              </a:ext>
            </a:extLst>
          </p:cNvPr>
          <p:cNvSpPr>
            <a:spLocks noGrp="1"/>
          </p:cNvSpPr>
          <p:nvPr>
            <p:ph type="title"/>
          </p:nvPr>
        </p:nvSpPr>
        <p:spPr/>
        <p:txBody>
          <a:bodyPr/>
          <a:lstStyle/>
          <a:p>
            <a:r>
              <a:rPr lang="de-DE" dirty="0"/>
              <a:t>Heat </a:t>
            </a:r>
            <a:r>
              <a:rPr lang="de-DE" dirty="0" err="1"/>
              <a:t>flux</a:t>
            </a:r>
            <a:endParaRPr lang="en-DE" dirty="0"/>
          </a:p>
        </p:txBody>
      </p:sp>
      <p:sp>
        <p:nvSpPr>
          <p:cNvPr id="4" name="Slide Number Placeholder 3">
            <a:extLst>
              <a:ext uri="{FF2B5EF4-FFF2-40B4-BE49-F238E27FC236}">
                <a16:creationId xmlns:a16="http://schemas.microsoft.com/office/drawing/2014/main" id="{0E996D04-95F4-4C5F-A76F-BC62E1D47029}"/>
              </a:ext>
            </a:extLst>
          </p:cNvPr>
          <p:cNvSpPr>
            <a:spLocks noGrp="1"/>
          </p:cNvSpPr>
          <p:nvPr>
            <p:ph type="sldNum" sz="quarter" idx="12"/>
          </p:nvPr>
        </p:nvSpPr>
        <p:spPr/>
        <p:txBody>
          <a:bodyPr/>
          <a:lstStyle/>
          <a:p>
            <a:fld id="{78C4628D-F498-401D-A166-0FDE3BD7D38E}" type="slidenum">
              <a:rPr lang="en-DE" smtClean="0"/>
              <a:t>67</a:t>
            </a:fld>
            <a:endParaRPr lang="en-DE" dirty="0"/>
          </a:p>
        </p:txBody>
      </p:sp>
      <p:pic>
        <p:nvPicPr>
          <p:cNvPr id="5" name="Picture 4" descr="f05-12-9780750645522">
            <a:extLst>
              <a:ext uri="{FF2B5EF4-FFF2-40B4-BE49-F238E27FC236}">
                <a16:creationId xmlns:a16="http://schemas.microsoft.com/office/drawing/2014/main" id="{66662E9B-6FB9-45E3-B7E9-8BE6F359D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788" y="1334031"/>
            <a:ext cx="65532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6B9646E6-23A7-4B9F-B397-ACF7F527A465}"/>
              </a:ext>
            </a:extLst>
          </p:cNvPr>
          <p:cNvSpPr txBox="1">
            <a:spLocks noChangeArrowheads="1"/>
          </p:cNvSpPr>
          <p:nvPr/>
        </p:nvSpPr>
        <p:spPr bwMode="auto">
          <a:xfrm>
            <a:off x="423288" y="572823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DE" sz="1200" dirty="0"/>
              <a:t>Annual average net heat flux (W/m</a:t>
            </a:r>
            <a:r>
              <a:rPr lang="en-US" altLang="en-DE" sz="1200" baseline="30000" dirty="0"/>
              <a:t>2</a:t>
            </a:r>
            <a:r>
              <a:rPr lang="en-US" altLang="en-DE" sz="1200" dirty="0"/>
              <a:t>). Positive: heat gain by the sea. Negative: heat loss by the sea. Data are from the NOCS climatology (</a:t>
            </a:r>
            <a:r>
              <a:rPr lang="en-US" altLang="en-DE" sz="1200" i="1" dirty="0"/>
              <a:t>Grist and Josey, 2003</a:t>
            </a:r>
            <a:r>
              <a:rPr lang="en-US" altLang="en-DE" sz="1200" dirty="0"/>
              <a:t>). Superimposed numbers and arrows are the meridional heat transports (PW) calculated from ocean velocities and temperatures, </a:t>
            </a:r>
            <a:r>
              <a:rPr lang="en-US" altLang="en-DE" sz="1200" i="1" dirty="0"/>
              <a:t>based on Bryden and </a:t>
            </a:r>
            <a:r>
              <a:rPr lang="en-US" altLang="en-DE" sz="1200" i="1" dirty="0" err="1"/>
              <a:t>Imawaki</a:t>
            </a:r>
            <a:r>
              <a:rPr lang="en-US" altLang="en-DE" sz="1200" i="1" dirty="0"/>
              <a:t> (2001) and Talley (2003)</a:t>
            </a:r>
            <a:r>
              <a:rPr lang="en-US" altLang="en-DE" sz="1200" dirty="0"/>
              <a:t>. Positive transports are northward.</a:t>
            </a:r>
          </a:p>
        </p:txBody>
      </p:sp>
    </p:spTree>
    <p:extLst>
      <p:ext uri="{BB962C8B-B14F-4D97-AF65-F5344CB8AC3E}">
        <p14:creationId xmlns:p14="http://schemas.microsoft.com/office/powerpoint/2010/main" val="84814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328-D385-42DA-95DE-F3DB53CA69FD}"/>
              </a:ext>
            </a:extLst>
          </p:cNvPr>
          <p:cNvSpPr>
            <a:spLocks noGrp="1"/>
          </p:cNvSpPr>
          <p:nvPr>
            <p:ph type="title"/>
          </p:nvPr>
        </p:nvSpPr>
        <p:spPr/>
        <p:txBody>
          <a:bodyPr/>
          <a:lstStyle/>
          <a:p>
            <a:r>
              <a:rPr lang="de-DE" dirty="0"/>
              <a:t>Ocean </a:t>
            </a:r>
            <a:r>
              <a:rPr lang="de-DE" dirty="0" err="1"/>
              <a:t>Circulation</a:t>
            </a:r>
            <a:r>
              <a:rPr lang="de-DE" dirty="0"/>
              <a:t> and </a:t>
            </a:r>
            <a:r>
              <a:rPr lang="de-DE" dirty="0" err="1"/>
              <a:t>Currents</a:t>
            </a:r>
            <a:endParaRPr lang="en-DE" dirty="0"/>
          </a:p>
        </p:txBody>
      </p:sp>
      <p:sp>
        <p:nvSpPr>
          <p:cNvPr id="3" name="Content Placeholder 2">
            <a:extLst>
              <a:ext uri="{FF2B5EF4-FFF2-40B4-BE49-F238E27FC236}">
                <a16:creationId xmlns:a16="http://schemas.microsoft.com/office/drawing/2014/main" id="{FDA4D49E-4E7A-4C14-B352-A74A0CCFABD4}"/>
              </a:ext>
            </a:extLst>
          </p:cNvPr>
          <p:cNvSpPr>
            <a:spLocks noGrp="1"/>
          </p:cNvSpPr>
          <p:nvPr>
            <p:ph idx="1"/>
          </p:nvPr>
        </p:nvSpPr>
        <p:spPr>
          <a:xfrm>
            <a:off x="628650" y="1353815"/>
            <a:ext cx="7886700" cy="4351338"/>
          </a:xfrm>
        </p:spPr>
        <p:txBody>
          <a:bodyPr>
            <a:normAutofit/>
          </a:bodyPr>
          <a:lstStyle/>
          <a:p>
            <a:r>
              <a:rPr lang="de-DE" sz="2000" dirty="0"/>
              <a:t>Warm Western Boundary </a:t>
            </a:r>
            <a:r>
              <a:rPr lang="de-DE" sz="2000" dirty="0" err="1"/>
              <a:t>Currents</a:t>
            </a:r>
            <a:r>
              <a:rPr lang="de-DE" sz="2000" dirty="0"/>
              <a:t> </a:t>
            </a:r>
          </a:p>
          <a:p>
            <a:r>
              <a:rPr lang="de-DE" sz="2000" dirty="0"/>
              <a:t>Cold Eastern Boundary </a:t>
            </a:r>
            <a:r>
              <a:rPr lang="de-DE" sz="2000" dirty="0" err="1"/>
              <a:t>Currents</a:t>
            </a:r>
            <a:endParaRPr lang="en-DE" sz="2000" dirty="0"/>
          </a:p>
        </p:txBody>
      </p:sp>
      <p:sp>
        <p:nvSpPr>
          <p:cNvPr id="4" name="Slide Number Placeholder 3">
            <a:extLst>
              <a:ext uri="{FF2B5EF4-FFF2-40B4-BE49-F238E27FC236}">
                <a16:creationId xmlns:a16="http://schemas.microsoft.com/office/drawing/2014/main" id="{656E3523-92D5-4DD8-9D2B-38C7FE81AF9B}"/>
              </a:ext>
            </a:extLst>
          </p:cNvPr>
          <p:cNvSpPr>
            <a:spLocks noGrp="1"/>
          </p:cNvSpPr>
          <p:nvPr>
            <p:ph type="sldNum" sz="quarter" idx="12"/>
          </p:nvPr>
        </p:nvSpPr>
        <p:spPr/>
        <p:txBody>
          <a:bodyPr/>
          <a:lstStyle/>
          <a:p>
            <a:fld id="{78C4628D-F498-401D-A166-0FDE3BD7D38E}" type="slidenum">
              <a:rPr lang="en-DE" smtClean="0"/>
              <a:t>68</a:t>
            </a:fld>
            <a:endParaRPr lang="en-DE" dirty="0"/>
          </a:p>
        </p:txBody>
      </p:sp>
      <p:pic>
        <p:nvPicPr>
          <p:cNvPr id="1028" name="Picture 4" descr="Fig. 1.10 © maribus">
            <a:extLst>
              <a:ext uri="{FF2B5EF4-FFF2-40B4-BE49-F238E27FC236}">
                <a16:creationId xmlns:a16="http://schemas.microsoft.com/office/drawing/2014/main" id="{0278E975-C507-4F3B-9122-170C4F724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87575"/>
            <a:ext cx="730348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411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FA1A-945B-483F-B4A2-43CB5E13DC04}"/>
              </a:ext>
            </a:extLst>
          </p:cNvPr>
          <p:cNvSpPr>
            <a:spLocks noGrp="1"/>
          </p:cNvSpPr>
          <p:nvPr>
            <p:ph type="title"/>
          </p:nvPr>
        </p:nvSpPr>
        <p:spPr/>
        <p:txBody>
          <a:bodyPr/>
          <a:lstStyle/>
          <a:p>
            <a:r>
              <a:rPr lang="de-DE" dirty="0"/>
              <a:t>Heat: Meridional </a:t>
            </a:r>
            <a:r>
              <a:rPr lang="de-DE" dirty="0" err="1"/>
              <a:t>heat</a:t>
            </a:r>
            <a:r>
              <a:rPr lang="de-DE" dirty="0"/>
              <a:t> </a:t>
            </a:r>
            <a:r>
              <a:rPr lang="de-DE" dirty="0" err="1"/>
              <a:t>transport</a:t>
            </a:r>
            <a:r>
              <a:rPr lang="de-DE" dirty="0"/>
              <a:t> </a:t>
            </a:r>
            <a:endParaRPr lang="en-DE" dirty="0"/>
          </a:p>
        </p:txBody>
      </p:sp>
      <p:sp>
        <p:nvSpPr>
          <p:cNvPr id="4" name="Slide Number Placeholder 3">
            <a:extLst>
              <a:ext uri="{FF2B5EF4-FFF2-40B4-BE49-F238E27FC236}">
                <a16:creationId xmlns:a16="http://schemas.microsoft.com/office/drawing/2014/main" id="{0E996D04-95F4-4C5F-A76F-BC62E1D47029}"/>
              </a:ext>
            </a:extLst>
          </p:cNvPr>
          <p:cNvSpPr>
            <a:spLocks noGrp="1"/>
          </p:cNvSpPr>
          <p:nvPr>
            <p:ph type="sldNum" sz="quarter" idx="12"/>
          </p:nvPr>
        </p:nvSpPr>
        <p:spPr/>
        <p:txBody>
          <a:bodyPr/>
          <a:lstStyle/>
          <a:p>
            <a:fld id="{78C4628D-F498-401D-A166-0FDE3BD7D38E}" type="slidenum">
              <a:rPr lang="en-DE" smtClean="0"/>
              <a:t>69</a:t>
            </a:fld>
            <a:endParaRPr lang="en-DE" dirty="0"/>
          </a:p>
        </p:txBody>
      </p:sp>
      <p:grpSp>
        <p:nvGrpSpPr>
          <p:cNvPr id="7" name="Group 6">
            <a:extLst>
              <a:ext uri="{FF2B5EF4-FFF2-40B4-BE49-F238E27FC236}">
                <a16:creationId xmlns:a16="http://schemas.microsoft.com/office/drawing/2014/main" id="{BA45396F-498A-4E32-A611-5415F7BA7397}"/>
              </a:ext>
            </a:extLst>
          </p:cNvPr>
          <p:cNvGrpSpPr>
            <a:grpSpLocks/>
          </p:cNvGrpSpPr>
          <p:nvPr/>
        </p:nvGrpSpPr>
        <p:grpSpPr bwMode="auto">
          <a:xfrm>
            <a:off x="191076" y="1337470"/>
            <a:ext cx="8763000" cy="4732338"/>
            <a:chOff x="195" y="832"/>
            <a:chExt cx="5520" cy="2981"/>
          </a:xfrm>
        </p:grpSpPr>
        <p:pic>
          <p:nvPicPr>
            <p:cNvPr id="8" name="Picture 7" descr="f05-14ab-9780750645522">
              <a:extLst>
                <a:ext uri="{FF2B5EF4-FFF2-40B4-BE49-F238E27FC236}">
                  <a16:creationId xmlns:a16="http://schemas.microsoft.com/office/drawing/2014/main" id="{A200EC99-B66A-4A16-9C97-B34C1B4F4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 y="832"/>
              <a:ext cx="4464" cy="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EF9D021B-BE9A-44FE-9403-20F1B58B3149}"/>
                </a:ext>
              </a:extLst>
            </p:cNvPr>
            <p:cNvSpPr txBox="1">
              <a:spLocks noChangeArrowheads="1"/>
            </p:cNvSpPr>
            <p:nvPr/>
          </p:nvSpPr>
          <p:spPr bwMode="auto">
            <a:xfrm>
              <a:off x="195" y="3406"/>
              <a:ext cx="552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DE" sz="1200" b="1" dirty="0"/>
                <a:t>Poleward heat transport (W) for the world’s oceans (annual mean). (a) Indirect estimate (light curve) summed from the net air–sea heat fluxes. Data are from the NOCS climatology, adjusted for net zero flux in the annual mean. </a:t>
              </a:r>
              <a:r>
                <a:rPr lang="en-US" altLang="en-DE" sz="1200" b="1" i="1" dirty="0"/>
                <a:t>Data from Grist and Josey (2003)</a:t>
              </a:r>
              <a:r>
                <a:rPr lang="en-US" altLang="en-DE" sz="1200" b="1" dirty="0"/>
                <a:t>.. (b) Summary of various direct estimates (points with error bars) and indirect estimates. </a:t>
              </a:r>
            </a:p>
          </p:txBody>
        </p:sp>
      </p:grpSp>
    </p:spTree>
    <p:extLst>
      <p:ext uri="{BB962C8B-B14F-4D97-AF65-F5344CB8AC3E}">
        <p14:creationId xmlns:p14="http://schemas.microsoft.com/office/powerpoint/2010/main" val="114960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B2CE-08C9-419B-ACCD-C2E62109420C}"/>
              </a:ext>
            </a:extLst>
          </p:cNvPr>
          <p:cNvSpPr>
            <a:spLocks noGrp="1"/>
          </p:cNvSpPr>
          <p:nvPr>
            <p:ph type="title"/>
          </p:nvPr>
        </p:nvSpPr>
        <p:spPr/>
        <p:txBody>
          <a:bodyPr/>
          <a:lstStyle/>
          <a:p>
            <a:r>
              <a:rPr lang="de-DE" dirty="0"/>
              <a:t>Setting </a:t>
            </a:r>
            <a:r>
              <a:rPr lang="de-DE" dirty="0" err="1"/>
              <a:t>the</a:t>
            </a:r>
            <a:r>
              <a:rPr lang="de-DE" dirty="0"/>
              <a:t> Scene: Ocean and Ice </a:t>
            </a:r>
            <a:r>
              <a:rPr lang="de-DE" dirty="0" err="1"/>
              <a:t>as</a:t>
            </a:r>
            <a:r>
              <a:rPr lang="de-DE" dirty="0"/>
              <a:t> Part </a:t>
            </a:r>
            <a:r>
              <a:rPr lang="de-DE" dirty="0" err="1"/>
              <a:t>of</a:t>
            </a:r>
            <a:r>
              <a:rPr lang="de-DE" dirty="0"/>
              <a:t> </a:t>
            </a:r>
            <a:r>
              <a:rPr lang="de-DE" dirty="0" err="1"/>
              <a:t>the</a:t>
            </a:r>
            <a:r>
              <a:rPr lang="de-DE" dirty="0"/>
              <a:t> Climate System</a:t>
            </a:r>
            <a:endParaRPr lang="en-DE" dirty="0"/>
          </a:p>
        </p:txBody>
      </p:sp>
      <p:sp>
        <p:nvSpPr>
          <p:cNvPr id="3" name="Content Placeholder 2">
            <a:extLst>
              <a:ext uri="{FF2B5EF4-FFF2-40B4-BE49-F238E27FC236}">
                <a16:creationId xmlns:a16="http://schemas.microsoft.com/office/drawing/2014/main" id="{C99531B3-CC29-4225-9A95-129F635BC1BF}"/>
              </a:ext>
            </a:extLst>
          </p:cNvPr>
          <p:cNvSpPr>
            <a:spLocks noGrp="1"/>
          </p:cNvSpPr>
          <p:nvPr>
            <p:ph idx="1"/>
          </p:nvPr>
        </p:nvSpPr>
        <p:spPr/>
        <p:txBody>
          <a:bodyPr/>
          <a:lstStyle/>
          <a:p>
            <a:r>
              <a:rPr lang="de-DE" dirty="0"/>
              <a:t>Global </a:t>
            </a:r>
            <a:r>
              <a:rPr lang="de-DE" dirty="0" err="1"/>
              <a:t>carbon</a:t>
            </a:r>
            <a:r>
              <a:rPr lang="de-DE" dirty="0"/>
              <a:t> </a:t>
            </a:r>
            <a:r>
              <a:rPr lang="de-DE" dirty="0" err="1"/>
              <a:t>cycle</a:t>
            </a:r>
            <a:endParaRPr lang="en-DE" dirty="0"/>
          </a:p>
        </p:txBody>
      </p:sp>
      <p:sp>
        <p:nvSpPr>
          <p:cNvPr id="5" name="Slide Number Placeholder 4">
            <a:extLst>
              <a:ext uri="{FF2B5EF4-FFF2-40B4-BE49-F238E27FC236}">
                <a16:creationId xmlns:a16="http://schemas.microsoft.com/office/drawing/2014/main" id="{2827DBB2-7A0E-4F1B-B307-BEEE4CACB858}"/>
              </a:ext>
            </a:extLst>
          </p:cNvPr>
          <p:cNvSpPr>
            <a:spLocks noGrp="1"/>
          </p:cNvSpPr>
          <p:nvPr>
            <p:ph type="sldNum" sz="quarter" idx="12"/>
          </p:nvPr>
        </p:nvSpPr>
        <p:spPr/>
        <p:txBody>
          <a:bodyPr/>
          <a:lstStyle/>
          <a:p>
            <a:fld id="{78C4628D-F498-401D-A166-0FDE3BD7D38E}" type="slidenum">
              <a:rPr lang="en-DE" smtClean="0"/>
              <a:t>7</a:t>
            </a:fld>
            <a:endParaRPr lang="en-DE" dirty="0"/>
          </a:p>
        </p:txBody>
      </p:sp>
      <p:pic>
        <p:nvPicPr>
          <p:cNvPr id="1026" name="Picture 2" descr="Depiction of the global carbon budget in gigatons (billions of tons) of carbon. Values in blue are stocks of carbon while values in red are annual flows. Note that the ocean contains nearly 50 times as much carbon as the atmosphere does, and the ocean and atmosphere are in constant flux.¹⁷">
            <a:extLst>
              <a:ext uri="{FF2B5EF4-FFF2-40B4-BE49-F238E27FC236}">
                <a16:creationId xmlns:a16="http://schemas.microsoft.com/office/drawing/2014/main" id="{66E0139A-9D6C-4067-9E5F-BE37BB535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282" y="2381250"/>
            <a:ext cx="4976194" cy="3975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E9FC8D-A77F-4884-B66C-35C800423904}"/>
              </a:ext>
            </a:extLst>
          </p:cNvPr>
          <p:cNvSpPr txBox="1"/>
          <p:nvPr/>
        </p:nvSpPr>
        <p:spPr>
          <a:xfrm>
            <a:off x="242504" y="3219670"/>
            <a:ext cx="1924050" cy="1754326"/>
          </a:xfrm>
          <a:prstGeom prst="rect">
            <a:avLst/>
          </a:prstGeom>
          <a:noFill/>
        </p:spPr>
        <p:txBody>
          <a:bodyPr wrap="square" rtlCol="0">
            <a:spAutoFit/>
          </a:bodyPr>
          <a:lstStyle/>
          <a:p>
            <a:r>
              <a:rPr lang="de-DE" dirty="0"/>
              <a:t>Need </a:t>
            </a:r>
            <a:r>
              <a:rPr lang="de-DE" dirty="0" err="1"/>
              <a:t>for</a:t>
            </a:r>
            <a:r>
              <a:rPr lang="de-DE" dirty="0"/>
              <a:t> </a:t>
            </a:r>
            <a:r>
              <a:rPr lang="de-DE" dirty="0" err="1"/>
              <a:t>understanding</a:t>
            </a:r>
            <a:r>
              <a:rPr lang="de-DE" dirty="0"/>
              <a:t> </a:t>
            </a:r>
            <a:r>
              <a:rPr lang="de-DE" dirty="0" err="1"/>
              <a:t>of</a:t>
            </a:r>
            <a:r>
              <a:rPr lang="de-DE" dirty="0"/>
              <a:t> </a:t>
            </a:r>
            <a:r>
              <a:rPr lang="de-DE" dirty="0" err="1"/>
              <a:t>the</a:t>
            </a:r>
            <a:r>
              <a:rPr lang="de-DE" dirty="0"/>
              <a:t> individual </a:t>
            </a:r>
            <a:r>
              <a:rPr lang="de-DE" dirty="0" err="1"/>
              <a:t>components</a:t>
            </a:r>
            <a:r>
              <a:rPr lang="de-DE" dirty="0"/>
              <a:t> </a:t>
            </a:r>
            <a:r>
              <a:rPr lang="de-DE" dirty="0" err="1"/>
              <a:t>to</a:t>
            </a:r>
            <a:r>
              <a:rPr lang="de-DE" dirty="0"/>
              <a:t> </a:t>
            </a:r>
            <a:r>
              <a:rPr lang="de-DE" dirty="0" err="1"/>
              <a:t>assess</a:t>
            </a:r>
            <a:r>
              <a:rPr lang="de-DE" dirty="0"/>
              <a:t> </a:t>
            </a:r>
            <a:r>
              <a:rPr lang="de-DE" dirty="0" err="1"/>
              <a:t>coupled</a:t>
            </a:r>
            <a:r>
              <a:rPr lang="de-DE" dirty="0"/>
              <a:t> </a:t>
            </a:r>
            <a:r>
              <a:rPr lang="de-DE" dirty="0" err="1"/>
              <a:t>feedbacks</a:t>
            </a:r>
            <a:endParaRPr lang="en-DE" dirty="0"/>
          </a:p>
        </p:txBody>
      </p:sp>
      <p:pic>
        <p:nvPicPr>
          <p:cNvPr id="9" name="Picture 2">
            <a:extLst>
              <a:ext uri="{FF2B5EF4-FFF2-40B4-BE49-F238E27FC236}">
                <a16:creationId xmlns:a16="http://schemas.microsoft.com/office/drawing/2014/main" id="{75C9A383-6D4C-4B5C-AB41-2C1493CFE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282" y="2760810"/>
            <a:ext cx="3547068" cy="35987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0E4F8F-2608-49CE-A722-FC690A748718}"/>
              </a:ext>
            </a:extLst>
          </p:cNvPr>
          <p:cNvSpPr txBox="1"/>
          <p:nvPr/>
        </p:nvSpPr>
        <p:spPr>
          <a:xfrm>
            <a:off x="5754757" y="6354834"/>
            <a:ext cx="2343150" cy="369332"/>
          </a:xfrm>
          <a:prstGeom prst="rect">
            <a:avLst/>
          </a:prstGeom>
          <a:noFill/>
        </p:spPr>
        <p:txBody>
          <a:bodyPr wrap="square" rtlCol="0">
            <a:spAutoFit/>
          </a:bodyPr>
          <a:lstStyle/>
          <a:p>
            <a:r>
              <a:rPr lang="de-DE" dirty="0"/>
              <a:t>Global </a:t>
            </a:r>
            <a:r>
              <a:rPr lang="de-DE" dirty="0" err="1"/>
              <a:t>carbon</a:t>
            </a:r>
            <a:r>
              <a:rPr lang="de-DE" dirty="0"/>
              <a:t> </a:t>
            </a:r>
            <a:r>
              <a:rPr lang="de-DE" dirty="0" err="1"/>
              <a:t>project</a:t>
            </a:r>
            <a:endParaRPr lang="en-DE" dirty="0"/>
          </a:p>
        </p:txBody>
      </p:sp>
    </p:spTree>
    <p:extLst>
      <p:ext uri="{BB962C8B-B14F-4D97-AF65-F5344CB8AC3E}">
        <p14:creationId xmlns:p14="http://schemas.microsoft.com/office/powerpoint/2010/main" val="2454167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E65A03-DAF5-41AD-86FD-0BF4DC845A0A}"/>
                  </a:ext>
                </a:extLst>
              </p:cNvPr>
              <p:cNvSpPr>
                <a:spLocks noGrp="1"/>
              </p:cNvSpPr>
              <p:nvPr>
                <p:ph idx="1"/>
              </p:nvPr>
            </p:nvSpPr>
            <p:spPr>
              <a:xfrm>
                <a:off x="628649" y="136524"/>
                <a:ext cx="8225983" cy="6403172"/>
              </a:xfrm>
            </p:spPr>
            <p:txBody>
              <a:bodyPr>
                <a:normAutofit fontScale="92500" lnSpcReduction="10000"/>
              </a:bodyPr>
              <a:lstStyle/>
              <a:p>
                <a:r>
                  <a:rPr lang="en-GB" b="1" dirty="0"/>
                  <a:t>Exercise Anthropogenic Heating of the ocean: </a:t>
                </a:r>
              </a:p>
              <a:p>
                <a:pPr marL="0" indent="0">
                  <a:buNone/>
                </a:pPr>
                <a:r>
                  <a:rPr lang="en-GB" sz="2000" dirty="0"/>
                  <a:t>Let’s assume ocean radiative heating </a:t>
                </a:r>
                <a:r>
                  <a:rPr lang="en-GB" sz="2000" b="1" dirty="0"/>
                  <a:t>H</a:t>
                </a:r>
                <a:r>
                  <a:rPr lang="en-GB" sz="2000" dirty="0"/>
                  <a:t> (in W m</a:t>
                </a:r>
                <a:r>
                  <a:rPr lang="en-GB" sz="2000" baseline="30000" dirty="0"/>
                  <a:t>−2</a:t>
                </a:r>
                <a:r>
                  <a:rPr lang="en-GB" sz="2000" dirty="0"/>
                  <a:t>) which varies logarithmically with the increase in mixing ratio for atmospheric CO</a:t>
                </a:r>
                <a:r>
                  <a:rPr lang="en-GB" sz="2000" baseline="-25000" dirty="0"/>
                  <a:t>2</a:t>
                </a:r>
                <a:r>
                  <a:rPr lang="en-GB" sz="2000" dirty="0"/>
                  <a:t> :</a:t>
                </a:r>
              </a:p>
              <a:p>
                <a:pPr marL="0" indent="0">
                  <a:buNone/>
                </a:pPr>
                <a14:m>
                  <m:oMath xmlns:m="http://schemas.openxmlformats.org/officeDocument/2006/math">
                    <m:r>
                      <a:rPr lang="el-GR" sz="1800" b="1" i="1" smtClean="0">
                        <a:latin typeface="Cambria Math" panose="02040503050406030204" pitchFamily="18" charset="0"/>
                      </a:rPr>
                      <m:t>𝜟</m:t>
                    </m:r>
                    <m:r>
                      <a:rPr lang="de-DE" sz="1800" b="1" i="1" smtClean="0">
                        <a:latin typeface="Cambria Math" panose="02040503050406030204" pitchFamily="18" charset="0"/>
                      </a:rPr>
                      <m:t>𝑯</m:t>
                    </m:r>
                    <m:r>
                      <a:rPr lang="de-DE" sz="1800" b="1" i="1" smtClean="0">
                        <a:latin typeface="Cambria Math" panose="02040503050406030204" pitchFamily="18" charset="0"/>
                      </a:rPr>
                      <m:t>=</m:t>
                    </m:r>
                    <m:sSub>
                      <m:sSubPr>
                        <m:ctrlPr>
                          <a:rPr lang="de-DE" sz="1800" b="1" i="1" smtClean="0">
                            <a:latin typeface="Cambria Math" panose="02040503050406030204" pitchFamily="18" charset="0"/>
                          </a:rPr>
                        </m:ctrlPr>
                      </m:sSubPr>
                      <m:e>
                        <m:r>
                          <a:rPr lang="de-DE" sz="1800" b="1" i="1" smtClean="0">
                            <a:latin typeface="Cambria Math" panose="02040503050406030204" pitchFamily="18" charset="0"/>
                            <a:ea typeface="Cambria Math" panose="02040503050406030204" pitchFamily="18" charset="0"/>
                          </a:rPr>
                          <m:t>𝜶</m:t>
                        </m:r>
                      </m:e>
                      <m:sub>
                        <m:r>
                          <a:rPr lang="de-DE" sz="1800" b="1" i="1" smtClean="0">
                            <a:latin typeface="Cambria Math" panose="02040503050406030204" pitchFamily="18" charset="0"/>
                          </a:rPr>
                          <m:t>𝒓</m:t>
                        </m:r>
                      </m:sub>
                    </m:sSub>
                    <m:r>
                      <a:rPr lang="de-DE" sz="1800" b="1" i="1" smtClean="0">
                        <a:latin typeface="Cambria Math" panose="02040503050406030204" pitchFamily="18" charset="0"/>
                      </a:rPr>
                      <m:t>∗</m:t>
                    </m:r>
                    <m:r>
                      <a:rPr lang="de-DE" sz="1800" b="1" i="0" smtClean="0">
                        <a:latin typeface="Cambria Math" panose="02040503050406030204" pitchFamily="18" charset="0"/>
                      </a:rPr>
                      <m:t>𝐥𝐧</m:t>
                    </m:r>
                    <m:r>
                      <a:rPr lang="de-DE" sz="1800" b="1" i="1" smtClean="0">
                        <a:latin typeface="Cambria Math" panose="02040503050406030204" pitchFamily="18" charset="0"/>
                      </a:rPr>
                      <m:t>⁡(</m:t>
                    </m:r>
                    <m:sSub>
                      <m:sSubPr>
                        <m:ctrlPr>
                          <a:rPr lang="de-DE" sz="1800" b="1" i="1" smtClean="0">
                            <a:latin typeface="Cambria Math" panose="02040503050406030204" pitchFamily="18" charset="0"/>
                          </a:rPr>
                        </m:ctrlPr>
                      </m:sSubPr>
                      <m:e>
                        <m:r>
                          <a:rPr lang="de-DE" sz="1800" b="1" i="1" smtClean="0">
                            <a:latin typeface="Cambria Math" panose="02040503050406030204" pitchFamily="18" charset="0"/>
                          </a:rPr>
                          <m:t>𝑿</m:t>
                        </m:r>
                      </m:e>
                      <m:sub>
                        <m:r>
                          <a:rPr lang="de-DE" sz="1800" b="1" i="1" smtClean="0">
                            <a:latin typeface="Cambria Math" panose="02040503050406030204" pitchFamily="18" charset="0"/>
                          </a:rPr>
                          <m:t>𝑪𝑶</m:t>
                        </m:r>
                        <m:r>
                          <a:rPr lang="de-DE" sz="1800" b="1" i="1" smtClean="0">
                            <a:latin typeface="Cambria Math" panose="02040503050406030204" pitchFamily="18" charset="0"/>
                          </a:rPr>
                          <m:t>𝟐</m:t>
                        </m:r>
                      </m:sub>
                    </m:sSub>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sSub>
                      <m:sSubPr>
                        <m:ctrlPr>
                          <a:rPr lang="de-DE" sz="1800" b="1" i="1">
                            <a:latin typeface="Cambria Math" panose="02040503050406030204" pitchFamily="18" charset="0"/>
                          </a:rPr>
                        </m:ctrlPr>
                      </m:sSubPr>
                      <m:e>
                        <m:r>
                          <a:rPr lang="de-DE" sz="1800" b="1" i="1" smtClean="0">
                            <a:latin typeface="Cambria Math" panose="02040503050406030204" pitchFamily="18" charset="0"/>
                          </a:rPr>
                          <m:t>/</m:t>
                        </m:r>
                        <m:r>
                          <a:rPr lang="de-DE" sz="1800" b="1" i="1">
                            <a:latin typeface="Cambria Math" panose="02040503050406030204" pitchFamily="18" charset="0"/>
                          </a:rPr>
                          <m:t>𝑿</m:t>
                        </m:r>
                      </m:e>
                      <m:sub>
                        <m:r>
                          <a:rPr lang="de-DE" sz="1800" b="1" i="1">
                            <a:latin typeface="Cambria Math" panose="02040503050406030204" pitchFamily="18" charset="0"/>
                          </a:rPr>
                          <m:t>𝑪𝑶</m:t>
                        </m:r>
                        <m:r>
                          <a:rPr lang="de-DE" sz="1800" b="1" i="1">
                            <a:latin typeface="Cambria Math" panose="02040503050406030204" pitchFamily="18" charset="0"/>
                          </a:rPr>
                          <m:t>𝟐</m:t>
                        </m:r>
                      </m:sub>
                    </m:sSub>
                    <m:r>
                      <a:rPr lang="de-DE" sz="1800" b="1" i="1">
                        <a:latin typeface="Cambria Math" panose="02040503050406030204" pitchFamily="18" charset="0"/>
                      </a:rPr>
                      <m:t>(</m:t>
                    </m:r>
                    <m:sSub>
                      <m:sSubPr>
                        <m:ctrlPr>
                          <a:rPr lang="de-DE" sz="1800" b="1" i="1" smtClean="0">
                            <a:latin typeface="Cambria Math" panose="02040503050406030204" pitchFamily="18" charset="0"/>
                          </a:rPr>
                        </m:ctrlPr>
                      </m:sSubPr>
                      <m:e>
                        <m:r>
                          <a:rPr lang="de-DE" sz="1800" b="1" i="1" smtClean="0">
                            <a:latin typeface="Cambria Math" panose="02040503050406030204" pitchFamily="18" charset="0"/>
                          </a:rPr>
                          <m:t>𝒕</m:t>
                        </m:r>
                      </m:e>
                      <m:sub>
                        <m:r>
                          <a:rPr lang="de-DE" sz="1800" b="1" i="1" smtClean="0">
                            <a:latin typeface="Cambria Math" panose="02040503050406030204" pitchFamily="18" charset="0"/>
                          </a:rPr>
                          <m:t>𝟎</m:t>
                        </m:r>
                      </m:sub>
                    </m:sSub>
                    <m:r>
                      <a:rPr lang="de-DE" sz="1800" b="1" i="1" smtClean="0">
                        <a:latin typeface="Cambria Math" panose="02040503050406030204" pitchFamily="18" charset="0"/>
                      </a:rPr>
                      <m:t>))</m:t>
                    </m:r>
                  </m:oMath>
                </a14:m>
                <a:r>
                  <a:rPr lang="en-GB" sz="1800" b="1" dirty="0"/>
                  <a:t> </a:t>
                </a:r>
              </a:p>
              <a:p>
                <a:pPr marL="0" indent="0">
                  <a:buNone/>
                </a:pP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𝛼</m:t>
                        </m:r>
                      </m:e>
                      <m:sub>
                        <m:r>
                          <a:rPr lang="de-DE" sz="1600" b="0" i="1" smtClean="0">
                            <a:latin typeface="Cambria Math" panose="02040503050406030204" pitchFamily="18" charset="0"/>
                          </a:rPr>
                          <m:t>𝑟</m:t>
                        </m:r>
                      </m:sub>
                    </m:sSub>
                  </m:oMath>
                </a14:m>
                <a:r>
                  <a:rPr lang="en-GB" sz="1600" dirty="0"/>
                  <a:t> = 5.4Wm</a:t>
                </a:r>
                <a:r>
                  <a:rPr lang="en-GB" sz="1600" baseline="30000" dirty="0"/>
                  <a:t>−2 </a:t>
                </a:r>
              </a:p>
              <a:p>
                <a:pPr marL="0" indent="0">
                  <a:buNone/>
                </a:pP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𝑋</m:t>
                        </m:r>
                      </m:e>
                      <m:sub>
                        <m:r>
                          <a:rPr lang="de-DE" sz="1600" b="0" i="1" smtClean="0">
                            <a:latin typeface="Cambria Math" panose="02040503050406030204" pitchFamily="18" charset="0"/>
                          </a:rPr>
                          <m:t>𝐶𝑂</m:t>
                        </m:r>
                        <m:r>
                          <a:rPr lang="de-DE" sz="1600" b="0" i="1" smtClean="0">
                            <a:latin typeface="Cambria Math" panose="02040503050406030204" pitchFamily="18" charset="0"/>
                          </a:rPr>
                          <m:t>2</m:t>
                        </m:r>
                      </m:sub>
                    </m:sSub>
                  </m:oMath>
                </a14:m>
                <a:r>
                  <a:rPr lang="en-GB" sz="1600" dirty="0"/>
                  <a:t>  is the atmospheric mixing ratio for CO</a:t>
                </a:r>
                <a:r>
                  <a:rPr lang="en-GB" sz="1600" baseline="-25000" dirty="0"/>
                  <a:t>2 </a:t>
                </a:r>
                <a:r>
                  <a:rPr lang="en-GB" sz="1600" dirty="0"/>
                  <a:t>in </a:t>
                </a:r>
                <a:r>
                  <a:rPr lang="en-GB" sz="1600" dirty="0" err="1"/>
                  <a:t>ppmv</a:t>
                </a:r>
                <a:endParaRPr lang="en-GB" sz="1600" dirty="0"/>
              </a:p>
              <a:p>
                <a:r>
                  <a:rPr lang="en-GB" sz="2000" dirty="0"/>
                  <a:t> (a) Estimate the increase in implied radiative heating, between 1958 and 2021 assuming an increase in </a:t>
                </a:r>
                <a14:m>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𝑋</m:t>
                        </m:r>
                      </m:e>
                      <m:sub>
                        <m:r>
                          <a:rPr lang="de-DE" sz="2000" b="0" i="1" smtClean="0">
                            <a:latin typeface="Cambria Math" panose="02040503050406030204" pitchFamily="18" charset="0"/>
                          </a:rPr>
                          <m:t>𝐶𝑂</m:t>
                        </m:r>
                        <m:r>
                          <a:rPr lang="de-DE" sz="2000" b="0" i="1" smtClean="0">
                            <a:latin typeface="Cambria Math" panose="02040503050406030204" pitchFamily="18" charset="0"/>
                          </a:rPr>
                          <m:t>2</m:t>
                        </m:r>
                      </m:sub>
                    </m:sSub>
                  </m:oMath>
                </a14:m>
                <a:r>
                  <a:rPr lang="en-GB" sz="2000" dirty="0"/>
                  <a:t> from 315 </a:t>
                </a:r>
                <a:r>
                  <a:rPr lang="en-GB" sz="2000" dirty="0" err="1"/>
                  <a:t>ppmv</a:t>
                </a:r>
                <a:r>
                  <a:rPr lang="en-GB" sz="2000" dirty="0"/>
                  <a:t> for 1958, for 2021 410 </a:t>
                </a:r>
                <a:r>
                  <a:rPr lang="en-GB" sz="2000" dirty="0" err="1"/>
                  <a:t>ppmv</a:t>
                </a:r>
                <a:r>
                  <a:rPr lang="en-GB" sz="2000" dirty="0"/>
                  <a:t>(?).</a:t>
                </a:r>
              </a:p>
              <a:p>
                <a:r>
                  <a:rPr lang="en-GB" sz="2000" dirty="0"/>
                  <a:t>(b) Given these estimates of radiative heating, then estimate how much the upper ocean might warm over the time span. Assume that the temperature rise of the upper ocean is given from a simple heat balance :</a:t>
                </a:r>
              </a:p>
              <a:p>
                <a:endParaRPr lang="en-GB" sz="2000" dirty="0"/>
              </a:p>
              <a:p>
                <a:pPr marL="0" indent="0">
                  <a:buNone/>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𝑇</m:t>
                      </m:r>
                      <m:r>
                        <a:rPr lang="de-DE" sz="2000" b="0" i="1" smtClean="0">
                          <a:latin typeface="Cambria Math" panose="02040503050406030204" pitchFamily="18" charset="0"/>
                          <a:ea typeface="Cambria Math" panose="02040503050406030204" pitchFamily="18" charset="0"/>
                        </a:rPr>
                        <m:t>= </m:t>
                      </m:r>
                      <m:f>
                        <m:fPr>
                          <m:ctrlPr>
                            <a:rPr lang="de-DE" sz="2000" b="0" i="1" smtClean="0">
                              <a:latin typeface="Cambria Math" panose="02040503050406030204" pitchFamily="18" charset="0"/>
                              <a:ea typeface="Cambria Math" panose="02040503050406030204" pitchFamily="18" charset="0"/>
                            </a:rPr>
                          </m:ctrlPr>
                        </m:fPr>
                        <m:num>
                          <m:acc>
                            <m:accPr>
                              <m:chr m:val="̅"/>
                              <m:ctrlPr>
                                <a:rPr lang="de-DE" sz="2000" b="0" i="1" smtClean="0">
                                  <a:latin typeface="Cambria Math" panose="02040503050406030204" pitchFamily="18" charset="0"/>
                                  <a:ea typeface="Cambria Math" panose="02040503050406030204" pitchFamily="18" charset="0"/>
                                </a:rPr>
                              </m:ctrlPr>
                            </m:accPr>
                            <m:e>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𝐻</m:t>
                              </m:r>
                            </m:e>
                          </m:acc>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𝑡</m:t>
                          </m:r>
                        </m:num>
                        <m:den>
                          <m:r>
                            <a:rPr lang="de-DE" sz="2000" b="0" i="1" smtClean="0">
                              <a:latin typeface="Cambria Math" panose="02040503050406030204" pitchFamily="18" charset="0"/>
                              <a:ea typeface="Cambria Math" panose="02040503050406030204" pitchFamily="18" charset="0"/>
                            </a:rPr>
                            <m:t>𝜌</m:t>
                          </m:r>
                          <m:r>
                            <a:rPr lang="de-DE" sz="2000" b="0" i="1" smtClean="0">
                              <a:latin typeface="Cambria Math" panose="02040503050406030204" pitchFamily="18" charset="0"/>
                              <a:ea typeface="Cambria Math" panose="02040503050406030204" pitchFamily="18" charset="0"/>
                            </a:rPr>
                            <m:t>∗</m:t>
                          </m:r>
                          <m:sSub>
                            <m:sSubPr>
                              <m:ctrlPr>
                                <a:rPr lang="de-DE" sz="2000" b="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𝐶</m:t>
                              </m:r>
                            </m:e>
                            <m:sub>
                              <m:r>
                                <a:rPr lang="de-DE" sz="2000" b="0" i="1" smtClean="0">
                                  <a:latin typeface="Cambria Math" panose="02040503050406030204" pitchFamily="18" charset="0"/>
                                  <a:ea typeface="Cambria Math" panose="02040503050406030204" pitchFamily="18" charset="0"/>
                                </a:rPr>
                                <m:t>𝑝</m:t>
                              </m:r>
                            </m:sub>
                          </m:sSub>
                          <m:r>
                            <a:rPr lang="de-DE" sz="2000" b="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h</m:t>
                          </m:r>
                        </m:den>
                      </m:f>
                    </m:oMath>
                  </m:oMathPara>
                </a14:m>
                <a:endParaRPr lang="en-GB" sz="2000" dirty="0"/>
              </a:p>
              <a:p>
                <a:pPr marL="0" indent="0">
                  <a:buNone/>
                </a:pPr>
                <a:r>
                  <a:rPr lang="en-GB" sz="2000" dirty="0"/>
                  <a:t>where </a:t>
                </a:r>
                <a14:m>
                  <m:oMath xmlns:m="http://schemas.openxmlformats.org/officeDocument/2006/math">
                    <m:acc>
                      <m:accPr>
                        <m:chr m:val="̅"/>
                        <m:ctrlPr>
                          <a:rPr lang="de-DE" sz="2000" b="0" i="1" smtClean="0">
                            <a:latin typeface="Cambria Math" panose="02040503050406030204" pitchFamily="18" charset="0"/>
                            <a:ea typeface="Cambria Math" panose="02040503050406030204" pitchFamily="18" charset="0"/>
                          </a:rPr>
                        </m:ctrlPr>
                      </m:accPr>
                      <m:e>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𝐻</m:t>
                        </m:r>
                      </m:e>
                    </m:acc>
                  </m:oMath>
                </a14:m>
                <a:r>
                  <a:rPr lang="en-GB" sz="2000" dirty="0"/>
                  <a:t> is the average extra heating over the time period, T  (convert to seconds)</a:t>
                </a:r>
              </a:p>
              <a:p>
                <a:pPr marL="0" indent="0">
                  <a:buNone/>
                </a:pPr>
                <a:r>
                  <a:rPr lang="en-GB" sz="2000" dirty="0"/>
                  <a:t>h is the thickness of the upper ocean = 500 m;</a:t>
                </a:r>
              </a:p>
              <a:p>
                <a:pPr marL="0" indent="0">
                  <a:buNone/>
                </a:pPr>
                <a:r>
                  <a:rPr lang="en-GB" sz="2000" dirty="0"/>
                  <a:t>ρ =  1000 kg m</a:t>
                </a:r>
                <a:r>
                  <a:rPr lang="en-GB" sz="2000" baseline="30000" dirty="0"/>
                  <a:t>−3</a:t>
                </a:r>
              </a:p>
              <a:p>
                <a:pPr marL="0" indent="0">
                  <a:buNone/>
                </a:pPr>
                <a:r>
                  <a:rPr lang="en-GB" sz="2000" dirty="0"/>
                  <a:t>Cp = 4000 J kg</a:t>
                </a:r>
                <a:r>
                  <a:rPr lang="en-GB" sz="2000" baseline="30000" dirty="0"/>
                  <a:t>−1 </a:t>
                </a:r>
                <a:r>
                  <a:rPr lang="en-GB" sz="2000" dirty="0"/>
                  <a:t>K</a:t>
                </a:r>
                <a:r>
                  <a:rPr lang="en-GB" sz="2000" baseline="30000" dirty="0"/>
                  <a:t>−1</a:t>
                </a:r>
              </a:p>
            </p:txBody>
          </p:sp>
        </mc:Choice>
        <mc:Fallback xmlns="">
          <p:sp>
            <p:nvSpPr>
              <p:cNvPr id="3" name="Content Placeholder 2">
                <a:extLst>
                  <a:ext uri="{FF2B5EF4-FFF2-40B4-BE49-F238E27FC236}">
                    <a16:creationId xmlns:a16="http://schemas.microsoft.com/office/drawing/2014/main" id="{B7E65A03-DAF5-41AD-86FD-0BF4DC845A0A}"/>
                  </a:ext>
                </a:extLst>
              </p:cNvPr>
              <p:cNvSpPr>
                <a:spLocks noGrp="1" noRot="1" noChangeAspect="1" noMove="1" noResize="1" noEditPoints="1" noAdjustHandles="1" noChangeArrowheads="1" noChangeShapeType="1" noTextEdit="1"/>
              </p:cNvSpPr>
              <p:nvPr>
                <p:ph idx="1"/>
              </p:nvPr>
            </p:nvSpPr>
            <p:spPr>
              <a:xfrm>
                <a:off x="628649" y="136524"/>
                <a:ext cx="8225983" cy="6403172"/>
              </a:xfrm>
              <a:blipFill>
                <a:blip r:embed="rId2"/>
                <a:stretch>
                  <a:fillRect l="-1111" t="-1903" r="-1111"/>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22B53ABD-5AF9-4008-B605-A13BBAD473CD}"/>
              </a:ext>
            </a:extLst>
          </p:cNvPr>
          <p:cNvSpPr>
            <a:spLocks noGrp="1"/>
          </p:cNvSpPr>
          <p:nvPr>
            <p:ph type="sldNum" sz="quarter" idx="12"/>
          </p:nvPr>
        </p:nvSpPr>
        <p:spPr/>
        <p:txBody>
          <a:bodyPr/>
          <a:lstStyle/>
          <a:p>
            <a:fld id="{78C4628D-F498-401D-A166-0FDE3BD7D38E}" type="slidenum">
              <a:rPr lang="en-DE" smtClean="0"/>
              <a:t>70</a:t>
            </a:fld>
            <a:endParaRPr lang="en-DE" dirty="0"/>
          </a:p>
        </p:txBody>
      </p:sp>
    </p:spTree>
    <p:extLst>
      <p:ext uri="{BB962C8B-B14F-4D97-AF65-F5344CB8AC3E}">
        <p14:creationId xmlns:p14="http://schemas.microsoft.com/office/powerpoint/2010/main" val="292203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E65A03-DAF5-41AD-86FD-0BF4DC845A0A}"/>
                  </a:ext>
                </a:extLst>
              </p:cNvPr>
              <p:cNvSpPr>
                <a:spLocks noGrp="1"/>
              </p:cNvSpPr>
              <p:nvPr>
                <p:ph idx="1"/>
              </p:nvPr>
            </p:nvSpPr>
            <p:spPr>
              <a:xfrm>
                <a:off x="628649" y="136524"/>
                <a:ext cx="8225983" cy="6403172"/>
              </a:xfrm>
            </p:spPr>
            <p:txBody>
              <a:bodyPr>
                <a:normAutofit lnSpcReduction="10000"/>
              </a:bodyPr>
              <a:lstStyle/>
              <a:p>
                <a:r>
                  <a:rPr lang="en-GB" b="1" dirty="0"/>
                  <a:t>Answers: Anthropogenic Heating of the ocean: </a:t>
                </a:r>
              </a:p>
              <a:p>
                <a:pPr marL="0" indent="0">
                  <a:buNone/>
                </a:pPr>
                <a14:m>
                  <m:oMath xmlns:m="http://schemas.openxmlformats.org/officeDocument/2006/math">
                    <m:r>
                      <a:rPr lang="el-GR" sz="1800" b="1" i="1" smtClean="0">
                        <a:latin typeface="Cambria Math" panose="02040503050406030204" pitchFamily="18" charset="0"/>
                      </a:rPr>
                      <m:t>𝜟</m:t>
                    </m:r>
                    <m:r>
                      <a:rPr lang="de-DE" sz="1800" b="1" i="1" smtClean="0">
                        <a:latin typeface="Cambria Math" panose="02040503050406030204" pitchFamily="18" charset="0"/>
                      </a:rPr>
                      <m:t>𝑯</m:t>
                    </m:r>
                    <m:r>
                      <a:rPr lang="de-DE" sz="1800" b="1" i="1" smtClean="0">
                        <a:latin typeface="Cambria Math" panose="02040503050406030204" pitchFamily="18" charset="0"/>
                      </a:rPr>
                      <m:t>=</m:t>
                    </m:r>
                    <m:sSub>
                      <m:sSubPr>
                        <m:ctrlPr>
                          <a:rPr lang="de-DE" sz="1800" b="1" i="1" smtClean="0">
                            <a:latin typeface="Cambria Math" panose="02040503050406030204" pitchFamily="18" charset="0"/>
                          </a:rPr>
                        </m:ctrlPr>
                      </m:sSubPr>
                      <m:e>
                        <m:r>
                          <a:rPr lang="de-DE" sz="1800" b="1" i="1" smtClean="0">
                            <a:latin typeface="Cambria Math" panose="02040503050406030204" pitchFamily="18" charset="0"/>
                            <a:ea typeface="Cambria Math" panose="02040503050406030204" pitchFamily="18" charset="0"/>
                          </a:rPr>
                          <m:t>𝜶</m:t>
                        </m:r>
                      </m:e>
                      <m:sub>
                        <m:r>
                          <a:rPr lang="de-DE" sz="1800" b="1" i="1" smtClean="0">
                            <a:latin typeface="Cambria Math" panose="02040503050406030204" pitchFamily="18" charset="0"/>
                          </a:rPr>
                          <m:t>𝒓</m:t>
                        </m:r>
                      </m:sub>
                    </m:sSub>
                    <m:r>
                      <a:rPr lang="de-DE" sz="1800" b="1" i="1" smtClean="0">
                        <a:latin typeface="Cambria Math" panose="02040503050406030204" pitchFamily="18" charset="0"/>
                      </a:rPr>
                      <m:t>∗</m:t>
                    </m:r>
                    <m:r>
                      <a:rPr lang="de-DE" sz="1800" b="1" i="0" smtClean="0">
                        <a:latin typeface="Cambria Math" panose="02040503050406030204" pitchFamily="18" charset="0"/>
                      </a:rPr>
                      <m:t>𝐥𝐧</m:t>
                    </m:r>
                    <m:r>
                      <a:rPr lang="de-DE" sz="1800" b="1" i="1" smtClean="0">
                        <a:latin typeface="Cambria Math" panose="02040503050406030204" pitchFamily="18" charset="0"/>
                      </a:rPr>
                      <m:t>⁡(</m:t>
                    </m:r>
                    <m:sSub>
                      <m:sSubPr>
                        <m:ctrlPr>
                          <a:rPr lang="de-DE" sz="1800" b="1" i="1" smtClean="0">
                            <a:latin typeface="Cambria Math" panose="02040503050406030204" pitchFamily="18" charset="0"/>
                          </a:rPr>
                        </m:ctrlPr>
                      </m:sSubPr>
                      <m:e>
                        <m:r>
                          <a:rPr lang="de-DE" sz="1800" b="1" i="1" smtClean="0">
                            <a:latin typeface="Cambria Math" panose="02040503050406030204" pitchFamily="18" charset="0"/>
                          </a:rPr>
                          <m:t>𝑿</m:t>
                        </m:r>
                      </m:e>
                      <m:sub>
                        <m:r>
                          <a:rPr lang="de-DE" sz="1800" b="1" i="1" smtClean="0">
                            <a:latin typeface="Cambria Math" panose="02040503050406030204" pitchFamily="18" charset="0"/>
                          </a:rPr>
                          <m:t>𝑪𝑶</m:t>
                        </m:r>
                        <m:r>
                          <a:rPr lang="de-DE" sz="1800" b="1" i="1" smtClean="0">
                            <a:latin typeface="Cambria Math" panose="02040503050406030204" pitchFamily="18" charset="0"/>
                          </a:rPr>
                          <m:t>𝟐</m:t>
                        </m:r>
                      </m:sub>
                    </m:sSub>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a:latin typeface="Cambria Math" panose="02040503050406030204" pitchFamily="18" charset="0"/>
                      </a:rPr>
                      <m:t>𝒍𝒏</m:t>
                    </m:r>
                    <m:r>
                      <a:rPr lang="de-DE" sz="1800" b="1" i="1">
                        <a:latin typeface="Cambria Math" panose="02040503050406030204" pitchFamily="18" charset="0"/>
                      </a:rPr>
                      <m:t>⁡(</m:t>
                    </m:r>
                    <m:sSub>
                      <m:sSubPr>
                        <m:ctrlPr>
                          <a:rPr lang="de-DE" sz="1800" b="1" i="1">
                            <a:latin typeface="Cambria Math" panose="02040503050406030204" pitchFamily="18" charset="0"/>
                          </a:rPr>
                        </m:ctrlPr>
                      </m:sSubPr>
                      <m:e>
                        <m:r>
                          <a:rPr lang="de-DE" sz="1800" b="1" i="1">
                            <a:latin typeface="Cambria Math" panose="02040503050406030204" pitchFamily="18" charset="0"/>
                          </a:rPr>
                          <m:t>𝑿</m:t>
                        </m:r>
                      </m:e>
                      <m:sub>
                        <m:r>
                          <a:rPr lang="de-DE" sz="1800" b="1" i="1">
                            <a:latin typeface="Cambria Math" panose="02040503050406030204" pitchFamily="18" charset="0"/>
                          </a:rPr>
                          <m:t>𝑪𝑶</m:t>
                        </m:r>
                        <m:r>
                          <a:rPr lang="de-DE" sz="1800" b="1" i="1">
                            <a:latin typeface="Cambria Math" panose="02040503050406030204" pitchFamily="18" charset="0"/>
                          </a:rPr>
                          <m:t>𝟐</m:t>
                        </m:r>
                      </m:sub>
                    </m:sSub>
                    <m:r>
                      <a:rPr lang="de-DE" sz="1800" b="1" i="1">
                        <a:latin typeface="Cambria Math" panose="02040503050406030204" pitchFamily="18" charset="0"/>
                      </a:rPr>
                      <m:t>(</m:t>
                    </m:r>
                    <m:sSub>
                      <m:sSubPr>
                        <m:ctrlPr>
                          <a:rPr lang="de-DE" sz="1800" b="1" i="1" smtClean="0">
                            <a:latin typeface="Cambria Math" panose="02040503050406030204" pitchFamily="18" charset="0"/>
                          </a:rPr>
                        </m:ctrlPr>
                      </m:sSubPr>
                      <m:e>
                        <m:r>
                          <a:rPr lang="de-DE" sz="1800" b="1" i="1" smtClean="0">
                            <a:latin typeface="Cambria Math" panose="02040503050406030204" pitchFamily="18" charset="0"/>
                          </a:rPr>
                          <m:t>𝒕</m:t>
                        </m:r>
                      </m:e>
                      <m:sub>
                        <m:r>
                          <a:rPr lang="de-DE" sz="1800" b="1" i="1" smtClean="0">
                            <a:latin typeface="Cambria Math" panose="02040503050406030204" pitchFamily="18" charset="0"/>
                          </a:rPr>
                          <m:t>𝟎</m:t>
                        </m:r>
                      </m:sub>
                    </m:sSub>
                    <m:r>
                      <a:rPr lang="de-DE" sz="1800" b="1" i="1" smtClean="0">
                        <a:latin typeface="Cambria Math" panose="02040503050406030204" pitchFamily="18" charset="0"/>
                      </a:rPr>
                      <m:t>))</m:t>
                    </m:r>
                  </m:oMath>
                </a14:m>
                <a:r>
                  <a:rPr lang="en-GB" sz="1800" b="1" dirty="0"/>
                  <a:t> </a:t>
                </a:r>
              </a:p>
              <a:p>
                <a:pPr marL="0" indent="0">
                  <a:buNone/>
                </a:pP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𝛼</m:t>
                        </m:r>
                      </m:e>
                      <m:sub>
                        <m:r>
                          <a:rPr lang="de-DE" sz="1600" b="0" i="1" smtClean="0">
                            <a:latin typeface="Cambria Math" panose="02040503050406030204" pitchFamily="18" charset="0"/>
                          </a:rPr>
                          <m:t>𝑟</m:t>
                        </m:r>
                      </m:sub>
                    </m:sSub>
                  </m:oMath>
                </a14:m>
                <a:r>
                  <a:rPr lang="en-GB" sz="1600" dirty="0"/>
                  <a:t> = 5.4Wm</a:t>
                </a:r>
                <a:r>
                  <a:rPr lang="en-GB" sz="1600" baseline="30000" dirty="0"/>
                  <a:t>−2 </a:t>
                </a:r>
              </a:p>
              <a:p>
                <a:pPr marL="0" indent="0">
                  <a:buNone/>
                </a:pP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𝑋</m:t>
                        </m:r>
                      </m:e>
                      <m:sub>
                        <m:r>
                          <a:rPr lang="de-DE" sz="1600" b="0" i="1" smtClean="0">
                            <a:latin typeface="Cambria Math" panose="02040503050406030204" pitchFamily="18" charset="0"/>
                          </a:rPr>
                          <m:t>𝐶𝑂</m:t>
                        </m:r>
                        <m:r>
                          <a:rPr lang="de-DE" sz="1600" b="0" i="1" smtClean="0">
                            <a:latin typeface="Cambria Math" panose="02040503050406030204" pitchFamily="18" charset="0"/>
                          </a:rPr>
                          <m:t>2</m:t>
                        </m:r>
                      </m:sub>
                    </m:sSub>
                  </m:oMath>
                </a14:m>
                <a:r>
                  <a:rPr lang="en-GB" sz="1600" dirty="0"/>
                  <a:t>  is the mixing ratio for CO</a:t>
                </a:r>
                <a:r>
                  <a:rPr lang="en-GB" sz="1600" baseline="-25000" dirty="0"/>
                  <a:t>2 </a:t>
                </a:r>
                <a:r>
                  <a:rPr lang="en-GB" sz="1600" dirty="0"/>
                  <a:t>in </a:t>
                </a:r>
                <a:r>
                  <a:rPr lang="en-GB" sz="1600" dirty="0" err="1"/>
                  <a:t>ppmv</a:t>
                </a:r>
                <a:endParaRPr lang="en-GB" sz="1600" dirty="0"/>
              </a:p>
              <a:p>
                <a:r>
                  <a:rPr lang="en-GB" sz="2000" dirty="0"/>
                  <a:t> (a) Estimate the increase in implied radiative heating, H, over the 50 years between 1958 and 2021 assuming an increase in </a:t>
                </a:r>
                <a14:m>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𝑋</m:t>
                        </m:r>
                      </m:e>
                      <m:sub>
                        <m:r>
                          <a:rPr lang="de-DE" sz="2000" b="0" i="1" smtClean="0">
                            <a:latin typeface="Cambria Math" panose="02040503050406030204" pitchFamily="18" charset="0"/>
                          </a:rPr>
                          <m:t>𝐶𝑂</m:t>
                        </m:r>
                        <m:r>
                          <a:rPr lang="de-DE" sz="2000" b="0" i="1" smtClean="0">
                            <a:latin typeface="Cambria Math" panose="02040503050406030204" pitchFamily="18" charset="0"/>
                          </a:rPr>
                          <m:t>2</m:t>
                        </m:r>
                      </m:sub>
                    </m:sSub>
                  </m:oMath>
                </a14:m>
                <a:r>
                  <a:rPr lang="en-GB" sz="2000" dirty="0"/>
                  <a:t> from 315 </a:t>
                </a:r>
                <a:r>
                  <a:rPr lang="en-GB" sz="2000" dirty="0" err="1"/>
                  <a:t>ppmv</a:t>
                </a:r>
                <a:r>
                  <a:rPr lang="en-GB" sz="2000" dirty="0"/>
                  <a:t> for 1958.</a:t>
                </a:r>
              </a:p>
              <a:p>
                <a:pPr marL="0" indent="0">
                  <a:buNone/>
                </a:pPr>
                <a:r>
                  <a:rPr lang="en-GB" sz="2000" dirty="0"/>
                  <a:t>From </a:t>
                </a:r>
                <a14:m>
                  <m:oMath xmlns:m="http://schemas.openxmlformats.org/officeDocument/2006/math">
                    <m:r>
                      <a:rPr lang="el-GR" sz="2000" b="1" i="1" smtClean="0">
                        <a:latin typeface="Cambria Math" panose="02040503050406030204" pitchFamily="18" charset="0"/>
                      </a:rPr>
                      <m:t>𝜟</m:t>
                    </m:r>
                    <m:r>
                      <a:rPr lang="de-DE" sz="2000" b="1" i="1" smtClean="0">
                        <a:latin typeface="Cambria Math" panose="02040503050406030204" pitchFamily="18" charset="0"/>
                      </a:rPr>
                      <m:t>𝑯</m:t>
                    </m:r>
                    <m:r>
                      <a:rPr lang="de-DE" sz="2000" b="1" i="1" smtClean="0">
                        <a:latin typeface="Cambria Math" panose="02040503050406030204" pitchFamily="18" charset="0"/>
                      </a:rPr>
                      <m:t>=</m:t>
                    </m:r>
                    <m:sSub>
                      <m:sSubPr>
                        <m:ctrlPr>
                          <a:rPr lang="de-DE" sz="2000" b="1" i="1" smtClean="0">
                            <a:latin typeface="Cambria Math" panose="02040503050406030204" pitchFamily="18" charset="0"/>
                          </a:rPr>
                        </m:ctrlPr>
                      </m:sSubPr>
                      <m:e>
                        <m:r>
                          <a:rPr lang="de-DE" sz="2000" b="1" i="1" smtClean="0">
                            <a:latin typeface="Cambria Math" panose="02040503050406030204" pitchFamily="18" charset="0"/>
                            <a:ea typeface="Cambria Math" panose="02040503050406030204" pitchFamily="18" charset="0"/>
                          </a:rPr>
                          <m:t>𝜶</m:t>
                        </m:r>
                      </m:e>
                      <m:sub>
                        <m:r>
                          <a:rPr lang="de-DE" sz="2000" b="1" i="1" smtClean="0">
                            <a:latin typeface="Cambria Math" panose="02040503050406030204" pitchFamily="18" charset="0"/>
                          </a:rPr>
                          <m:t>𝒓</m:t>
                        </m:r>
                      </m:sub>
                    </m:sSub>
                    <m:r>
                      <a:rPr lang="de-DE" sz="2000" b="1" i="1" smtClean="0">
                        <a:latin typeface="Cambria Math" panose="02040503050406030204" pitchFamily="18" charset="0"/>
                      </a:rPr>
                      <m:t>∗</m:t>
                    </m:r>
                    <m:r>
                      <a:rPr lang="de-DE" sz="2000" b="1" i="0" smtClean="0">
                        <a:latin typeface="Cambria Math" panose="02040503050406030204" pitchFamily="18" charset="0"/>
                      </a:rPr>
                      <m:t>𝐥𝐧</m:t>
                    </m:r>
                    <m:r>
                      <a:rPr lang="de-DE" sz="2000" b="1" i="1" smtClean="0">
                        <a:latin typeface="Cambria Math" panose="02040503050406030204" pitchFamily="18" charset="0"/>
                      </a:rPr>
                      <m:t>⁡(</m:t>
                    </m:r>
                    <m:sSub>
                      <m:sSubPr>
                        <m:ctrlPr>
                          <a:rPr lang="de-DE" sz="2000" b="1" i="1" smtClean="0">
                            <a:latin typeface="Cambria Math" panose="02040503050406030204" pitchFamily="18" charset="0"/>
                          </a:rPr>
                        </m:ctrlPr>
                      </m:sSubPr>
                      <m:e>
                        <m:r>
                          <a:rPr lang="de-DE" sz="2000" b="1" i="1" smtClean="0">
                            <a:latin typeface="Cambria Math" panose="02040503050406030204" pitchFamily="18" charset="0"/>
                          </a:rPr>
                          <m:t>𝑿</m:t>
                        </m:r>
                      </m:e>
                      <m:sub>
                        <m:r>
                          <a:rPr lang="de-DE" sz="2000" b="1" i="1" smtClean="0">
                            <a:latin typeface="Cambria Math" panose="02040503050406030204" pitchFamily="18" charset="0"/>
                          </a:rPr>
                          <m:t>𝑪𝑶</m:t>
                        </m:r>
                        <m:r>
                          <a:rPr lang="de-DE" sz="2000" b="1" i="1" smtClean="0">
                            <a:latin typeface="Cambria Math" panose="02040503050406030204" pitchFamily="18" charset="0"/>
                          </a:rPr>
                          <m:t>𝟐</m:t>
                        </m:r>
                      </m:sub>
                    </m:sSub>
                    <m:r>
                      <a:rPr lang="de-DE" sz="2000" b="1" i="1" smtClean="0">
                        <a:latin typeface="Cambria Math" panose="02040503050406030204" pitchFamily="18" charset="0"/>
                      </a:rPr>
                      <m:t>(</m:t>
                    </m:r>
                    <m:r>
                      <a:rPr lang="de-DE" sz="2000" b="1" i="1" smtClean="0">
                        <a:latin typeface="Cambria Math" panose="02040503050406030204" pitchFamily="18" charset="0"/>
                      </a:rPr>
                      <m:t>𝒕</m:t>
                    </m:r>
                    <m:r>
                      <a:rPr lang="de-DE" sz="2000" b="1" i="1" smtClean="0">
                        <a:latin typeface="Cambria Math" panose="02040503050406030204" pitchFamily="18" charset="0"/>
                      </a:rPr>
                      <m:t>)/</m:t>
                    </m:r>
                    <m:sSub>
                      <m:sSubPr>
                        <m:ctrlPr>
                          <a:rPr lang="de-DE" sz="2000" b="1" i="1" smtClean="0">
                            <a:latin typeface="Cambria Math" panose="02040503050406030204" pitchFamily="18" charset="0"/>
                          </a:rPr>
                        </m:ctrlPr>
                      </m:sSubPr>
                      <m:e>
                        <m:r>
                          <a:rPr lang="de-DE" sz="2000" b="1" i="1">
                            <a:latin typeface="Cambria Math" panose="02040503050406030204" pitchFamily="18" charset="0"/>
                          </a:rPr>
                          <m:t>𝑿</m:t>
                        </m:r>
                      </m:e>
                      <m:sub>
                        <m:r>
                          <a:rPr lang="de-DE" sz="2000" b="1" i="1">
                            <a:latin typeface="Cambria Math" panose="02040503050406030204" pitchFamily="18" charset="0"/>
                          </a:rPr>
                          <m:t>𝑪𝑶</m:t>
                        </m:r>
                        <m:r>
                          <a:rPr lang="de-DE" sz="2000" b="1" i="1">
                            <a:latin typeface="Cambria Math" panose="02040503050406030204" pitchFamily="18" charset="0"/>
                          </a:rPr>
                          <m:t>𝟐</m:t>
                        </m:r>
                      </m:sub>
                    </m:sSub>
                    <m:r>
                      <a:rPr lang="de-DE" sz="2000" b="1" i="1">
                        <a:latin typeface="Cambria Math" panose="02040503050406030204" pitchFamily="18" charset="0"/>
                      </a:rPr>
                      <m:t>(</m:t>
                    </m:r>
                    <m:sSub>
                      <m:sSubPr>
                        <m:ctrlPr>
                          <a:rPr lang="de-DE" sz="2000" b="1" i="1" smtClean="0">
                            <a:latin typeface="Cambria Math" panose="02040503050406030204" pitchFamily="18" charset="0"/>
                          </a:rPr>
                        </m:ctrlPr>
                      </m:sSubPr>
                      <m:e>
                        <m:r>
                          <a:rPr lang="de-DE" sz="2000" b="1" i="1" smtClean="0">
                            <a:latin typeface="Cambria Math" panose="02040503050406030204" pitchFamily="18" charset="0"/>
                          </a:rPr>
                          <m:t>𝒕</m:t>
                        </m:r>
                      </m:e>
                      <m:sub>
                        <m:r>
                          <a:rPr lang="de-DE" sz="2000" b="1" i="1" smtClean="0">
                            <a:latin typeface="Cambria Math" panose="02040503050406030204" pitchFamily="18" charset="0"/>
                          </a:rPr>
                          <m:t>𝟎</m:t>
                        </m:r>
                      </m:sub>
                    </m:sSub>
                    <m:r>
                      <a:rPr lang="de-DE" sz="2000" b="1" i="1" smtClean="0">
                        <a:latin typeface="Cambria Math" panose="02040503050406030204" pitchFamily="18" charset="0"/>
                      </a:rPr>
                      <m:t>))</m:t>
                    </m:r>
                  </m:oMath>
                </a14:m>
                <a:r>
                  <a:rPr lang="en-GB" sz="2000" b="1" dirty="0"/>
                  <a:t> </a:t>
                </a:r>
              </a:p>
              <a:p>
                <a:pPr marL="0" indent="0">
                  <a:buNone/>
                </a:pPr>
                <a:endParaRPr lang="en-GB" sz="2000" b="1" dirty="0"/>
              </a:p>
              <a:p>
                <a:pPr marL="0" indent="0">
                  <a:buNone/>
                </a:pPr>
                <a14:m>
                  <m:oMath xmlns:m="http://schemas.openxmlformats.org/officeDocument/2006/math">
                    <m:r>
                      <a:rPr lang="de-DE" sz="1900" b="0" i="1" smtClean="0">
                        <a:latin typeface="Cambria Math" panose="02040503050406030204" pitchFamily="18" charset="0"/>
                      </a:rPr>
                      <m:t>→</m:t>
                    </m:r>
                    <m:r>
                      <a:rPr lang="el-GR" sz="1900" b="0" i="1" smtClean="0">
                        <a:latin typeface="Cambria Math" panose="02040503050406030204" pitchFamily="18" charset="0"/>
                      </a:rPr>
                      <m:t>𝛥</m:t>
                    </m:r>
                    <m:r>
                      <a:rPr lang="de-DE" sz="1900" b="0" i="1" smtClean="0">
                        <a:latin typeface="Cambria Math" panose="02040503050406030204" pitchFamily="18" charset="0"/>
                      </a:rPr>
                      <m:t>𝐻</m:t>
                    </m:r>
                    <m:r>
                      <a:rPr lang="de-DE" sz="1900" b="0" i="1" smtClean="0">
                        <a:latin typeface="Cambria Math" panose="02040503050406030204" pitchFamily="18" charset="0"/>
                      </a:rPr>
                      <m:t>=</m:t>
                    </m:r>
                    <m:r>
                      <m:rPr>
                        <m:nor/>
                      </m:rPr>
                      <a:rPr lang="en-GB" sz="1900" dirty="0"/>
                      <m:t>5.4</m:t>
                    </m:r>
                    <m:r>
                      <m:rPr>
                        <m:nor/>
                      </m:rPr>
                      <a:rPr lang="de-DE" sz="1900" i="0" dirty="0" smtClean="0"/>
                      <m:t> </m:t>
                    </m:r>
                    <m:r>
                      <m:rPr>
                        <m:nor/>
                      </m:rPr>
                      <a:rPr lang="en-GB" sz="1900" dirty="0"/>
                      <m:t>Wm</m:t>
                    </m:r>
                    <m:r>
                      <m:rPr>
                        <m:nor/>
                      </m:rPr>
                      <a:rPr lang="en-GB" sz="1900" baseline="30000" dirty="0"/>
                      <m:t>−2</m:t>
                    </m:r>
                    <m:r>
                      <a:rPr lang="de-DE" sz="1900" b="0" i="1" smtClean="0">
                        <a:latin typeface="Cambria Math" panose="02040503050406030204" pitchFamily="18" charset="0"/>
                      </a:rPr>
                      <m:t>∗</m:t>
                    </m:r>
                    <m:r>
                      <m:rPr>
                        <m:sty m:val="p"/>
                      </m:rPr>
                      <a:rPr lang="de-DE" sz="1900" b="0" i="0" smtClean="0">
                        <a:latin typeface="Cambria Math" panose="02040503050406030204" pitchFamily="18" charset="0"/>
                      </a:rPr>
                      <m:t>l</m:t>
                    </m:r>
                    <m:func>
                      <m:funcPr>
                        <m:ctrlPr>
                          <a:rPr lang="de-DE" sz="1900" i="1" smtClean="0">
                            <a:latin typeface="Cambria Math" panose="02040503050406030204" pitchFamily="18" charset="0"/>
                          </a:rPr>
                        </m:ctrlPr>
                      </m:funcPr>
                      <m:fName>
                        <m:r>
                          <m:rPr>
                            <m:sty m:val="p"/>
                          </m:rPr>
                          <a:rPr lang="de-DE" sz="1900" b="0" i="0" smtClean="0">
                            <a:latin typeface="Cambria Math" panose="02040503050406030204" pitchFamily="18" charset="0"/>
                          </a:rPr>
                          <m:t>n</m:t>
                        </m:r>
                      </m:fName>
                      <m:e>
                        <m:d>
                          <m:dPr>
                            <m:ctrlPr>
                              <a:rPr lang="de-DE" sz="1900" i="1" smtClean="0">
                                <a:latin typeface="Cambria Math" panose="02040503050406030204" pitchFamily="18" charset="0"/>
                              </a:rPr>
                            </m:ctrlPr>
                          </m:dPr>
                          <m:e>
                            <m:r>
                              <a:rPr lang="de-DE" sz="1900" b="0" i="1" smtClean="0">
                                <a:latin typeface="Cambria Math" panose="02040503050406030204" pitchFamily="18" charset="0"/>
                              </a:rPr>
                              <m:t>415 </m:t>
                            </m:r>
                            <m:r>
                              <a:rPr lang="de-DE" sz="1900" b="0" i="1" smtClean="0">
                                <a:latin typeface="Cambria Math" panose="02040503050406030204" pitchFamily="18" charset="0"/>
                              </a:rPr>
                              <m:t>𝑝𝑝𝑚</m:t>
                            </m:r>
                          </m:e>
                        </m:d>
                      </m:e>
                    </m:func>
                    <m:r>
                      <a:rPr lang="de-DE" sz="1900" b="0" i="1" smtClean="0">
                        <a:latin typeface="Cambria Math" panose="02040503050406030204" pitchFamily="18" charset="0"/>
                      </a:rPr>
                      <m:t>/</m:t>
                    </m:r>
                    <m:r>
                      <a:rPr lang="de-DE" sz="1900" b="0" i="1">
                        <a:latin typeface="Cambria Math" panose="02040503050406030204" pitchFamily="18" charset="0"/>
                      </a:rPr>
                      <m:t>𝑙𝑛</m:t>
                    </m:r>
                    <m:r>
                      <a:rPr lang="de-DE" sz="1900" b="0" i="1">
                        <a:latin typeface="Cambria Math" panose="02040503050406030204" pitchFamily="18" charset="0"/>
                      </a:rPr>
                      <m:t>⁡(315</m:t>
                    </m:r>
                    <m:r>
                      <a:rPr lang="de-DE" sz="1900" b="0" i="1" smtClean="0">
                        <a:latin typeface="Cambria Math" panose="02040503050406030204" pitchFamily="18" charset="0"/>
                      </a:rPr>
                      <m:t>𝑝𝑝𝑚</m:t>
                    </m:r>
                    <m:r>
                      <a:rPr lang="de-DE" sz="1900" b="0" i="1" smtClean="0">
                        <a:latin typeface="Cambria Math" panose="02040503050406030204" pitchFamily="18" charset="0"/>
                      </a:rPr>
                      <m:t>)</m:t>
                    </m:r>
                  </m:oMath>
                </a14:m>
                <a:r>
                  <a:rPr lang="en-GB" sz="1900" dirty="0"/>
                  <a:t> = </a:t>
                </a:r>
                <a:r>
                  <a:rPr lang="en-GB" sz="1900" b="1" dirty="0"/>
                  <a:t>1.1 </a:t>
                </a:r>
                <a14:m>
                  <m:oMath xmlns:m="http://schemas.openxmlformats.org/officeDocument/2006/math">
                    <m:r>
                      <m:rPr>
                        <m:nor/>
                      </m:rPr>
                      <a:rPr lang="en-GB" sz="1900" b="1" dirty="0"/>
                      <m:t>Wm</m:t>
                    </m:r>
                    <m:r>
                      <m:rPr>
                        <m:nor/>
                      </m:rPr>
                      <a:rPr lang="en-GB" sz="1900" b="1" baseline="30000" dirty="0"/>
                      <m:t>−2</m:t>
                    </m:r>
                  </m:oMath>
                </a14:m>
                <a:endParaRPr lang="en-GB" sz="1900" b="1" dirty="0"/>
              </a:p>
              <a:p>
                <a:r>
                  <a:rPr lang="en-GB" sz="2000" dirty="0"/>
                  <a:t>(b) Given these estimates of radiative heating, then estimate how much the upper ocean might warm over 63 years. Assume that the temperature rise of the upper ocean is given from a simple heat balance :</a:t>
                </a:r>
              </a:p>
              <a:p>
                <a:endParaRPr lang="en-GB" sz="2000" dirty="0"/>
              </a:p>
              <a:p>
                <a:pPr marL="0" indent="0">
                  <a:buNone/>
                </a:pPr>
                <a14:m>
                  <m:oMathPara xmlns:m="http://schemas.openxmlformats.org/officeDocument/2006/math">
                    <m:oMathParaPr>
                      <m:jc m:val="left"/>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𝑇</m:t>
                      </m:r>
                      <m:r>
                        <a:rPr lang="de-DE" sz="2000" b="0" i="1" smtClean="0">
                          <a:latin typeface="Cambria Math" panose="02040503050406030204" pitchFamily="18" charset="0"/>
                          <a:ea typeface="Cambria Math" panose="02040503050406030204" pitchFamily="18" charset="0"/>
                        </a:rPr>
                        <m:t>= </m:t>
                      </m:r>
                      <m:f>
                        <m:fPr>
                          <m:ctrlPr>
                            <a:rPr lang="de-DE" sz="2000" b="0" i="1" smtClean="0">
                              <a:latin typeface="Cambria Math" panose="02040503050406030204" pitchFamily="18" charset="0"/>
                              <a:ea typeface="Cambria Math" panose="02040503050406030204" pitchFamily="18" charset="0"/>
                            </a:rPr>
                          </m:ctrlPr>
                        </m:fPr>
                        <m:num>
                          <m:acc>
                            <m:accPr>
                              <m:chr m:val="̅"/>
                              <m:ctrlPr>
                                <a:rPr lang="de-DE" sz="2000" b="0" i="1" smtClean="0">
                                  <a:latin typeface="Cambria Math" panose="02040503050406030204" pitchFamily="18" charset="0"/>
                                  <a:ea typeface="Cambria Math" panose="02040503050406030204" pitchFamily="18" charset="0"/>
                                </a:rPr>
                              </m:ctrlPr>
                            </m:accPr>
                            <m:e>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𝐻</m:t>
                              </m:r>
                            </m:e>
                          </m:acc>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𝑡</m:t>
                          </m:r>
                        </m:num>
                        <m:den>
                          <m:r>
                            <a:rPr lang="de-DE" sz="2000" b="0" i="1" smtClean="0">
                              <a:latin typeface="Cambria Math" panose="02040503050406030204" pitchFamily="18" charset="0"/>
                              <a:ea typeface="Cambria Math" panose="02040503050406030204" pitchFamily="18" charset="0"/>
                            </a:rPr>
                            <m:t>𝜌</m:t>
                          </m:r>
                          <m:r>
                            <a:rPr lang="de-DE" sz="2000" b="0" i="1" smtClean="0">
                              <a:latin typeface="Cambria Math" panose="02040503050406030204" pitchFamily="18" charset="0"/>
                              <a:ea typeface="Cambria Math" panose="02040503050406030204" pitchFamily="18" charset="0"/>
                            </a:rPr>
                            <m:t>∗</m:t>
                          </m:r>
                          <m:sSub>
                            <m:sSubPr>
                              <m:ctrlPr>
                                <a:rPr lang="de-DE" sz="2000" b="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𝐶</m:t>
                              </m:r>
                            </m:e>
                            <m:sub>
                              <m:r>
                                <a:rPr lang="de-DE" sz="2000" b="0" i="1" smtClean="0">
                                  <a:latin typeface="Cambria Math" panose="02040503050406030204" pitchFamily="18" charset="0"/>
                                  <a:ea typeface="Cambria Math" panose="02040503050406030204" pitchFamily="18" charset="0"/>
                                </a:rPr>
                                <m:t>𝑝</m:t>
                              </m:r>
                            </m:sub>
                          </m:sSub>
                          <m:r>
                            <a:rPr lang="de-DE" sz="2000" b="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h</m:t>
                          </m:r>
                        </m:den>
                      </m:f>
                    </m:oMath>
                  </m:oMathPara>
                </a14:m>
                <a:endParaRPr lang="de-DE" sz="2000" b="0" dirty="0">
                  <a:ea typeface="Cambria Math" panose="02040503050406030204" pitchFamily="18" charset="0"/>
                </a:endParaRPr>
              </a:p>
              <a:p>
                <a:pPr marL="0" indent="0">
                  <a:buNone/>
                </a:pPr>
                <a:endParaRPr lang="de-DE" sz="2000" i="1" dirty="0">
                  <a:latin typeface="Cambria Math" panose="02040503050406030204" pitchFamily="18" charset="0"/>
                  <a:ea typeface="Cambria Math" panose="02040503050406030204" pitchFamily="18" charset="0"/>
                </a:endParaRPr>
              </a:p>
              <a:p>
                <a:pPr marL="0" indent="0">
                  <a:buNone/>
                </a:pPr>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𝑇</m:t>
                    </m:r>
                    <m:r>
                      <a:rPr lang="de-DE" sz="2000" b="0" i="1" smtClean="0">
                        <a:latin typeface="Cambria Math" panose="02040503050406030204" pitchFamily="18" charset="0"/>
                        <a:ea typeface="Cambria Math" panose="02040503050406030204" pitchFamily="18" charset="0"/>
                      </a:rPr>
                      <m:t>= </m:t>
                    </m:r>
                    <m:f>
                      <m:fPr>
                        <m:ctrlPr>
                          <a:rPr lang="de-DE" i="1">
                            <a:latin typeface="Cambria Math" panose="02040503050406030204" pitchFamily="18" charset="0"/>
                            <a:ea typeface="Cambria Math" panose="02040503050406030204" pitchFamily="18" charset="0"/>
                          </a:rPr>
                        </m:ctrlPr>
                      </m:fPr>
                      <m:num>
                        <m:f>
                          <m:fPr>
                            <m:ctrlPr>
                              <a:rPr lang="de-DE" i="1" smtClean="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1.1 </m:t>
                            </m:r>
                            <m:r>
                              <a:rPr lang="de-DE" i="1">
                                <a:latin typeface="Cambria Math" panose="02040503050406030204" pitchFamily="18" charset="0"/>
                                <a:ea typeface="Cambria Math" panose="02040503050406030204" pitchFamily="18" charset="0"/>
                              </a:rPr>
                              <m:t>𝐽</m:t>
                            </m:r>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−1</m:t>
                                </m:r>
                              </m:sup>
                            </m:sSup>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𝑚</m:t>
                                </m:r>
                              </m:e>
                              <m:sup>
                                <m:r>
                                  <a:rPr lang="de-DE" i="1">
                                    <a:latin typeface="Cambria Math" panose="02040503050406030204" pitchFamily="18" charset="0"/>
                                    <a:ea typeface="Cambria Math" panose="02040503050406030204" pitchFamily="18" charset="0"/>
                                  </a:rPr>
                                  <m:t>−2</m:t>
                                </m:r>
                              </m:sup>
                            </m:sSup>
                          </m:num>
                          <m:den>
                            <m:r>
                              <a:rPr lang="de-DE" b="0" i="1" smtClean="0">
                                <a:latin typeface="Cambria Math" panose="02040503050406030204" pitchFamily="18" charset="0"/>
                                <a:ea typeface="Cambria Math" panose="02040503050406030204" pitchFamily="18" charset="0"/>
                              </a:rPr>
                              <m:t>2</m:t>
                            </m:r>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63 </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3,154 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10</m:t>
                            </m:r>
                          </m:e>
                          <m:sup>
                            <m:r>
                              <a:rPr lang="de-DE" i="1">
                                <a:latin typeface="Cambria Math" panose="02040503050406030204" pitchFamily="18" charset="0"/>
                                <a:ea typeface="Cambria Math" panose="02040503050406030204" pitchFamily="18" charset="0"/>
                              </a:rPr>
                              <m:t>7</m:t>
                            </m:r>
                          </m:sup>
                        </m:sSup>
                        <m:r>
                          <a:rPr lang="de-DE" i="1">
                            <a:latin typeface="Cambria Math" panose="02040503050406030204" pitchFamily="18" charset="0"/>
                            <a:ea typeface="Cambria Math" panose="02040503050406030204" pitchFamily="18" charset="0"/>
                          </a:rPr>
                          <m:t>𝑠</m:t>
                        </m:r>
                      </m:num>
                      <m:den>
                        <m:r>
                          <a:rPr lang="de-DE" b="0" i="1" smtClean="0">
                            <a:latin typeface="Cambria Math" panose="02040503050406030204" pitchFamily="18" charset="0"/>
                            <a:ea typeface="Cambria Math" panose="02040503050406030204" pitchFamily="18" charset="0"/>
                          </a:rPr>
                          <m:t>1000 </m:t>
                        </m:r>
                        <m:r>
                          <a:rPr lang="de-DE" b="0" i="1" smtClean="0">
                            <a:latin typeface="Cambria Math" panose="02040503050406030204" pitchFamily="18" charset="0"/>
                            <a:ea typeface="Cambria Math" panose="02040503050406030204" pitchFamily="18" charset="0"/>
                          </a:rPr>
                          <m:t>𝑘𝑔</m:t>
                        </m:r>
                        <m:r>
                          <a:rPr lang="de-DE" b="0" i="1" smtClean="0">
                            <a:latin typeface="Cambria Math" panose="02040503050406030204" pitchFamily="18" charset="0"/>
                            <a:ea typeface="Cambria Math" panose="02040503050406030204" pitchFamily="18" charset="0"/>
                          </a:rPr>
                          <m:t>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𝑚</m:t>
                            </m:r>
                          </m:e>
                          <m:sup>
                            <m:r>
                              <a:rPr lang="de-DE" b="0" i="1" smtClean="0">
                                <a:latin typeface="Cambria Math" panose="02040503050406030204" pitchFamily="18" charset="0"/>
                                <a:ea typeface="Cambria Math" panose="02040503050406030204" pitchFamily="18" charset="0"/>
                              </a:rPr>
                              <m:t>−3</m:t>
                            </m:r>
                          </m:sup>
                        </m:sSup>
                        <m:r>
                          <a:rPr lang="de-DE" b="0" i="1" smtClean="0">
                            <a:latin typeface="Cambria Math" panose="02040503050406030204" pitchFamily="18" charset="0"/>
                            <a:ea typeface="Cambria Math" panose="02040503050406030204" pitchFamily="18" charset="0"/>
                          </a:rPr>
                          <m:t> ∗4000 </m:t>
                        </m:r>
                        <m:r>
                          <a:rPr lang="de-DE" b="0" i="1" smtClean="0">
                            <a:latin typeface="Cambria Math" panose="02040503050406030204" pitchFamily="18" charset="0"/>
                            <a:ea typeface="Cambria Math" panose="02040503050406030204" pitchFamily="18" charset="0"/>
                          </a:rPr>
                          <m:t>𝐽</m:t>
                        </m:r>
                        <m:r>
                          <a:rPr lang="de-DE" b="0" i="1" smtClean="0">
                            <a:latin typeface="Cambria Math" panose="02040503050406030204" pitchFamily="18" charset="0"/>
                            <a:ea typeface="Cambria Math" panose="02040503050406030204" pitchFamily="18" charset="0"/>
                          </a:rPr>
                          <m:t>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𝑘𝑔</m:t>
                            </m:r>
                          </m:e>
                          <m:sup>
                            <m:r>
                              <a:rPr lang="de-DE" b="0" i="1" smtClean="0">
                                <a:latin typeface="Cambria Math" panose="02040503050406030204" pitchFamily="18" charset="0"/>
                                <a:ea typeface="Cambria Math" panose="02040503050406030204" pitchFamily="18" charset="0"/>
                              </a:rPr>
                              <m:t>−1</m:t>
                            </m:r>
                          </m:sup>
                        </m:sSup>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𝐾</m:t>
                            </m:r>
                          </m:e>
                          <m:sup>
                            <m:r>
                              <a:rPr lang="de-DE" b="0" i="1" smtClean="0">
                                <a:latin typeface="Cambria Math" panose="02040503050406030204" pitchFamily="18" charset="0"/>
                                <a:ea typeface="Cambria Math" panose="02040503050406030204" pitchFamily="18" charset="0"/>
                              </a:rPr>
                              <m:t>−1</m:t>
                            </m:r>
                          </m:sup>
                        </m:sSup>
                        <m:r>
                          <a:rPr lang="de-DE" b="0" i="1" smtClean="0">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500 </m:t>
                        </m:r>
                        <m:r>
                          <a:rPr lang="de-DE" i="1">
                            <a:latin typeface="Cambria Math" panose="02040503050406030204" pitchFamily="18" charset="0"/>
                            <a:ea typeface="Cambria Math" panose="02040503050406030204" pitchFamily="18" charset="0"/>
                          </a:rPr>
                          <m:t>𝑚</m:t>
                        </m:r>
                      </m:den>
                    </m:f>
                    <m:r>
                      <a:rPr lang="de-DE" i="1">
                        <a:latin typeface="Cambria Math" panose="02040503050406030204" pitchFamily="18" charset="0"/>
                        <a:ea typeface="Cambria Math" panose="02040503050406030204" pitchFamily="18" charset="0"/>
                      </a:rPr>
                      <m:t> </m:t>
                    </m:r>
                  </m:oMath>
                </a14:m>
                <a:r>
                  <a:rPr lang="de-DE" sz="2000" b="0" dirty="0">
                    <a:ea typeface="Cambria Math" panose="02040503050406030204" pitchFamily="18" charset="0"/>
                  </a:rPr>
                  <a:t>=0.55 °C</a:t>
                </a:r>
              </a:p>
              <a:p>
                <a:pPr marL="0" indent="0">
                  <a:buNone/>
                </a:pPr>
                <a:endParaRPr lang="en-GB" sz="2000" dirty="0"/>
              </a:p>
            </p:txBody>
          </p:sp>
        </mc:Choice>
        <mc:Fallback xmlns="">
          <p:sp>
            <p:nvSpPr>
              <p:cNvPr id="3" name="Content Placeholder 2">
                <a:extLst>
                  <a:ext uri="{FF2B5EF4-FFF2-40B4-BE49-F238E27FC236}">
                    <a16:creationId xmlns:a16="http://schemas.microsoft.com/office/drawing/2014/main" id="{B7E65A03-DAF5-41AD-86FD-0BF4DC845A0A}"/>
                  </a:ext>
                </a:extLst>
              </p:cNvPr>
              <p:cNvSpPr>
                <a:spLocks noGrp="1" noRot="1" noChangeAspect="1" noMove="1" noResize="1" noEditPoints="1" noAdjustHandles="1" noChangeArrowheads="1" noChangeShapeType="1" noTextEdit="1"/>
              </p:cNvSpPr>
              <p:nvPr>
                <p:ph idx="1"/>
              </p:nvPr>
            </p:nvSpPr>
            <p:spPr>
              <a:xfrm>
                <a:off x="628649" y="136524"/>
                <a:ext cx="8225983" cy="6403172"/>
              </a:xfrm>
              <a:blipFill>
                <a:blip r:embed="rId2"/>
                <a:stretch>
                  <a:fillRect l="-1333" t="-2093" r="-1185"/>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22B53ABD-5AF9-4008-B605-A13BBAD473CD}"/>
              </a:ext>
            </a:extLst>
          </p:cNvPr>
          <p:cNvSpPr>
            <a:spLocks noGrp="1"/>
          </p:cNvSpPr>
          <p:nvPr>
            <p:ph type="sldNum" sz="quarter" idx="12"/>
          </p:nvPr>
        </p:nvSpPr>
        <p:spPr/>
        <p:txBody>
          <a:bodyPr/>
          <a:lstStyle/>
          <a:p>
            <a:fld id="{78C4628D-F498-401D-A166-0FDE3BD7D38E}" type="slidenum">
              <a:rPr lang="en-DE" smtClean="0"/>
              <a:t>71</a:t>
            </a:fld>
            <a:endParaRPr lang="en-DE" dirty="0"/>
          </a:p>
        </p:txBody>
      </p:sp>
    </p:spTree>
    <p:extLst>
      <p:ext uri="{BB962C8B-B14F-4D97-AF65-F5344CB8AC3E}">
        <p14:creationId xmlns:p14="http://schemas.microsoft.com/office/powerpoint/2010/main" val="1653853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F354-5046-46C1-941E-ADC9D65F74CC}"/>
              </a:ext>
            </a:extLst>
          </p:cNvPr>
          <p:cNvSpPr>
            <a:spLocks noGrp="1"/>
          </p:cNvSpPr>
          <p:nvPr>
            <p:ph type="title"/>
          </p:nvPr>
        </p:nvSpPr>
        <p:spPr>
          <a:xfrm>
            <a:off x="628650" y="2460143"/>
            <a:ext cx="7886700" cy="1325563"/>
          </a:xfrm>
        </p:spPr>
        <p:txBody>
          <a:bodyPr/>
          <a:lstStyle/>
          <a:p>
            <a:r>
              <a:rPr lang="de-DE" dirty="0"/>
              <a:t>2. The </a:t>
            </a:r>
            <a:r>
              <a:rPr lang="de-DE" dirty="0" err="1"/>
              <a:t>Oceanic</a:t>
            </a:r>
            <a:r>
              <a:rPr lang="de-DE" dirty="0"/>
              <a:t> Carbon Cycle</a:t>
            </a:r>
            <a:endParaRPr lang="en-DE" dirty="0"/>
          </a:p>
        </p:txBody>
      </p:sp>
      <p:sp>
        <p:nvSpPr>
          <p:cNvPr id="4" name="Slide Number Placeholder 3">
            <a:extLst>
              <a:ext uri="{FF2B5EF4-FFF2-40B4-BE49-F238E27FC236}">
                <a16:creationId xmlns:a16="http://schemas.microsoft.com/office/drawing/2014/main" id="{90E56FA6-ABB5-40CA-B736-A2A928572BE4}"/>
              </a:ext>
            </a:extLst>
          </p:cNvPr>
          <p:cNvSpPr>
            <a:spLocks noGrp="1"/>
          </p:cNvSpPr>
          <p:nvPr>
            <p:ph type="sldNum" sz="quarter" idx="12"/>
          </p:nvPr>
        </p:nvSpPr>
        <p:spPr/>
        <p:txBody>
          <a:bodyPr/>
          <a:lstStyle/>
          <a:p>
            <a:fld id="{78C4628D-F498-401D-A166-0FDE3BD7D38E}" type="slidenum">
              <a:rPr lang="en-DE" smtClean="0"/>
              <a:t>72</a:t>
            </a:fld>
            <a:endParaRPr lang="en-DE" dirty="0"/>
          </a:p>
        </p:txBody>
      </p:sp>
    </p:spTree>
    <p:extLst>
      <p:ext uri="{BB962C8B-B14F-4D97-AF65-F5344CB8AC3E}">
        <p14:creationId xmlns:p14="http://schemas.microsoft.com/office/powerpoint/2010/main" val="732358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EEF5-86EE-4B34-A1BA-BD61D824CACB}"/>
              </a:ext>
            </a:extLst>
          </p:cNvPr>
          <p:cNvSpPr>
            <a:spLocks noGrp="1"/>
          </p:cNvSpPr>
          <p:nvPr>
            <p:ph type="title"/>
          </p:nvPr>
        </p:nvSpPr>
        <p:spPr/>
        <p:txBody>
          <a:bodyPr/>
          <a:lstStyle/>
          <a:p>
            <a:r>
              <a:rPr lang="de-DE" dirty="0"/>
              <a:t>Global Carbon Cycle (</a:t>
            </a:r>
            <a:r>
              <a:rPr lang="de-DE" dirty="0" err="1"/>
              <a:t>historical</a:t>
            </a:r>
            <a:r>
              <a:rPr lang="de-DE" dirty="0"/>
              <a:t>)</a:t>
            </a:r>
            <a:endParaRPr lang="en-DE" dirty="0"/>
          </a:p>
        </p:txBody>
      </p:sp>
      <p:sp>
        <p:nvSpPr>
          <p:cNvPr id="4" name="Slide Number Placeholder 3">
            <a:extLst>
              <a:ext uri="{FF2B5EF4-FFF2-40B4-BE49-F238E27FC236}">
                <a16:creationId xmlns:a16="http://schemas.microsoft.com/office/drawing/2014/main" id="{4BBAA4C4-CD7E-4AEF-AFA5-A040623DD7D3}"/>
              </a:ext>
            </a:extLst>
          </p:cNvPr>
          <p:cNvSpPr>
            <a:spLocks noGrp="1"/>
          </p:cNvSpPr>
          <p:nvPr>
            <p:ph type="sldNum" sz="quarter" idx="12"/>
          </p:nvPr>
        </p:nvSpPr>
        <p:spPr/>
        <p:txBody>
          <a:bodyPr/>
          <a:lstStyle/>
          <a:p>
            <a:fld id="{78C4628D-F498-401D-A166-0FDE3BD7D38E}" type="slidenum">
              <a:rPr lang="en-DE" smtClean="0"/>
              <a:t>73</a:t>
            </a:fld>
            <a:endParaRPr lang="en-DE" dirty="0"/>
          </a:p>
        </p:txBody>
      </p:sp>
      <p:pic>
        <p:nvPicPr>
          <p:cNvPr id="3074" name="Picture 2">
            <a:extLst>
              <a:ext uri="{FF2B5EF4-FFF2-40B4-BE49-F238E27FC236}">
                <a16:creationId xmlns:a16="http://schemas.microsoft.com/office/drawing/2014/main" id="{0AED0CBD-559D-48F3-AD08-3E169CF60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486" y="1331664"/>
            <a:ext cx="5087137" cy="51612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A64F31-8136-4CBA-9392-F32BA077F2A8}"/>
              </a:ext>
            </a:extLst>
          </p:cNvPr>
          <p:cNvSpPr txBox="1"/>
          <p:nvPr/>
        </p:nvSpPr>
        <p:spPr>
          <a:xfrm>
            <a:off x="291402" y="1690689"/>
            <a:ext cx="1979525" cy="646331"/>
          </a:xfrm>
          <a:prstGeom prst="rect">
            <a:avLst/>
          </a:prstGeom>
          <a:noFill/>
        </p:spPr>
        <p:txBody>
          <a:bodyPr wrap="square" rtlCol="0">
            <a:spAutoFit/>
          </a:bodyPr>
          <a:lstStyle/>
          <a:p>
            <a:r>
              <a:rPr lang="de-DE" dirty="0"/>
              <a:t>Global Carbon Project 2019</a:t>
            </a:r>
            <a:endParaRPr lang="en-DE" dirty="0"/>
          </a:p>
        </p:txBody>
      </p:sp>
      <p:sp>
        <p:nvSpPr>
          <p:cNvPr id="6" name="Right Brace 5">
            <a:extLst>
              <a:ext uri="{FF2B5EF4-FFF2-40B4-BE49-F238E27FC236}">
                <a16:creationId xmlns:a16="http://schemas.microsoft.com/office/drawing/2014/main" id="{832907E3-021B-4987-9B6E-C9A4F610D705}"/>
              </a:ext>
            </a:extLst>
          </p:cNvPr>
          <p:cNvSpPr/>
          <p:nvPr/>
        </p:nvSpPr>
        <p:spPr>
          <a:xfrm>
            <a:off x="7114233" y="4983982"/>
            <a:ext cx="281354" cy="994787"/>
          </a:xfrm>
          <a:prstGeom prst="righ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8" name="Right Brace 7">
            <a:extLst>
              <a:ext uri="{FF2B5EF4-FFF2-40B4-BE49-F238E27FC236}">
                <a16:creationId xmlns:a16="http://schemas.microsoft.com/office/drawing/2014/main" id="{8DB1858C-128A-4901-9E38-EA33B1860E76}"/>
              </a:ext>
            </a:extLst>
          </p:cNvPr>
          <p:cNvSpPr/>
          <p:nvPr/>
        </p:nvSpPr>
        <p:spPr>
          <a:xfrm>
            <a:off x="7114233" y="3876604"/>
            <a:ext cx="281354" cy="994787"/>
          </a:xfrm>
          <a:prstGeom prst="righ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 name="TextBox 6">
            <a:extLst>
              <a:ext uri="{FF2B5EF4-FFF2-40B4-BE49-F238E27FC236}">
                <a16:creationId xmlns:a16="http://schemas.microsoft.com/office/drawing/2014/main" id="{FF268497-26EC-4609-899D-4FD2B41CB57D}"/>
              </a:ext>
            </a:extLst>
          </p:cNvPr>
          <p:cNvSpPr txBox="1"/>
          <p:nvPr/>
        </p:nvSpPr>
        <p:spPr>
          <a:xfrm>
            <a:off x="7419628" y="3923822"/>
            <a:ext cx="817411" cy="923330"/>
          </a:xfrm>
          <a:prstGeom prst="rect">
            <a:avLst/>
          </a:prstGeom>
          <a:noFill/>
        </p:spPr>
        <p:txBody>
          <a:bodyPr wrap="square" rtlCol="0">
            <a:spAutoFit/>
          </a:bodyPr>
          <a:lstStyle/>
          <a:p>
            <a:r>
              <a:rPr lang="de-DE" dirty="0">
                <a:solidFill>
                  <a:schemeClr val="accent6">
                    <a:lumMod val="75000"/>
                  </a:schemeClr>
                </a:solidFill>
              </a:rPr>
              <a:t>Land and Ocean</a:t>
            </a:r>
            <a:endParaRPr lang="en-DE" dirty="0">
              <a:solidFill>
                <a:schemeClr val="accent6">
                  <a:lumMod val="75000"/>
                </a:schemeClr>
              </a:solidFill>
            </a:endParaRPr>
          </a:p>
        </p:txBody>
      </p:sp>
      <p:sp>
        <p:nvSpPr>
          <p:cNvPr id="11" name="TextBox 10">
            <a:extLst>
              <a:ext uri="{FF2B5EF4-FFF2-40B4-BE49-F238E27FC236}">
                <a16:creationId xmlns:a16="http://schemas.microsoft.com/office/drawing/2014/main" id="{E6832DCF-898F-4F76-88D7-6782BD9272A0}"/>
              </a:ext>
            </a:extLst>
          </p:cNvPr>
          <p:cNvSpPr txBox="1"/>
          <p:nvPr/>
        </p:nvSpPr>
        <p:spPr>
          <a:xfrm>
            <a:off x="7993464" y="4189331"/>
            <a:ext cx="4572000" cy="369332"/>
          </a:xfrm>
          <a:prstGeom prst="rect">
            <a:avLst/>
          </a:prstGeom>
          <a:noFill/>
        </p:spPr>
        <p:txBody>
          <a:bodyPr wrap="square">
            <a:spAutoFit/>
          </a:bodyPr>
          <a:lstStyle/>
          <a:p>
            <a:r>
              <a:rPr lang="de-DE" dirty="0">
                <a:solidFill>
                  <a:schemeClr val="accent6">
                    <a:lumMod val="75000"/>
                  </a:schemeClr>
                </a:solidFill>
              </a:rPr>
              <a:t>~50%</a:t>
            </a:r>
            <a:endParaRPr lang="en-DE" dirty="0">
              <a:solidFill>
                <a:schemeClr val="accent6">
                  <a:lumMod val="75000"/>
                </a:schemeClr>
              </a:solidFill>
            </a:endParaRPr>
          </a:p>
        </p:txBody>
      </p:sp>
      <p:sp>
        <p:nvSpPr>
          <p:cNvPr id="12" name="TextBox 11">
            <a:extLst>
              <a:ext uri="{FF2B5EF4-FFF2-40B4-BE49-F238E27FC236}">
                <a16:creationId xmlns:a16="http://schemas.microsoft.com/office/drawing/2014/main" id="{BE5DB7C2-3324-4216-854E-7B23743F828E}"/>
              </a:ext>
            </a:extLst>
          </p:cNvPr>
          <p:cNvSpPr txBox="1"/>
          <p:nvPr/>
        </p:nvSpPr>
        <p:spPr>
          <a:xfrm>
            <a:off x="7828334" y="5479688"/>
            <a:ext cx="4572000" cy="369332"/>
          </a:xfrm>
          <a:prstGeom prst="rect">
            <a:avLst/>
          </a:prstGeom>
          <a:noFill/>
        </p:spPr>
        <p:txBody>
          <a:bodyPr wrap="square">
            <a:spAutoFit/>
          </a:bodyPr>
          <a:lstStyle/>
          <a:p>
            <a:r>
              <a:rPr lang="de-DE" dirty="0">
                <a:solidFill>
                  <a:schemeClr val="accent5">
                    <a:lumMod val="75000"/>
                  </a:schemeClr>
                </a:solidFill>
              </a:rPr>
              <a:t>~50%</a:t>
            </a:r>
            <a:endParaRPr lang="en-DE" dirty="0">
              <a:solidFill>
                <a:schemeClr val="accent5">
                  <a:lumMod val="75000"/>
                </a:schemeClr>
              </a:solidFill>
            </a:endParaRPr>
          </a:p>
        </p:txBody>
      </p:sp>
      <p:sp>
        <p:nvSpPr>
          <p:cNvPr id="13" name="TextBox 12">
            <a:extLst>
              <a:ext uri="{FF2B5EF4-FFF2-40B4-BE49-F238E27FC236}">
                <a16:creationId xmlns:a16="http://schemas.microsoft.com/office/drawing/2014/main" id="{F2309EF8-72E2-49DC-BA41-67991EEE7E51}"/>
              </a:ext>
            </a:extLst>
          </p:cNvPr>
          <p:cNvSpPr txBox="1"/>
          <p:nvPr/>
        </p:nvSpPr>
        <p:spPr>
          <a:xfrm>
            <a:off x="7503098" y="5135640"/>
            <a:ext cx="1640902" cy="369332"/>
          </a:xfrm>
          <a:prstGeom prst="rect">
            <a:avLst/>
          </a:prstGeom>
          <a:noFill/>
        </p:spPr>
        <p:txBody>
          <a:bodyPr wrap="square" rtlCol="0">
            <a:spAutoFit/>
          </a:bodyPr>
          <a:lstStyle/>
          <a:p>
            <a:r>
              <a:rPr lang="de-DE" dirty="0" err="1">
                <a:solidFill>
                  <a:schemeClr val="accent5">
                    <a:lumMod val="75000"/>
                  </a:schemeClr>
                </a:solidFill>
              </a:rPr>
              <a:t>Atmosphere</a:t>
            </a:r>
            <a:endParaRPr lang="en-DE" dirty="0">
              <a:solidFill>
                <a:schemeClr val="accent5">
                  <a:lumMod val="75000"/>
                </a:schemeClr>
              </a:solidFill>
            </a:endParaRPr>
          </a:p>
        </p:txBody>
      </p:sp>
    </p:spTree>
    <p:extLst>
      <p:ext uri="{BB962C8B-B14F-4D97-AF65-F5344CB8AC3E}">
        <p14:creationId xmlns:p14="http://schemas.microsoft.com/office/powerpoint/2010/main" val="30482948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EEF5-86EE-4B34-A1BA-BD61D824CACB}"/>
              </a:ext>
            </a:extLst>
          </p:cNvPr>
          <p:cNvSpPr>
            <a:spLocks noGrp="1"/>
          </p:cNvSpPr>
          <p:nvPr>
            <p:ph type="title"/>
          </p:nvPr>
        </p:nvSpPr>
        <p:spPr/>
        <p:txBody>
          <a:bodyPr/>
          <a:lstStyle/>
          <a:p>
            <a:r>
              <a:rPr lang="de-DE" dirty="0"/>
              <a:t>Global Carbon Cycle</a:t>
            </a:r>
            <a:endParaRPr lang="en-DE" dirty="0"/>
          </a:p>
        </p:txBody>
      </p:sp>
      <p:sp>
        <p:nvSpPr>
          <p:cNvPr id="4" name="Slide Number Placeholder 3">
            <a:extLst>
              <a:ext uri="{FF2B5EF4-FFF2-40B4-BE49-F238E27FC236}">
                <a16:creationId xmlns:a16="http://schemas.microsoft.com/office/drawing/2014/main" id="{4BBAA4C4-CD7E-4AEF-AFA5-A040623DD7D3}"/>
              </a:ext>
            </a:extLst>
          </p:cNvPr>
          <p:cNvSpPr>
            <a:spLocks noGrp="1"/>
          </p:cNvSpPr>
          <p:nvPr>
            <p:ph type="sldNum" sz="quarter" idx="12"/>
          </p:nvPr>
        </p:nvSpPr>
        <p:spPr/>
        <p:txBody>
          <a:bodyPr/>
          <a:lstStyle/>
          <a:p>
            <a:fld id="{78C4628D-F498-401D-A166-0FDE3BD7D38E}" type="slidenum">
              <a:rPr lang="en-DE" smtClean="0"/>
              <a:t>74</a:t>
            </a:fld>
            <a:endParaRPr lang="en-DE" dirty="0"/>
          </a:p>
        </p:txBody>
      </p:sp>
      <p:sp>
        <p:nvSpPr>
          <p:cNvPr id="3" name="TextBox 2">
            <a:extLst>
              <a:ext uri="{FF2B5EF4-FFF2-40B4-BE49-F238E27FC236}">
                <a16:creationId xmlns:a16="http://schemas.microsoft.com/office/drawing/2014/main" id="{94471C2C-C745-49D0-B9AA-950E247D36A8}"/>
              </a:ext>
            </a:extLst>
          </p:cNvPr>
          <p:cNvSpPr txBox="1"/>
          <p:nvPr/>
        </p:nvSpPr>
        <p:spPr>
          <a:xfrm>
            <a:off x="207165" y="2200589"/>
            <a:ext cx="2918418" cy="2031325"/>
          </a:xfrm>
          <a:prstGeom prst="rect">
            <a:avLst/>
          </a:prstGeom>
          <a:noFill/>
        </p:spPr>
        <p:txBody>
          <a:bodyPr wrap="square" rtlCol="0">
            <a:spAutoFit/>
          </a:bodyPr>
          <a:lstStyle/>
          <a:p>
            <a:r>
              <a:rPr lang="de-DE" dirty="0" err="1"/>
              <a:t>Important</a:t>
            </a:r>
            <a:r>
              <a:rPr lang="de-DE" dirty="0"/>
              <a:t> </a:t>
            </a:r>
            <a:r>
              <a:rPr lang="de-DE" dirty="0" err="1"/>
              <a:t>to</a:t>
            </a:r>
            <a:r>
              <a:rPr lang="de-DE" dirty="0"/>
              <a:t> </a:t>
            </a:r>
            <a:r>
              <a:rPr lang="de-DE" dirty="0" err="1"/>
              <a:t>distinguish</a:t>
            </a:r>
            <a:r>
              <a:rPr lang="de-DE" dirty="0"/>
              <a:t> </a:t>
            </a:r>
            <a:r>
              <a:rPr lang="de-DE" dirty="0" err="1"/>
              <a:t>between</a:t>
            </a:r>
            <a:endParaRPr lang="de-DE" dirty="0"/>
          </a:p>
          <a:p>
            <a:pPr marL="285750" indent="-285750">
              <a:buFontTx/>
              <a:buChar char="-"/>
            </a:pPr>
            <a:r>
              <a:rPr lang="de-DE" dirty="0" err="1"/>
              <a:t>the</a:t>
            </a:r>
            <a:r>
              <a:rPr lang="de-DE" dirty="0"/>
              <a:t> </a:t>
            </a:r>
            <a:r>
              <a:rPr lang="de-DE" dirty="0" err="1"/>
              <a:t>natural</a:t>
            </a:r>
            <a:r>
              <a:rPr lang="de-DE" dirty="0"/>
              <a:t> </a:t>
            </a:r>
            <a:r>
              <a:rPr lang="de-DE" dirty="0" err="1"/>
              <a:t>carbon</a:t>
            </a:r>
            <a:r>
              <a:rPr lang="de-DE" dirty="0"/>
              <a:t> </a:t>
            </a:r>
            <a:r>
              <a:rPr lang="de-DE" dirty="0" err="1"/>
              <a:t>flux</a:t>
            </a:r>
            <a:r>
              <a:rPr lang="de-DE" dirty="0"/>
              <a:t> (</a:t>
            </a:r>
            <a:r>
              <a:rPr lang="de-DE" dirty="0" err="1"/>
              <a:t>pre-industrial</a:t>
            </a:r>
            <a:r>
              <a:rPr lang="de-DE" dirty="0"/>
              <a:t> </a:t>
            </a:r>
            <a:r>
              <a:rPr lang="de-DE" dirty="0" err="1"/>
              <a:t>baseline</a:t>
            </a:r>
            <a:endParaRPr lang="de-DE" dirty="0"/>
          </a:p>
          <a:p>
            <a:pPr marL="285750" indent="-285750">
              <a:buFontTx/>
              <a:buChar char="-"/>
            </a:pPr>
            <a:r>
              <a:rPr lang="de-DE" dirty="0" err="1">
                <a:solidFill>
                  <a:srgbClr val="FF0000"/>
                </a:solidFill>
              </a:rPr>
              <a:t>Anthropogenic</a:t>
            </a:r>
            <a:r>
              <a:rPr lang="de-DE" dirty="0">
                <a:solidFill>
                  <a:srgbClr val="FF0000"/>
                </a:solidFill>
              </a:rPr>
              <a:t> </a:t>
            </a:r>
            <a:r>
              <a:rPr lang="de-DE" dirty="0" err="1">
                <a:solidFill>
                  <a:srgbClr val="FF0000"/>
                </a:solidFill>
              </a:rPr>
              <a:t>perturbation</a:t>
            </a:r>
            <a:r>
              <a:rPr lang="de-DE" dirty="0">
                <a:solidFill>
                  <a:srgbClr val="FF0000"/>
                </a:solidFill>
              </a:rPr>
              <a:t> </a:t>
            </a:r>
            <a:r>
              <a:rPr lang="de-DE" dirty="0" err="1">
                <a:solidFill>
                  <a:srgbClr val="FF0000"/>
                </a:solidFill>
              </a:rPr>
              <a:t>of</a:t>
            </a:r>
            <a:r>
              <a:rPr lang="de-DE" dirty="0">
                <a:solidFill>
                  <a:srgbClr val="FF0000"/>
                </a:solidFill>
              </a:rPr>
              <a:t> </a:t>
            </a:r>
            <a:r>
              <a:rPr lang="de-DE" dirty="0" err="1">
                <a:solidFill>
                  <a:srgbClr val="FF0000"/>
                </a:solidFill>
              </a:rPr>
              <a:t>carbon</a:t>
            </a:r>
            <a:r>
              <a:rPr lang="de-DE" dirty="0">
                <a:solidFill>
                  <a:srgbClr val="FF0000"/>
                </a:solidFill>
              </a:rPr>
              <a:t> </a:t>
            </a:r>
            <a:r>
              <a:rPr lang="de-DE" dirty="0" err="1">
                <a:solidFill>
                  <a:srgbClr val="FF0000"/>
                </a:solidFill>
              </a:rPr>
              <a:t>cycle</a:t>
            </a:r>
            <a:endParaRPr lang="en-DE" dirty="0">
              <a:solidFill>
                <a:srgbClr val="FF0000"/>
              </a:solidFill>
            </a:endParaRPr>
          </a:p>
        </p:txBody>
      </p:sp>
      <p:pic>
        <p:nvPicPr>
          <p:cNvPr id="2050" name="Picture 2">
            <a:extLst>
              <a:ext uri="{FF2B5EF4-FFF2-40B4-BE49-F238E27FC236}">
                <a16:creationId xmlns:a16="http://schemas.microsoft.com/office/drawing/2014/main" id="{57A88170-1E82-42B9-A407-9EAE7843B0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73" t="12602" r="4484" b="7314"/>
          <a:stretch/>
        </p:blipFill>
        <p:spPr bwMode="auto">
          <a:xfrm>
            <a:off x="3279859" y="1949899"/>
            <a:ext cx="5235491" cy="414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3627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9077-B692-4D4A-A4C2-F0F9D33C3C5A}"/>
              </a:ext>
            </a:extLst>
          </p:cNvPr>
          <p:cNvSpPr>
            <a:spLocks noGrp="1"/>
          </p:cNvSpPr>
          <p:nvPr>
            <p:ph type="title"/>
          </p:nvPr>
        </p:nvSpPr>
        <p:spPr/>
        <p:txBody>
          <a:bodyPr/>
          <a:lstStyle/>
          <a:p>
            <a:r>
              <a:rPr lang="de-DE" dirty="0"/>
              <a:t>Global Carbon Cycle</a:t>
            </a:r>
            <a:endParaRPr lang="en-DE" dirty="0"/>
          </a:p>
        </p:txBody>
      </p:sp>
      <p:sp>
        <p:nvSpPr>
          <p:cNvPr id="4" name="Slide Number Placeholder 3">
            <a:extLst>
              <a:ext uri="{FF2B5EF4-FFF2-40B4-BE49-F238E27FC236}">
                <a16:creationId xmlns:a16="http://schemas.microsoft.com/office/drawing/2014/main" id="{A01A3D73-060B-4F67-9AB6-82973D3FEFCE}"/>
              </a:ext>
            </a:extLst>
          </p:cNvPr>
          <p:cNvSpPr>
            <a:spLocks noGrp="1"/>
          </p:cNvSpPr>
          <p:nvPr>
            <p:ph type="sldNum" sz="quarter" idx="12"/>
          </p:nvPr>
        </p:nvSpPr>
        <p:spPr/>
        <p:txBody>
          <a:bodyPr/>
          <a:lstStyle/>
          <a:p>
            <a:fld id="{78C4628D-F498-401D-A166-0FDE3BD7D38E}" type="slidenum">
              <a:rPr lang="en-DE" smtClean="0"/>
              <a:t>75</a:t>
            </a:fld>
            <a:endParaRPr lang="en-DE" dirty="0"/>
          </a:p>
        </p:txBody>
      </p:sp>
      <p:pic>
        <p:nvPicPr>
          <p:cNvPr id="5" name="Picture 4">
            <a:extLst>
              <a:ext uri="{FF2B5EF4-FFF2-40B4-BE49-F238E27FC236}">
                <a16:creationId xmlns:a16="http://schemas.microsoft.com/office/drawing/2014/main" id="{3D1DDD10-D4ED-4728-85BB-FC7CCF4A4D7F}"/>
              </a:ext>
            </a:extLst>
          </p:cNvPr>
          <p:cNvPicPr>
            <a:picLocks noChangeAspect="1"/>
          </p:cNvPicPr>
          <p:nvPr/>
        </p:nvPicPr>
        <p:blipFill rotWithShape="1">
          <a:blip r:embed="rId2"/>
          <a:srcRect l="5996" t="11739" r="7754" b="10190"/>
          <a:stretch/>
        </p:blipFill>
        <p:spPr>
          <a:xfrm>
            <a:off x="1010488" y="2340776"/>
            <a:ext cx="7886701" cy="4015575"/>
          </a:xfrm>
          <a:prstGeom prst="rect">
            <a:avLst/>
          </a:prstGeom>
        </p:spPr>
      </p:pic>
      <p:sp>
        <p:nvSpPr>
          <p:cNvPr id="7" name="TextBox 6">
            <a:extLst>
              <a:ext uri="{FF2B5EF4-FFF2-40B4-BE49-F238E27FC236}">
                <a16:creationId xmlns:a16="http://schemas.microsoft.com/office/drawing/2014/main" id="{8DCB6AA8-E490-469D-A2F2-1B88DA2CB8CA}"/>
              </a:ext>
            </a:extLst>
          </p:cNvPr>
          <p:cNvSpPr txBox="1"/>
          <p:nvPr/>
        </p:nvSpPr>
        <p:spPr>
          <a:xfrm>
            <a:off x="552659" y="1557495"/>
            <a:ext cx="5280982" cy="369332"/>
          </a:xfrm>
          <a:prstGeom prst="rect">
            <a:avLst/>
          </a:prstGeom>
          <a:noFill/>
        </p:spPr>
        <p:txBody>
          <a:bodyPr wrap="square" rtlCol="0">
            <a:spAutoFit/>
          </a:bodyPr>
          <a:lstStyle/>
          <a:p>
            <a:r>
              <a:rPr lang="de-DE" dirty="0"/>
              <a:t>Long </a:t>
            </a:r>
            <a:r>
              <a:rPr lang="de-DE" dirty="0" err="1"/>
              <a:t>term</a:t>
            </a:r>
            <a:r>
              <a:rPr lang="de-DE" dirty="0"/>
              <a:t> </a:t>
            </a:r>
            <a:r>
              <a:rPr lang="de-DE" dirty="0" err="1"/>
              <a:t>carbon</a:t>
            </a:r>
            <a:r>
              <a:rPr lang="de-DE" dirty="0"/>
              <a:t> </a:t>
            </a:r>
            <a:r>
              <a:rPr lang="de-DE" dirty="0" err="1"/>
              <a:t>cycle</a:t>
            </a:r>
            <a:r>
              <a:rPr lang="de-DE" dirty="0"/>
              <a:t> (</a:t>
            </a:r>
            <a:r>
              <a:rPr lang="de-DE" dirty="0" err="1"/>
              <a:t>geological</a:t>
            </a:r>
            <a:r>
              <a:rPr lang="de-DE" dirty="0"/>
              <a:t> time </a:t>
            </a:r>
            <a:r>
              <a:rPr lang="de-DE" dirty="0" err="1"/>
              <a:t>scales</a:t>
            </a:r>
            <a:r>
              <a:rPr lang="de-DE" dirty="0"/>
              <a:t>)</a:t>
            </a:r>
            <a:endParaRPr lang="en-DE" dirty="0"/>
          </a:p>
        </p:txBody>
      </p:sp>
    </p:spTree>
    <p:extLst>
      <p:ext uri="{BB962C8B-B14F-4D97-AF65-F5344CB8AC3E}">
        <p14:creationId xmlns:p14="http://schemas.microsoft.com/office/powerpoint/2010/main" val="10355721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9077-B692-4D4A-A4C2-F0F9D33C3C5A}"/>
              </a:ext>
            </a:extLst>
          </p:cNvPr>
          <p:cNvSpPr>
            <a:spLocks noGrp="1"/>
          </p:cNvSpPr>
          <p:nvPr>
            <p:ph type="title"/>
          </p:nvPr>
        </p:nvSpPr>
        <p:spPr/>
        <p:txBody>
          <a:bodyPr/>
          <a:lstStyle/>
          <a:p>
            <a:r>
              <a:rPr lang="de-DE" dirty="0"/>
              <a:t>Global Carbon Cycle</a:t>
            </a:r>
            <a:endParaRPr lang="en-DE" dirty="0"/>
          </a:p>
        </p:txBody>
      </p:sp>
      <p:sp>
        <p:nvSpPr>
          <p:cNvPr id="4" name="Slide Number Placeholder 3">
            <a:extLst>
              <a:ext uri="{FF2B5EF4-FFF2-40B4-BE49-F238E27FC236}">
                <a16:creationId xmlns:a16="http://schemas.microsoft.com/office/drawing/2014/main" id="{A01A3D73-060B-4F67-9AB6-82973D3FEFCE}"/>
              </a:ext>
            </a:extLst>
          </p:cNvPr>
          <p:cNvSpPr>
            <a:spLocks noGrp="1"/>
          </p:cNvSpPr>
          <p:nvPr>
            <p:ph type="sldNum" sz="quarter" idx="12"/>
          </p:nvPr>
        </p:nvSpPr>
        <p:spPr/>
        <p:txBody>
          <a:bodyPr/>
          <a:lstStyle/>
          <a:p>
            <a:fld id="{78C4628D-F498-401D-A166-0FDE3BD7D38E}" type="slidenum">
              <a:rPr lang="en-DE" smtClean="0"/>
              <a:t>76</a:t>
            </a:fld>
            <a:endParaRPr lang="en-DE" dirty="0"/>
          </a:p>
        </p:txBody>
      </p:sp>
      <p:sp>
        <p:nvSpPr>
          <p:cNvPr id="7" name="TextBox 6">
            <a:extLst>
              <a:ext uri="{FF2B5EF4-FFF2-40B4-BE49-F238E27FC236}">
                <a16:creationId xmlns:a16="http://schemas.microsoft.com/office/drawing/2014/main" id="{8DCB6AA8-E490-469D-A2F2-1B88DA2CB8CA}"/>
              </a:ext>
            </a:extLst>
          </p:cNvPr>
          <p:cNvSpPr txBox="1"/>
          <p:nvPr/>
        </p:nvSpPr>
        <p:spPr>
          <a:xfrm>
            <a:off x="552659" y="1557495"/>
            <a:ext cx="2371411" cy="646331"/>
          </a:xfrm>
          <a:prstGeom prst="rect">
            <a:avLst/>
          </a:prstGeom>
          <a:noFill/>
        </p:spPr>
        <p:txBody>
          <a:bodyPr wrap="square" rtlCol="0">
            <a:spAutoFit/>
          </a:bodyPr>
          <a:lstStyle/>
          <a:p>
            <a:r>
              <a:rPr lang="de-DE" dirty="0" err="1"/>
              <a:t>Anthropogenic</a:t>
            </a:r>
            <a:r>
              <a:rPr lang="de-DE" dirty="0"/>
              <a:t> </a:t>
            </a:r>
            <a:r>
              <a:rPr lang="de-DE" dirty="0" err="1"/>
              <a:t>perturbation</a:t>
            </a:r>
            <a:endParaRPr lang="en-DE" dirty="0"/>
          </a:p>
        </p:txBody>
      </p:sp>
      <p:pic>
        <p:nvPicPr>
          <p:cNvPr id="3074" name="Picture 2">
            <a:extLst>
              <a:ext uri="{FF2B5EF4-FFF2-40B4-BE49-F238E27FC236}">
                <a16:creationId xmlns:a16="http://schemas.microsoft.com/office/drawing/2014/main" id="{F4FB28AB-5A90-4F69-8A6E-4FC8733C83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7" t="7446" r="4072" b="5690"/>
          <a:stretch/>
        </p:blipFill>
        <p:spPr bwMode="auto">
          <a:xfrm>
            <a:off x="2672862" y="1557495"/>
            <a:ext cx="5470699" cy="46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9084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9077-B692-4D4A-A4C2-F0F9D33C3C5A}"/>
              </a:ext>
            </a:extLst>
          </p:cNvPr>
          <p:cNvSpPr>
            <a:spLocks noGrp="1"/>
          </p:cNvSpPr>
          <p:nvPr>
            <p:ph type="title"/>
          </p:nvPr>
        </p:nvSpPr>
        <p:spPr/>
        <p:txBody>
          <a:bodyPr/>
          <a:lstStyle/>
          <a:p>
            <a:r>
              <a:rPr lang="de-DE" dirty="0"/>
              <a:t>Global Ocean Carbon Cycle</a:t>
            </a:r>
            <a:endParaRPr lang="en-DE" dirty="0"/>
          </a:p>
        </p:txBody>
      </p:sp>
      <p:sp>
        <p:nvSpPr>
          <p:cNvPr id="4" name="Slide Number Placeholder 3">
            <a:extLst>
              <a:ext uri="{FF2B5EF4-FFF2-40B4-BE49-F238E27FC236}">
                <a16:creationId xmlns:a16="http://schemas.microsoft.com/office/drawing/2014/main" id="{A01A3D73-060B-4F67-9AB6-82973D3FEFCE}"/>
              </a:ext>
            </a:extLst>
          </p:cNvPr>
          <p:cNvSpPr>
            <a:spLocks noGrp="1"/>
          </p:cNvSpPr>
          <p:nvPr>
            <p:ph type="sldNum" sz="quarter" idx="12"/>
          </p:nvPr>
        </p:nvSpPr>
        <p:spPr/>
        <p:txBody>
          <a:bodyPr/>
          <a:lstStyle/>
          <a:p>
            <a:fld id="{78C4628D-F498-401D-A166-0FDE3BD7D38E}" type="slidenum">
              <a:rPr lang="en-DE" smtClean="0"/>
              <a:t>77</a:t>
            </a:fld>
            <a:endParaRPr lang="en-DE" dirty="0"/>
          </a:p>
        </p:txBody>
      </p:sp>
      <p:pic>
        <p:nvPicPr>
          <p:cNvPr id="5" name="Picture 4">
            <a:extLst>
              <a:ext uri="{FF2B5EF4-FFF2-40B4-BE49-F238E27FC236}">
                <a16:creationId xmlns:a16="http://schemas.microsoft.com/office/drawing/2014/main" id="{0C2607B6-7C77-49FF-866D-47DD502E3CA8}"/>
              </a:ext>
            </a:extLst>
          </p:cNvPr>
          <p:cNvPicPr>
            <a:picLocks noChangeAspect="1"/>
          </p:cNvPicPr>
          <p:nvPr/>
        </p:nvPicPr>
        <p:blipFill rotWithShape="1">
          <a:blip r:embed="rId2"/>
          <a:srcRect t="14005" r="5605" b="16056"/>
          <a:stretch/>
        </p:blipFill>
        <p:spPr>
          <a:xfrm>
            <a:off x="1462035" y="2327693"/>
            <a:ext cx="6219930" cy="2592242"/>
          </a:xfrm>
          <a:prstGeom prst="rect">
            <a:avLst/>
          </a:prstGeom>
        </p:spPr>
      </p:pic>
    </p:spTree>
    <p:extLst>
      <p:ext uri="{BB962C8B-B14F-4D97-AF65-F5344CB8AC3E}">
        <p14:creationId xmlns:p14="http://schemas.microsoft.com/office/powerpoint/2010/main" val="56043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75E8-3C0D-4A04-9233-EF903306C8ED}"/>
              </a:ext>
            </a:extLst>
          </p:cNvPr>
          <p:cNvSpPr>
            <a:spLocks noGrp="1"/>
          </p:cNvSpPr>
          <p:nvPr>
            <p:ph type="title"/>
          </p:nvPr>
        </p:nvSpPr>
        <p:spPr/>
        <p:txBody>
          <a:bodyPr/>
          <a:lstStyle/>
          <a:p>
            <a:r>
              <a:rPr lang="de-DE" dirty="0"/>
              <a:t>Ocean Carbon Cycle</a:t>
            </a:r>
            <a:endParaRPr lang="en-DE" dirty="0"/>
          </a:p>
        </p:txBody>
      </p:sp>
      <p:sp>
        <p:nvSpPr>
          <p:cNvPr id="3" name="Content Placeholder 2">
            <a:extLst>
              <a:ext uri="{FF2B5EF4-FFF2-40B4-BE49-F238E27FC236}">
                <a16:creationId xmlns:a16="http://schemas.microsoft.com/office/drawing/2014/main" id="{E4B603A6-61F9-4974-A6C0-F6585837558E}"/>
              </a:ext>
            </a:extLst>
          </p:cNvPr>
          <p:cNvSpPr>
            <a:spLocks noGrp="1"/>
          </p:cNvSpPr>
          <p:nvPr>
            <p:ph idx="1"/>
          </p:nvPr>
        </p:nvSpPr>
        <p:spPr>
          <a:xfrm>
            <a:off x="277508" y="1361118"/>
            <a:ext cx="7886700" cy="4351338"/>
          </a:xfrm>
        </p:spPr>
        <p:txBody>
          <a:bodyPr/>
          <a:lstStyle/>
          <a:p>
            <a:r>
              <a:rPr lang="de-DE" dirty="0" err="1"/>
              <a:t>Oceanic</a:t>
            </a:r>
            <a:r>
              <a:rPr lang="de-DE" dirty="0"/>
              <a:t> </a:t>
            </a:r>
            <a:r>
              <a:rPr lang="de-DE" dirty="0" err="1"/>
              <a:t>carbon</a:t>
            </a:r>
            <a:r>
              <a:rPr lang="de-DE" dirty="0"/>
              <a:t> </a:t>
            </a:r>
            <a:r>
              <a:rPr lang="de-DE" dirty="0" err="1"/>
              <a:t>cycle</a:t>
            </a:r>
            <a:r>
              <a:rPr lang="de-DE" dirty="0"/>
              <a:t> </a:t>
            </a:r>
            <a:r>
              <a:rPr lang="de-DE" dirty="0" err="1"/>
              <a:t>dependent</a:t>
            </a:r>
            <a:r>
              <a:rPr lang="de-DE" dirty="0"/>
              <a:t> on:</a:t>
            </a:r>
          </a:p>
          <a:p>
            <a:pPr marL="0" indent="0">
              <a:buNone/>
              <a:tabLst>
                <a:tab pos="361950" algn="l"/>
                <a:tab pos="622300" algn="l"/>
              </a:tabLst>
            </a:pPr>
            <a:r>
              <a:rPr lang="de-DE" dirty="0">
                <a:solidFill>
                  <a:schemeClr val="accent2">
                    <a:lumMod val="50000"/>
                  </a:schemeClr>
                </a:solidFill>
              </a:rPr>
              <a:t>	</a:t>
            </a:r>
          </a:p>
          <a:p>
            <a:pPr marL="0" indent="0">
              <a:buNone/>
              <a:tabLst>
                <a:tab pos="361950" algn="l"/>
              </a:tabLst>
            </a:pPr>
            <a:r>
              <a:rPr lang="de-DE" dirty="0">
                <a:solidFill>
                  <a:schemeClr val="accent2">
                    <a:lumMod val="50000"/>
                  </a:schemeClr>
                </a:solidFill>
              </a:rPr>
              <a:t>	- Carbonate </a:t>
            </a:r>
            <a:r>
              <a:rPr lang="de-DE" dirty="0" err="1">
                <a:solidFill>
                  <a:schemeClr val="accent2">
                    <a:lumMod val="50000"/>
                  </a:schemeClr>
                </a:solidFill>
              </a:rPr>
              <a:t>chemistry</a:t>
            </a:r>
            <a:endParaRPr lang="de-DE" dirty="0">
              <a:solidFill>
                <a:schemeClr val="accent2">
                  <a:lumMod val="50000"/>
                </a:schemeClr>
              </a:solidFill>
            </a:endParaRPr>
          </a:p>
          <a:p>
            <a:pPr marL="0" indent="0">
              <a:buNone/>
            </a:pPr>
            <a:r>
              <a:rPr lang="de-DE" dirty="0"/>
              <a:t>	</a:t>
            </a:r>
          </a:p>
          <a:p>
            <a:pPr marL="0" indent="0">
              <a:buNone/>
            </a:pPr>
            <a:r>
              <a:rPr lang="de-DE" dirty="0"/>
              <a:t>	</a:t>
            </a:r>
          </a:p>
          <a:p>
            <a:pPr marL="0" indent="0">
              <a:buNone/>
            </a:pPr>
            <a:r>
              <a:rPr lang="de-DE" dirty="0">
                <a:solidFill>
                  <a:schemeClr val="accent6">
                    <a:lumMod val="50000"/>
                  </a:schemeClr>
                </a:solidFill>
              </a:rPr>
              <a:t>	</a:t>
            </a:r>
          </a:p>
          <a:p>
            <a:pPr marL="0" indent="0">
              <a:buNone/>
              <a:tabLst>
                <a:tab pos="361950" algn="l"/>
                <a:tab pos="622300" algn="l"/>
              </a:tabLst>
            </a:pPr>
            <a:r>
              <a:rPr lang="de-DE" dirty="0">
                <a:solidFill>
                  <a:schemeClr val="accent6">
                    <a:lumMod val="50000"/>
                  </a:schemeClr>
                </a:solidFill>
              </a:rPr>
              <a:t>	- Biological „pump“</a:t>
            </a:r>
          </a:p>
        </p:txBody>
      </p:sp>
      <p:sp>
        <p:nvSpPr>
          <p:cNvPr id="4" name="Slide Number Placeholder 3">
            <a:extLst>
              <a:ext uri="{FF2B5EF4-FFF2-40B4-BE49-F238E27FC236}">
                <a16:creationId xmlns:a16="http://schemas.microsoft.com/office/drawing/2014/main" id="{3A217658-5165-4599-9DED-C0DEA487607D}"/>
              </a:ext>
            </a:extLst>
          </p:cNvPr>
          <p:cNvSpPr>
            <a:spLocks noGrp="1"/>
          </p:cNvSpPr>
          <p:nvPr>
            <p:ph type="sldNum" sz="quarter" idx="12"/>
          </p:nvPr>
        </p:nvSpPr>
        <p:spPr/>
        <p:txBody>
          <a:bodyPr/>
          <a:lstStyle/>
          <a:p>
            <a:fld id="{78C4628D-F498-401D-A166-0FDE3BD7D38E}" type="slidenum">
              <a:rPr lang="en-DE" smtClean="0"/>
              <a:t>78</a:t>
            </a:fld>
            <a:endParaRPr lang="en-DE" dirty="0"/>
          </a:p>
        </p:txBody>
      </p:sp>
      <p:sp>
        <p:nvSpPr>
          <p:cNvPr id="5" name="Right Brace 4">
            <a:extLst>
              <a:ext uri="{FF2B5EF4-FFF2-40B4-BE49-F238E27FC236}">
                <a16:creationId xmlns:a16="http://schemas.microsoft.com/office/drawing/2014/main" id="{77D94ACE-7441-4634-9F26-D96A68CB1382}"/>
              </a:ext>
            </a:extLst>
          </p:cNvPr>
          <p:cNvSpPr/>
          <p:nvPr/>
        </p:nvSpPr>
        <p:spPr>
          <a:xfrm>
            <a:off x="6723868" y="2701363"/>
            <a:ext cx="432079" cy="3084845"/>
          </a:xfrm>
          <a:prstGeom prst="righ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dirty="0"/>
          </a:p>
        </p:txBody>
      </p:sp>
      <p:sp>
        <p:nvSpPr>
          <p:cNvPr id="6" name="TextBox 5">
            <a:extLst>
              <a:ext uri="{FF2B5EF4-FFF2-40B4-BE49-F238E27FC236}">
                <a16:creationId xmlns:a16="http://schemas.microsoft.com/office/drawing/2014/main" id="{D3BE2CDF-14A9-4C95-804F-B1410D3C6DB5}"/>
              </a:ext>
            </a:extLst>
          </p:cNvPr>
          <p:cNvSpPr txBox="1"/>
          <p:nvPr/>
        </p:nvSpPr>
        <p:spPr>
          <a:xfrm>
            <a:off x="7196923" y="3286074"/>
            <a:ext cx="1841988" cy="830997"/>
          </a:xfrm>
          <a:prstGeom prst="rect">
            <a:avLst/>
          </a:prstGeom>
          <a:noFill/>
        </p:spPr>
        <p:txBody>
          <a:bodyPr wrap="square" rtlCol="0">
            <a:spAutoFit/>
          </a:bodyPr>
          <a:lstStyle/>
          <a:p>
            <a:r>
              <a:rPr lang="de-DE" sz="2400" dirty="0" err="1">
                <a:solidFill>
                  <a:schemeClr val="accent5">
                    <a:lumMod val="50000"/>
                  </a:schemeClr>
                </a:solidFill>
              </a:rPr>
              <a:t>Physical</a:t>
            </a:r>
            <a:r>
              <a:rPr lang="de-DE" sz="2400" dirty="0">
                <a:solidFill>
                  <a:schemeClr val="accent5">
                    <a:lumMod val="50000"/>
                  </a:schemeClr>
                </a:solidFill>
              </a:rPr>
              <a:t> </a:t>
            </a:r>
            <a:r>
              <a:rPr lang="de-DE" sz="2400" dirty="0" err="1">
                <a:solidFill>
                  <a:schemeClr val="accent5">
                    <a:lumMod val="50000"/>
                  </a:schemeClr>
                </a:solidFill>
              </a:rPr>
              <a:t>Circulation</a:t>
            </a:r>
            <a:endParaRPr lang="en-DE" sz="2400" dirty="0">
              <a:solidFill>
                <a:schemeClr val="accent5">
                  <a:lumMod val="50000"/>
                </a:schemeClr>
              </a:solidFill>
            </a:endParaRPr>
          </a:p>
        </p:txBody>
      </p:sp>
      <p:pic>
        <p:nvPicPr>
          <p:cNvPr id="8" name="Picture 7">
            <a:extLst>
              <a:ext uri="{FF2B5EF4-FFF2-40B4-BE49-F238E27FC236}">
                <a16:creationId xmlns:a16="http://schemas.microsoft.com/office/drawing/2014/main" id="{095DE655-810C-4306-8180-A9970BA8D4FD}"/>
              </a:ext>
            </a:extLst>
          </p:cNvPr>
          <p:cNvPicPr>
            <a:picLocks noChangeAspect="1"/>
          </p:cNvPicPr>
          <p:nvPr/>
        </p:nvPicPr>
        <p:blipFill rotWithShape="1">
          <a:blip r:embed="rId3"/>
          <a:srcRect l="2857" t="22210" r="50000" b="10195"/>
          <a:stretch/>
        </p:blipFill>
        <p:spPr>
          <a:xfrm>
            <a:off x="4193300" y="2417285"/>
            <a:ext cx="2264650" cy="1826501"/>
          </a:xfrm>
          <a:prstGeom prst="rect">
            <a:avLst/>
          </a:prstGeom>
        </p:spPr>
      </p:pic>
      <p:pic>
        <p:nvPicPr>
          <p:cNvPr id="6146" name="Picture 2">
            <a:extLst>
              <a:ext uri="{FF2B5EF4-FFF2-40B4-BE49-F238E27FC236}">
                <a16:creationId xmlns:a16="http://schemas.microsoft.com/office/drawing/2014/main" id="{F541E151-B171-439B-AD73-6C062E5F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300" y="4734800"/>
            <a:ext cx="2471895" cy="1664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14-11a-9780750645522">
            <a:extLst>
              <a:ext uri="{FF2B5EF4-FFF2-40B4-BE49-F238E27FC236}">
                <a16:creationId xmlns:a16="http://schemas.microsoft.com/office/drawing/2014/main" id="{F7C547BC-C0C3-4327-9BC7-16A0A543A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7567" y="4329420"/>
            <a:ext cx="1841988" cy="123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583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A183-4BCC-4635-BA81-C1303C1362C1}"/>
              </a:ext>
            </a:extLst>
          </p:cNvPr>
          <p:cNvSpPr>
            <a:spLocks noGrp="1"/>
          </p:cNvSpPr>
          <p:nvPr>
            <p:ph type="title"/>
          </p:nvPr>
        </p:nvSpPr>
        <p:spPr>
          <a:xfrm>
            <a:off x="1716670" y="2344397"/>
            <a:ext cx="7886700" cy="1325563"/>
          </a:xfrm>
        </p:spPr>
        <p:txBody>
          <a:bodyPr/>
          <a:lstStyle/>
          <a:p>
            <a:r>
              <a:rPr lang="de-DE" dirty="0"/>
              <a:t>2.1 Life in </a:t>
            </a:r>
            <a:r>
              <a:rPr lang="de-DE" dirty="0" err="1"/>
              <a:t>the</a:t>
            </a:r>
            <a:r>
              <a:rPr lang="de-DE" dirty="0"/>
              <a:t> Ocean</a:t>
            </a:r>
            <a:endParaRPr lang="en-DE" dirty="0"/>
          </a:p>
        </p:txBody>
      </p:sp>
      <p:sp>
        <p:nvSpPr>
          <p:cNvPr id="4" name="Slide Number Placeholder 3">
            <a:extLst>
              <a:ext uri="{FF2B5EF4-FFF2-40B4-BE49-F238E27FC236}">
                <a16:creationId xmlns:a16="http://schemas.microsoft.com/office/drawing/2014/main" id="{2A18FA74-B8B3-4AC3-A2DB-CF8C33E85E7A}"/>
              </a:ext>
            </a:extLst>
          </p:cNvPr>
          <p:cNvSpPr>
            <a:spLocks noGrp="1"/>
          </p:cNvSpPr>
          <p:nvPr>
            <p:ph type="sldNum" sz="quarter" idx="12"/>
          </p:nvPr>
        </p:nvSpPr>
        <p:spPr/>
        <p:txBody>
          <a:bodyPr/>
          <a:lstStyle/>
          <a:p>
            <a:fld id="{78C4628D-F498-401D-A166-0FDE3BD7D38E}" type="slidenum">
              <a:rPr lang="en-DE" smtClean="0"/>
              <a:t>79</a:t>
            </a:fld>
            <a:endParaRPr lang="en-DE" dirty="0"/>
          </a:p>
        </p:txBody>
      </p:sp>
    </p:spTree>
    <p:extLst>
      <p:ext uri="{BB962C8B-B14F-4D97-AF65-F5344CB8AC3E}">
        <p14:creationId xmlns:p14="http://schemas.microsoft.com/office/powerpoint/2010/main" val="3513893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6C6F8B-8D25-4581-99F3-094DA2EC0861}"/>
              </a:ext>
            </a:extLst>
          </p:cNvPr>
          <p:cNvSpPr>
            <a:spLocks noGrp="1"/>
          </p:cNvSpPr>
          <p:nvPr>
            <p:ph type="sldNum" sz="quarter" idx="12"/>
          </p:nvPr>
        </p:nvSpPr>
        <p:spPr/>
        <p:txBody>
          <a:bodyPr/>
          <a:lstStyle/>
          <a:p>
            <a:fld id="{78C4628D-F498-401D-A166-0FDE3BD7D38E}" type="slidenum">
              <a:rPr lang="en-DE" smtClean="0"/>
              <a:t>8</a:t>
            </a:fld>
            <a:endParaRPr lang="en-DE" dirty="0"/>
          </a:p>
        </p:txBody>
      </p:sp>
      <p:sp>
        <p:nvSpPr>
          <p:cNvPr id="5" name="Title 1">
            <a:extLst>
              <a:ext uri="{FF2B5EF4-FFF2-40B4-BE49-F238E27FC236}">
                <a16:creationId xmlns:a16="http://schemas.microsoft.com/office/drawing/2014/main" id="{BB1BFCE7-6976-4154-A944-6BDBEAD98DFF}"/>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Setting </a:t>
            </a:r>
            <a:r>
              <a:rPr lang="de-DE" dirty="0" err="1"/>
              <a:t>the</a:t>
            </a:r>
            <a:r>
              <a:rPr lang="de-DE" dirty="0"/>
              <a:t> Scene: Ocean and Ice </a:t>
            </a:r>
            <a:r>
              <a:rPr lang="de-DE" dirty="0" err="1"/>
              <a:t>as</a:t>
            </a:r>
            <a:r>
              <a:rPr lang="de-DE" dirty="0"/>
              <a:t> Part </a:t>
            </a:r>
            <a:r>
              <a:rPr lang="de-DE" dirty="0" err="1"/>
              <a:t>of</a:t>
            </a:r>
            <a:r>
              <a:rPr lang="de-DE" dirty="0"/>
              <a:t> </a:t>
            </a:r>
            <a:r>
              <a:rPr lang="de-DE" dirty="0" err="1"/>
              <a:t>the</a:t>
            </a:r>
            <a:r>
              <a:rPr lang="de-DE" dirty="0"/>
              <a:t> Climate System</a:t>
            </a:r>
            <a:endParaRPr lang="en-DE" dirty="0"/>
          </a:p>
        </p:txBody>
      </p:sp>
      <p:pic>
        <p:nvPicPr>
          <p:cNvPr id="7" name="Picture 2" descr="Depiction of the global carbon budget in gigatons (billions of tons) of carbon. Values in blue are stocks of carbon while values in red are annual flows. Note that the ocean contains nearly 50 times as much carbon as the atmosphere does, and the ocean and atmosphere are in constant flux.¹⁷">
            <a:extLst>
              <a:ext uri="{FF2B5EF4-FFF2-40B4-BE49-F238E27FC236}">
                <a16:creationId xmlns:a16="http://schemas.microsoft.com/office/drawing/2014/main" id="{81EACEDF-6ADF-4639-81B8-59DA623E1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633" y="2588299"/>
            <a:ext cx="3784117" cy="30228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053D988-B36B-4230-94EA-E4D8FBFE9829}"/>
              </a:ext>
            </a:extLst>
          </p:cNvPr>
          <p:cNvPicPr>
            <a:picLocks noChangeAspect="1"/>
          </p:cNvPicPr>
          <p:nvPr/>
        </p:nvPicPr>
        <p:blipFill rotWithShape="1">
          <a:blip r:embed="rId3"/>
          <a:srcRect l="24294" t="12247" r="24760" b="12337"/>
          <a:stretch/>
        </p:blipFill>
        <p:spPr>
          <a:xfrm>
            <a:off x="555585" y="2246247"/>
            <a:ext cx="4016415" cy="3344325"/>
          </a:xfrm>
          <a:prstGeom prst="rect">
            <a:avLst/>
          </a:prstGeom>
        </p:spPr>
      </p:pic>
    </p:spTree>
    <p:extLst>
      <p:ext uri="{BB962C8B-B14F-4D97-AF65-F5344CB8AC3E}">
        <p14:creationId xmlns:p14="http://schemas.microsoft.com/office/powerpoint/2010/main" val="20459089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75E8-3C0D-4A04-9233-EF903306C8ED}"/>
              </a:ext>
            </a:extLst>
          </p:cNvPr>
          <p:cNvSpPr>
            <a:spLocks noGrp="1"/>
          </p:cNvSpPr>
          <p:nvPr>
            <p:ph type="title"/>
          </p:nvPr>
        </p:nvSpPr>
        <p:spPr/>
        <p:txBody>
          <a:bodyPr/>
          <a:lstStyle/>
          <a:p>
            <a:r>
              <a:rPr lang="de-DE" dirty="0"/>
              <a:t>Biological </a:t>
            </a:r>
            <a:r>
              <a:rPr lang="de-DE" dirty="0" err="1"/>
              <a:t>productivity</a:t>
            </a:r>
            <a:endParaRPr lang="en-DE" dirty="0"/>
          </a:p>
        </p:txBody>
      </p:sp>
      <p:sp>
        <p:nvSpPr>
          <p:cNvPr id="4" name="Slide Number Placeholder 3">
            <a:extLst>
              <a:ext uri="{FF2B5EF4-FFF2-40B4-BE49-F238E27FC236}">
                <a16:creationId xmlns:a16="http://schemas.microsoft.com/office/drawing/2014/main" id="{3A217658-5165-4599-9DED-C0DEA487607D}"/>
              </a:ext>
            </a:extLst>
          </p:cNvPr>
          <p:cNvSpPr>
            <a:spLocks noGrp="1"/>
          </p:cNvSpPr>
          <p:nvPr>
            <p:ph type="sldNum" sz="quarter" idx="12"/>
          </p:nvPr>
        </p:nvSpPr>
        <p:spPr/>
        <p:txBody>
          <a:bodyPr/>
          <a:lstStyle/>
          <a:p>
            <a:fld id="{78C4628D-F498-401D-A166-0FDE3BD7D38E}" type="slidenum">
              <a:rPr lang="en-DE" smtClean="0"/>
              <a:t>80</a:t>
            </a:fld>
            <a:endParaRPr lang="en-DE" dirty="0"/>
          </a:p>
        </p:txBody>
      </p:sp>
      <p:sp>
        <p:nvSpPr>
          <p:cNvPr id="9" name="Content Placeholder 8">
            <a:extLst>
              <a:ext uri="{FF2B5EF4-FFF2-40B4-BE49-F238E27FC236}">
                <a16:creationId xmlns:a16="http://schemas.microsoft.com/office/drawing/2014/main" id="{B1C92989-158D-4033-B454-BECB0FDEBA6B}"/>
              </a:ext>
            </a:extLst>
          </p:cNvPr>
          <p:cNvSpPr>
            <a:spLocks noGrp="1"/>
          </p:cNvSpPr>
          <p:nvPr>
            <p:ph idx="1"/>
          </p:nvPr>
        </p:nvSpPr>
        <p:spPr>
          <a:xfrm>
            <a:off x="538215" y="1538888"/>
            <a:ext cx="7886700" cy="4351338"/>
          </a:xfrm>
        </p:spPr>
        <p:txBody>
          <a:bodyPr>
            <a:normAutofit/>
          </a:bodyPr>
          <a:lstStyle/>
          <a:p>
            <a:r>
              <a:rPr lang="de-DE" sz="2400" dirty="0"/>
              <a:t>Phytoplankton </a:t>
            </a:r>
            <a:r>
              <a:rPr lang="de-DE" sz="2400" dirty="0" err="1"/>
              <a:t>capture</a:t>
            </a:r>
            <a:r>
              <a:rPr lang="de-DE" sz="2400" dirty="0"/>
              <a:t> </a:t>
            </a:r>
            <a:r>
              <a:rPr lang="de-DE" sz="2400" dirty="0" err="1"/>
              <a:t>energy</a:t>
            </a:r>
            <a:r>
              <a:rPr lang="de-DE" sz="2400" dirty="0"/>
              <a:t> </a:t>
            </a:r>
            <a:r>
              <a:rPr lang="de-DE" sz="2400" dirty="0" err="1"/>
              <a:t>from</a:t>
            </a:r>
            <a:r>
              <a:rPr lang="de-DE" sz="2400" dirty="0"/>
              <a:t> </a:t>
            </a:r>
            <a:r>
              <a:rPr lang="de-DE" sz="2400" dirty="0" err="1"/>
              <a:t>sunlight</a:t>
            </a:r>
            <a:r>
              <a:rPr lang="de-DE" sz="2400" dirty="0"/>
              <a:t> </a:t>
            </a:r>
            <a:r>
              <a:rPr lang="de-DE" sz="2400" dirty="0" err="1"/>
              <a:t>to</a:t>
            </a:r>
            <a:r>
              <a:rPr lang="de-DE" sz="2400" dirty="0"/>
              <a:t> </a:t>
            </a:r>
            <a:r>
              <a:rPr lang="de-DE" sz="2400" dirty="0" err="1"/>
              <a:t>create</a:t>
            </a:r>
            <a:r>
              <a:rPr lang="de-DE" sz="2400" dirty="0"/>
              <a:t> </a:t>
            </a:r>
            <a:r>
              <a:rPr lang="de-DE" sz="2400" dirty="0" err="1"/>
              <a:t>organic</a:t>
            </a:r>
            <a:r>
              <a:rPr lang="de-DE" sz="2400" dirty="0"/>
              <a:t> matter -&gt; </a:t>
            </a:r>
            <a:r>
              <a:rPr lang="de-DE" sz="2400" b="1" i="1" dirty="0" err="1"/>
              <a:t>photosynthesis</a:t>
            </a:r>
            <a:endParaRPr lang="de-DE" sz="2400" b="1" i="1" dirty="0"/>
          </a:p>
          <a:p>
            <a:pPr marL="0" indent="0">
              <a:buNone/>
            </a:pPr>
            <a:endParaRPr lang="de-DE" sz="2400" b="1" i="1" dirty="0"/>
          </a:p>
          <a:p>
            <a:r>
              <a:rPr lang="de-DE" sz="2400" dirty="0"/>
              <a:t>Respiration </a:t>
            </a:r>
            <a:r>
              <a:rPr lang="de-DE" sz="2400" dirty="0" err="1"/>
              <a:t>of</a:t>
            </a:r>
            <a:r>
              <a:rPr lang="de-DE" sz="2400" dirty="0"/>
              <a:t> </a:t>
            </a:r>
            <a:r>
              <a:rPr lang="de-DE" sz="2400" dirty="0" err="1"/>
              <a:t>organic</a:t>
            </a:r>
            <a:r>
              <a:rPr lang="de-DE" sz="2400" dirty="0"/>
              <a:t> matter </a:t>
            </a:r>
            <a:r>
              <a:rPr lang="de-DE" sz="2400" dirty="0" err="1"/>
              <a:t>by</a:t>
            </a:r>
            <a:r>
              <a:rPr lang="de-DE" sz="2400" dirty="0"/>
              <a:t> </a:t>
            </a:r>
            <a:r>
              <a:rPr lang="de-DE" sz="2400" dirty="0" err="1"/>
              <a:t>phytoplankton</a:t>
            </a:r>
            <a:r>
              <a:rPr lang="de-DE" sz="2400" dirty="0"/>
              <a:t>, </a:t>
            </a:r>
            <a:r>
              <a:rPr lang="de-DE" sz="2400" dirty="0" err="1"/>
              <a:t>bacteria</a:t>
            </a:r>
            <a:r>
              <a:rPr lang="de-DE" sz="2400" dirty="0"/>
              <a:t>, </a:t>
            </a:r>
            <a:r>
              <a:rPr lang="de-DE" sz="2400" dirty="0" err="1"/>
              <a:t>zooplankton</a:t>
            </a:r>
            <a:r>
              <a:rPr lang="de-DE" sz="2400" dirty="0"/>
              <a:t>, </a:t>
            </a:r>
            <a:r>
              <a:rPr lang="de-DE" sz="2400" dirty="0" err="1"/>
              <a:t>fish</a:t>
            </a:r>
            <a:endParaRPr lang="de-DE" sz="2400" dirty="0"/>
          </a:p>
        </p:txBody>
      </p:sp>
      <p:pic>
        <p:nvPicPr>
          <p:cNvPr id="13" name="Picture 12">
            <a:extLst>
              <a:ext uri="{FF2B5EF4-FFF2-40B4-BE49-F238E27FC236}">
                <a16:creationId xmlns:a16="http://schemas.microsoft.com/office/drawing/2014/main" id="{784CA56B-9263-47D2-8B13-913FD5B3D755}"/>
              </a:ext>
            </a:extLst>
          </p:cNvPr>
          <p:cNvPicPr>
            <a:picLocks noChangeAspect="1"/>
          </p:cNvPicPr>
          <p:nvPr/>
        </p:nvPicPr>
        <p:blipFill rotWithShape="1">
          <a:blip r:embed="rId2"/>
          <a:srcRect l="35935" t="41975" r="9780" b="45556"/>
          <a:stretch/>
        </p:blipFill>
        <p:spPr>
          <a:xfrm>
            <a:off x="1316041" y="2285664"/>
            <a:ext cx="4270550" cy="551767"/>
          </a:xfrm>
          <a:prstGeom prst="rect">
            <a:avLst/>
          </a:prstGeom>
        </p:spPr>
      </p:pic>
      <p:pic>
        <p:nvPicPr>
          <p:cNvPr id="17" name="Picture 16">
            <a:extLst>
              <a:ext uri="{FF2B5EF4-FFF2-40B4-BE49-F238E27FC236}">
                <a16:creationId xmlns:a16="http://schemas.microsoft.com/office/drawing/2014/main" id="{68364689-047E-4AC5-8FCE-2AECE6BEE047}"/>
              </a:ext>
            </a:extLst>
          </p:cNvPr>
          <p:cNvPicPr>
            <a:picLocks noChangeAspect="1"/>
          </p:cNvPicPr>
          <p:nvPr/>
        </p:nvPicPr>
        <p:blipFill rotWithShape="1">
          <a:blip r:embed="rId3"/>
          <a:srcRect l="10417" t="44630" r="37083" b="44643"/>
          <a:stretch/>
        </p:blipFill>
        <p:spPr>
          <a:xfrm>
            <a:off x="1316041" y="3536176"/>
            <a:ext cx="4800600" cy="551768"/>
          </a:xfrm>
          <a:prstGeom prst="rect">
            <a:avLst/>
          </a:prstGeom>
        </p:spPr>
      </p:pic>
      <p:pic>
        <p:nvPicPr>
          <p:cNvPr id="6" name="Picture 5">
            <a:extLst>
              <a:ext uri="{FF2B5EF4-FFF2-40B4-BE49-F238E27FC236}">
                <a16:creationId xmlns:a16="http://schemas.microsoft.com/office/drawing/2014/main" id="{98D6DB89-A7C3-4A03-8DBE-980B068F71D0}"/>
              </a:ext>
            </a:extLst>
          </p:cNvPr>
          <p:cNvPicPr>
            <a:picLocks noChangeAspect="1"/>
          </p:cNvPicPr>
          <p:nvPr/>
        </p:nvPicPr>
        <p:blipFill rotWithShape="1">
          <a:blip r:embed="rId4"/>
          <a:srcRect l="5885" t="16204" r="42912" b="13375"/>
          <a:stretch/>
        </p:blipFill>
        <p:spPr>
          <a:xfrm>
            <a:off x="4743450" y="4001223"/>
            <a:ext cx="3606581" cy="2790144"/>
          </a:xfrm>
          <a:prstGeom prst="rect">
            <a:avLst/>
          </a:prstGeom>
        </p:spPr>
      </p:pic>
      <p:pic>
        <p:nvPicPr>
          <p:cNvPr id="2050" name="Picture 2">
            <a:extLst>
              <a:ext uri="{FF2B5EF4-FFF2-40B4-BE49-F238E27FC236}">
                <a16:creationId xmlns:a16="http://schemas.microsoft.com/office/drawing/2014/main" id="{009E9471-DF2A-44C5-B444-3B3625E9F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569" y="4172370"/>
            <a:ext cx="2012319" cy="1019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42D163A-65FA-40BE-9DF9-756507184C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291" y="5319112"/>
            <a:ext cx="1977273" cy="14799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E0631B-C161-420D-91FA-D4FDAA687338}"/>
              </a:ext>
            </a:extLst>
          </p:cNvPr>
          <p:cNvSpPr txBox="1"/>
          <p:nvPr/>
        </p:nvSpPr>
        <p:spPr>
          <a:xfrm>
            <a:off x="2960772" y="4480297"/>
            <a:ext cx="1719470" cy="369332"/>
          </a:xfrm>
          <a:prstGeom prst="rect">
            <a:avLst/>
          </a:prstGeom>
          <a:noFill/>
        </p:spPr>
        <p:txBody>
          <a:bodyPr wrap="square" rtlCol="0">
            <a:spAutoFit/>
          </a:bodyPr>
          <a:lstStyle/>
          <a:p>
            <a:r>
              <a:rPr lang="de-DE" dirty="0"/>
              <a:t>Phytoplankton </a:t>
            </a:r>
            <a:endParaRPr lang="en-DE" dirty="0"/>
          </a:p>
        </p:txBody>
      </p:sp>
      <p:sp>
        <p:nvSpPr>
          <p:cNvPr id="11" name="TextBox 10">
            <a:extLst>
              <a:ext uri="{FF2B5EF4-FFF2-40B4-BE49-F238E27FC236}">
                <a16:creationId xmlns:a16="http://schemas.microsoft.com/office/drawing/2014/main" id="{3F5621CE-445F-4562-8D7E-C85FD6700869}"/>
              </a:ext>
            </a:extLst>
          </p:cNvPr>
          <p:cNvSpPr txBox="1"/>
          <p:nvPr/>
        </p:nvSpPr>
        <p:spPr>
          <a:xfrm>
            <a:off x="2949096" y="5584324"/>
            <a:ext cx="1719470" cy="369332"/>
          </a:xfrm>
          <a:prstGeom prst="rect">
            <a:avLst/>
          </a:prstGeom>
          <a:noFill/>
        </p:spPr>
        <p:txBody>
          <a:bodyPr wrap="square" rtlCol="0">
            <a:spAutoFit/>
          </a:bodyPr>
          <a:lstStyle/>
          <a:p>
            <a:r>
              <a:rPr lang="de-DE" dirty="0"/>
              <a:t>Zooplankton </a:t>
            </a:r>
            <a:endParaRPr lang="en-DE" dirty="0"/>
          </a:p>
        </p:txBody>
      </p:sp>
    </p:spTree>
    <p:extLst>
      <p:ext uri="{BB962C8B-B14F-4D97-AF65-F5344CB8AC3E}">
        <p14:creationId xmlns:p14="http://schemas.microsoft.com/office/powerpoint/2010/main" val="1204494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75E8-3C0D-4A04-9233-EF903306C8ED}"/>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organism</a:t>
            </a:r>
            <a:r>
              <a:rPr lang="de-DE" dirty="0"/>
              <a:t> </a:t>
            </a:r>
            <a:r>
              <a:rPr lang="de-DE" dirty="0" err="1"/>
              <a:t>demands</a:t>
            </a:r>
            <a:r>
              <a:rPr lang="de-DE" dirty="0"/>
              <a:t> </a:t>
            </a:r>
            <a:endParaRPr lang="en-DE" dirty="0"/>
          </a:p>
        </p:txBody>
      </p:sp>
      <p:sp>
        <p:nvSpPr>
          <p:cNvPr id="4" name="Slide Number Placeholder 3">
            <a:extLst>
              <a:ext uri="{FF2B5EF4-FFF2-40B4-BE49-F238E27FC236}">
                <a16:creationId xmlns:a16="http://schemas.microsoft.com/office/drawing/2014/main" id="{3A217658-5165-4599-9DED-C0DEA487607D}"/>
              </a:ext>
            </a:extLst>
          </p:cNvPr>
          <p:cNvSpPr>
            <a:spLocks noGrp="1"/>
          </p:cNvSpPr>
          <p:nvPr>
            <p:ph type="sldNum" sz="quarter" idx="12"/>
          </p:nvPr>
        </p:nvSpPr>
        <p:spPr/>
        <p:txBody>
          <a:bodyPr/>
          <a:lstStyle/>
          <a:p>
            <a:fld id="{78C4628D-F498-401D-A166-0FDE3BD7D38E}" type="slidenum">
              <a:rPr lang="en-DE" smtClean="0"/>
              <a:t>81</a:t>
            </a:fld>
            <a:endParaRPr lang="en-DE" dirty="0"/>
          </a:p>
        </p:txBody>
      </p:sp>
      <p:pic>
        <p:nvPicPr>
          <p:cNvPr id="5" name="Picture 4">
            <a:extLst>
              <a:ext uri="{FF2B5EF4-FFF2-40B4-BE49-F238E27FC236}">
                <a16:creationId xmlns:a16="http://schemas.microsoft.com/office/drawing/2014/main" id="{78058A85-1F69-4811-8EFF-FB69D394399D}"/>
              </a:ext>
            </a:extLst>
          </p:cNvPr>
          <p:cNvPicPr>
            <a:picLocks noChangeAspect="1"/>
          </p:cNvPicPr>
          <p:nvPr/>
        </p:nvPicPr>
        <p:blipFill rotWithShape="1">
          <a:blip r:embed="rId2"/>
          <a:srcRect l="15104" t="23148" r="13645" b="19815"/>
          <a:stretch/>
        </p:blipFill>
        <p:spPr>
          <a:xfrm>
            <a:off x="3871347" y="1854390"/>
            <a:ext cx="5272653" cy="2374236"/>
          </a:xfrm>
          <a:prstGeom prst="rect">
            <a:avLst/>
          </a:prstGeom>
        </p:spPr>
      </p:pic>
      <p:sp>
        <p:nvSpPr>
          <p:cNvPr id="6" name="TextBox 5">
            <a:extLst>
              <a:ext uri="{FF2B5EF4-FFF2-40B4-BE49-F238E27FC236}">
                <a16:creationId xmlns:a16="http://schemas.microsoft.com/office/drawing/2014/main" id="{6ECF4429-7C55-4D06-8076-F955A759A85D}"/>
              </a:ext>
            </a:extLst>
          </p:cNvPr>
          <p:cNvSpPr txBox="1"/>
          <p:nvPr/>
        </p:nvSpPr>
        <p:spPr>
          <a:xfrm>
            <a:off x="3720056" y="4655839"/>
            <a:ext cx="5169301" cy="646331"/>
          </a:xfrm>
          <a:prstGeom prst="rect">
            <a:avLst/>
          </a:prstGeom>
          <a:noFill/>
        </p:spPr>
        <p:txBody>
          <a:bodyPr wrap="square" rtlCol="0">
            <a:spAutoFit/>
          </a:bodyPr>
          <a:lstStyle/>
          <a:p>
            <a:r>
              <a:rPr lang="de-DE" dirty="0"/>
              <a:t>Phytoplankton </a:t>
            </a:r>
            <a:r>
              <a:rPr lang="de-DE" dirty="0" err="1"/>
              <a:t>growth</a:t>
            </a:r>
            <a:r>
              <a:rPr lang="de-DE" dirty="0"/>
              <a:t> in </a:t>
            </a:r>
            <a:r>
              <a:rPr lang="de-DE" dirty="0" err="1"/>
              <a:t>the</a:t>
            </a:r>
            <a:r>
              <a:rPr lang="de-DE" dirty="0"/>
              <a:t> </a:t>
            </a:r>
            <a:r>
              <a:rPr lang="de-DE" dirty="0" err="1"/>
              <a:t>ocean</a:t>
            </a:r>
            <a:r>
              <a:rPr lang="de-DE" dirty="0"/>
              <a:t> </a:t>
            </a:r>
            <a:r>
              <a:rPr lang="de-DE" dirty="0" err="1"/>
              <a:t>is</a:t>
            </a:r>
            <a:r>
              <a:rPr lang="de-DE" dirty="0"/>
              <a:t> </a:t>
            </a:r>
            <a:r>
              <a:rPr lang="de-DE" dirty="0" err="1"/>
              <a:t>often</a:t>
            </a:r>
            <a:r>
              <a:rPr lang="de-DE" dirty="0"/>
              <a:t> </a:t>
            </a:r>
            <a:r>
              <a:rPr lang="de-DE" dirty="0" err="1"/>
              <a:t>nutrient</a:t>
            </a:r>
            <a:r>
              <a:rPr lang="de-DE" dirty="0"/>
              <a:t> limited, </a:t>
            </a:r>
            <a:r>
              <a:rPr lang="de-DE" dirty="0" err="1"/>
              <a:t>where</a:t>
            </a:r>
            <a:r>
              <a:rPr lang="de-DE" dirty="0"/>
              <a:t> light </a:t>
            </a:r>
            <a:r>
              <a:rPr lang="de-DE" dirty="0" err="1"/>
              <a:t>is</a:t>
            </a:r>
            <a:r>
              <a:rPr lang="de-DE" dirty="0"/>
              <a:t> </a:t>
            </a:r>
            <a:r>
              <a:rPr lang="de-DE" dirty="0" err="1"/>
              <a:t>abundately</a:t>
            </a:r>
            <a:r>
              <a:rPr lang="de-DE" dirty="0"/>
              <a:t> </a:t>
            </a:r>
            <a:r>
              <a:rPr lang="de-DE" dirty="0" err="1"/>
              <a:t>available</a:t>
            </a:r>
            <a:endParaRPr lang="en-DE" dirty="0"/>
          </a:p>
        </p:txBody>
      </p:sp>
      <p:pic>
        <p:nvPicPr>
          <p:cNvPr id="9" name="Picture 8">
            <a:extLst>
              <a:ext uri="{FF2B5EF4-FFF2-40B4-BE49-F238E27FC236}">
                <a16:creationId xmlns:a16="http://schemas.microsoft.com/office/drawing/2014/main" id="{73E00BE4-D0C4-4E87-BEAA-7CD744A021E9}"/>
              </a:ext>
            </a:extLst>
          </p:cNvPr>
          <p:cNvPicPr>
            <a:picLocks noChangeAspect="1"/>
          </p:cNvPicPr>
          <p:nvPr/>
        </p:nvPicPr>
        <p:blipFill rotWithShape="1">
          <a:blip r:embed="rId3"/>
          <a:srcRect l="30253" t="27617" r="29375" b="17066"/>
          <a:stretch/>
        </p:blipFill>
        <p:spPr>
          <a:xfrm>
            <a:off x="28454" y="2805989"/>
            <a:ext cx="3691602" cy="2845273"/>
          </a:xfrm>
          <a:prstGeom prst="rect">
            <a:avLst/>
          </a:prstGeom>
        </p:spPr>
      </p:pic>
      <p:sp>
        <p:nvSpPr>
          <p:cNvPr id="11" name="TextBox 10">
            <a:extLst>
              <a:ext uri="{FF2B5EF4-FFF2-40B4-BE49-F238E27FC236}">
                <a16:creationId xmlns:a16="http://schemas.microsoft.com/office/drawing/2014/main" id="{9121F6EA-E2BF-4943-929B-6926C5599006}"/>
              </a:ext>
            </a:extLst>
          </p:cNvPr>
          <p:cNvSpPr txBox="1"/>
          <p:nvPr/>
        </p:nvSpPr>
        <p:spPr>
          <a:xfrm>
            <a:off x="395130" y="2009444"/>
            <a:ext cx="5981700" cy="369332"/>
          </a:xfrm>
          <a:prstGeom prst="rect">
            <a:avLst/>
          </a:prstGeom>
          <a:noFill/>
        </p:spPr>
        <p:txBody>
          <a:bodyPr wrap="square" rtlCol="0">
            <a:spAutoFit/>
          </a:bodyPr>
          <a:lstStyle/>
          <a:p>
            <a:r>
              <a:rPr lang="de-DE" dirty="0"/>
              <a:t>Strong light-limitation</a:t>
            </a:r>
            <a:endParaRPr lang="en-DE" dirty="0"/>
          </a:p>
        </p:txBody>
      </p:sp>
    </p:spTree>
    <p:extLst>
      <p:ext uri="{BB962C8B-B14F-4D97-AF65-F5344CB8AC3E}">
        <p14:creationId xmlns:p14="http://schemas.microsoft.com/office/powerpoint/2010/main" val="1658873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ECC6-553F-42B3-B02D-42772F57DA55}"/>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biological</a:t>
            </a:r>
            <a:r>
              <a:rPr lang="de-DE" dirty="0"/>
              <a:t> </a:t>
            </a:r>
            <a:r>
              <a:rPr lang="de-DE" dirty="0" err="1"/>
              <a:t>production</a:t>
            </a:r>
            <a:endParaRPr lang="en-DE" dirty="0"/>
          </a:p>
        </p:txBody>
      </p:sp>
      <p:pic>
        <p:nvPicPr>
          <p:cNvPr id="5" name="MY1DMM_CHLORA">
            <a:hlinkClick r:id="" action="ppaction://media"/>
            <a:extLst>
              <a:ext uri="{FF2B5EF4-FFF2-40B4-BE49-F238E27FC236}">
                <a16:creationId xmlns:a16="http://schemas.microsoft.com/office/drawing/2014/main" id="{762ADBA3-E9DB-439B-A7A4-234138C685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03388" y="1994174"/>
            <a:ext cx="5507037" cy="3687052"/>
          </a:xfrm>
        </p:spPr>
      </p:pic>
      <p:sp>
        <p:nvSpPr>
          <p:cNvPr id="4" name="Slide Number Placeholder 3">
            <a:extLst>
              <a:ext uri="{FF2B5EF4-FFF2-40B4-BE49-F238E27FC236}">
                <a16:creationId xmlns:a16="http://schemas.microsoft.com/office/drawing/2014/main" id="{05BDA831-E561-4AAE-8D8D-791D74AAA9BF}"/>
              </a:ext>
            </a:extLst>
          </p:cNvPr>
          <p:cNvSpPr>
            <a:spLocks noGrp="1"/>
          </p:cNvSpPr>
          <p:nvPr>
            <p:ph type="sldNum" sz="quarter" idx="12"/>
          </p:nvPr>
        </p:nvSpPr>
        <p:spPr/>
        <p:txBody>
          <a:bodyPr/>
          <a:lstStyle/>
          <a:p>
            <a:fld id="{78C4628D-F498-401D-A166-0FDE3BD7D38E}" type="slidenum">
              <a:rPr lang="en-DE" smtClean="0"/>
              <a:t>82</a:t>
            </a:fld>
            <a:endParaRPr lang="en-DE" dirty="0"/>
          </a:p>
        </p:txBody>
      </p:sp>
      <p:sp>
        <p:nvSpPr>
          <p:cNvPr id="6" name="TextBox 5">
            <a:extLst>
              <a:ext uri="{FF2B5EF4-FFF2-40B4-BE49-F238E27FC236}">
                <a16:creationId xmlns:a16="http://schemas.microsoft.com/office/drawing/2014/main" id="{3AB3E1AF-6C21-4D72-8813-5EB124E75077}"/>
              </a:ext>
            </a:extLst>
          </p:cNvPr>
          <p:cNvSpPr txBox="1"/>
          <p:nvPr/>
        </p:nvSpPr>
        <p:spPr>
          <a:xfrm>
            <a:off x="6600825" y="5239246"/>
            <a:ext cx="1219200" cy="369332"/>
          </a:xfrm>
          <a:prstGeom prst="rect">
            <a:avLst/>
          </a:prstGeom>
          <a:noFill/>
        </p:spPr>
        <p:txBody>
          <a:bodyPr wrap="square" rtlCol="0">
            <a:spAutoFit/>
          </a:bodyPr>
          <a:lstStyle/>
          <a:p>
            <a:r>
              <a:rPr lang="de-DE" dirty="0"/>
              <a:t>NASA</a:t>
            </a:r>
            <a:endParaRPr lang="en-DE" dirty="0"/>
          </a:p>
        </p:txBody>
      </p:sp>
      <p:sp>
        <p:nvSpPr>
          <p:cNvPr id="3" name="TextBox 2">
            <a:extLst>
              <a:ext uri="{FF2B5EF4-FFF2-40B4-BE49-F238E27FC236}">
                <a16:creationId xmlns:a16="http://schemas.microsoft.com/office/drawing/2014/main" id="{CC4A671D-9913-4FD5-A94A-C0C37CF6A20C}"/>
              </a:ext>
            </a:extLst>
          </p:cNvPr>
          <p:cNvSpPr txBox="1"/>
          <p:nvPr/>
        </p:nvSpPr>
        <p:spPr>
          <a:xfrm>
            <a:off x="628650" y="5995686"/>
            <a:ext cx="3677132" cy="646331"/>
          </a:xfrm>
          <a:prstGeom prst="rect">
            <a:avLst/>
          </a:prstGeom>
          <a:noFill/>
        </p:spPr>
        <p:txBody>
          <a:bodyPr wrap="square" rtlCol="0">
            <a:spAutoFit/>
          </a:bodyPr>
          <a:lstStyle/>
          <a:p>
            <a:r>
              <a:rPr lang="de-DE" dirty="0"/>
              <a:t>Chlorophyll </a:t>
            </a:r>
            <a:r>
              <a:rPr lang="de-DE" dirty="0" err="1"/>
              <a:t>are</a:t>
            </a:r>
            <a:r>
              <a:rPr lang="de-DE" dirty="0"/>
              <a:t> </a:t>
            </a:r>
            <a:r>
              <a:rPr lang="de-DE" dirty="0" err="1"/>
              <a:t>pigments</a:t>
            </a:r>
            <a:r>
              <a:rPr lang="de-DE" dirty="0"/>
              <a:t> </a:t>
            </a:r>
            <a:r>
              <a:rPr lang="de-DE" dirty="0" err="1"/>
              <a:t>that</a:t>
            </a:r>
            <a:r>
              <a:rPr lang="de-DE" dirty="0"/>
              <a:t> </a:t>
            </a:r>
            <a:r>
              <a:rPr lang="de-DE" dirty="0" err="1"/>
              <a:t>absorb</a:t>
            </a:r>
            <a:r>
              <a:rPr lang="de-DE" dirty="0"/>
              <a:t> </a:t>
            </a:r>
            <a:r>
              <a:rPr lang="de-DE" dirty="0" err="1"/>
              <a:t>blue</a:t>
            </a:r>
            <a:r>
              <a:rPr lang="de-DE" dirty="0"/>
              <a:t> and </a:t>
            </a:r>
            <a:r>
              <a:rPr lang="de-DE" dirty="0" err="1"/>
              <a:t>red</a:t>
            </a:r>
            <a:r>
              <a:rPr lang="de-DE" dirty="0"/>
              <a:t> light</a:t>
            </a:r>
            <a:endParaRPr lang="en-DE" dirty="0"/>
          </a:p>
        </p:txBody>
      </p:sp>
    </p:spTree>
    <p:extLst>
      <p:ext uri="{BB962C8B-B14F-4D97-AF65-F5344CB8AC3E}">
        <p14:creationId xmlns:p14="http://schemas.microsoft.com/office/powerpoint/2010/main" val="340645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ECC6-553F-42B3-B02D-42772F57DA55}"/>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Photosynthesis</a:t>
            </a:r>
            <a:endParaRPr lang="en-DE" dirty="0"/>
          </a:p>
        </p:txBody>
      </p:sp>
      <p:sp>
        <p:nvSpPr>
          <p:cNvPr id="4" name="Slide Number Placeholder 3">
            <a:extLst>
              <a:ext uri="{FF2B5EF4-FFF2-40B4-BE49-F238E27FC236}">
                <a16:creationId xmlns:a16="http://schemas.microsoft.com/office/drawing/2014/main" id="{05BDA831-E561-4AAE-8D8D-791D74AAA9BF}"/>
              </a:ext>
            </a:extLst>
          </p:cNvPr>
          <p:cNvSpPr>
            <a:spLocks noGrp="1"/>
          </p:cNvSpPr>
          <p:nvPr>
            <p:ph type="sldNum" sz="quarter" idx="12"/>
          </p:nvPr>
        </p:nvSpPr>
        <p:spPr/>
        <p:txBody>
          <a:bodyPr/>
          <a:lstStyle/>
          <a:p>
            <a:fld id="{78C4628D-F498-401D-A166-0FDE3BD7D38E}" type="slidenum">
              <a:rPr lang="en-DE" smtClean="0"/>
              <a:t>83</a:t>
            </a:fld>
            <a:endParaRPr lang="en-DE" dirty="0"/>
          </a:p>
        </p:txBody>
      </p:sp>
      <p:pic>
        <p:nvPicPr>
          <p:cNvPr id="9" name="Picture 8">
            <a:extLst>
              <a:ext uri="{FF2B5EF4-FFF2-40B4-BE49-F238E27FC236}">
                <a16:creationId xmlns:a16="http://schemas.microsoft.com/office/drawing/2014/main" id="{63882A4F-8F15-40AE-9C05-B1DE43135138}"/>
              </a:ext>
            </a:extLst>
          </p:cNvPr>
          <p:cNvPicPr>
            <a:picLocks noChangeAspect="1"/>
          </p:cNvPicPr>
          <p:nvPr/>
        </p:nvPicPr>
        <p:blipFill rotWithShape="1">
          <a:blip r:embed="rId3"/>
          <a:srcRect l="18901" t="30743" r="19451" b="7624"/>
          <a:stretch/>
        </p:blipFill>
        <p:spPr>
          <a:xfrm>
            <a:off x="1567856" y="2316215"/>
            <a:ext cx="6008287" cy="3378844"/>
          </a:xfrm>
          <a:prstGeom prst="rect">
            <a:avLst/>
          </a:prstGeom>
        </p:spPr>
      </p:pic>
    </p:spTree>
    <p:extLst>
      <p:ext uri="{BB962C8B-B14F-4D97-AF65-F5344CB8AC3E}">
        <p14:creationId xmlns:p14="http://schemas.microsoft.com/office/powerpoint/2010/main" val="2139967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D7F0-B876-43B9-9F50-6BAF814CA916}"/>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Redfield </a:t>
            </a:r>
            <a:r>
              <a:rPr lang="de-DE" dirty="0" err="1"/>
              <a:t>ratio</a:t>
            </a:r>
            <a:endParaRPr lang="en-DE" dirty="0"/>
          </a:p>
        </p:txBody>
      </p:sp>
      <p:sp>
        <p:nvSpPr>
          <p:cNvPr id="4" name="Slide Number Placeholder 3">
            <a:extLst>
              <a:ext uri="{FF2B5EF4-FFF2-40B4-BE49-F238E27FC236}">
                <a16:creationId xmlns:a16="http://schemas.microsoft.com/office/drawing/2014/main" id="{F4143319-C951-46C9-AF23-F415BCFD69E4}"/>
              </a:ext>
            </a:extLst>
          </p:cNvPr>
          <p:cNvSpPr>
            <a:spLocks noGrp="1"/>
          </p:cNvSpPr>
          <p:nvPr>
            <p:ph type="sldNum" sz="quarter" idx="12"/>
          </p:nvPr>
        </p:nvSpPr>
        <p:spPr/>
        <p:txBody>
          <a:bodyPr/>
          <a:lstStyle/>
          <a:p>
            <a:fld id="{78C4628D-F498-401D-A166-0FDE3BD7D38E}" type="slidenum">
              <a:rPr lang="en-DE" smtClean="0"/>
              <a:t>84</a:t>
            </a:fld>
            <a:endParaRPr lang="en-DE" dirty="0"/>
          </a:p>
        </p:txBody>
      </p:sp>
      <p:pic>
        <p:nvPicPr>
          <p:cNvPr id="6" name="Picture 5">
            <a:extLst>
              <a:ext uri="{FF2B5EF4-FFF2-40B4-BE49-F238E27FC236}">
                <a16:creationId xmlns:a16="http://schemas.microsoft.com/office/drawing/2014/main" id="{9422E986-8D7A-49A1-B117-527CD0736389}"/>
              </a:ext>
            </a:extLst>
          </p:cNvPr>
          <p:cNvPicPr>
            <a:picLocks noChangeAspect="1"/>
          </p:cNvPicPr>
          <p:nvPr/>
        </p:nvPicPr>
        <p:blipFill rotWithShape="1">
          <a:blip r:embed="rId2"/>
          <a:srcRect l="1250" t="29815" r="3021" b="29815"/>
          <a:stretch/>
        </p:blipFill>
        <p:spPr>
          <a:xfrm>
            <a:off x="295275" y="2219325"/>
            <a:ext cx="8753475" cy="2076450"/>
          </a:xfrm>
          <a:prstGeom prst="rect">
            <a:avLst/>
          </a:prstGeom>
        </p:spPr>
      </p:pic>
      <p:sp>
        <p:nvSpPr>
          <p:cNvPr id="7" name="TextBox 6">
            <a:extLst>
              <a:ext uri="{FF2B5EF4-FFF2-40B4-BE49-F238E27FC236}">
                <a16:creationId xmlns:a16="http://schemas.microsoft.com/office/drawing/2014/main" id="{61D82945-6A36-47DE-A1D6-A857A4701677}"/>
              </a:ext>
            </a:extLst>
          </p:cNvPr>
          <p:cNvSpPr txBox="1"/>
          <p:nvPr/>
        </p:nvSpPr>
        <p:spPr>
          <a:xfrm>
            <a:off x="390525" y="1690688"/>
            <a:ext cx="7810500" cy="369332"/>
          </a:xfrm>
          <a:prstGeom prst="rect">
            <a:avLst/>
          </a:prstGeom>
          <a:noFill/>
        </p:spPr>
        <p:txBody>
          <a:bodyPr wrap="square" rtlCol="0">
            <a:spAutoFit/>
          </a:bodyPr>
          <a:lstStyle/>
          <a:p>
            <a:r>
              <a:rPr lang="de-DE" dirty="0"/>
              <a:t>„</a:t>
            </a:r>
            <a:r>
              <a:rPr lang="de-DE" dirty="0" err="1"/>
              <a:t>Approximated</a:t>
            </a:r>
            <a:r>
              <a:rPr lang="de-DE" dirty="0"/>
              <a:t>“ </a:t>
            </a:r>
            <a:r>
              <a:rPr lang="de-DE" dirty="0" err="1"/>
              <a:t>consistency</a:t>
            </a:r>
            <a:r>
              <a:rPr lang="de-DE" dirty="0"/>
              <a:t> in </a:t>
            </a:r>
            <a:r>
              <a:rPr lang="de-DE" dirty="0" err="1"/>
              <a:t>element</a:t>
            </a:r>
            <a:r>
              <a:rPr lang="de-DE" dirty="0"/>
              <a:t> </a:t>
            </a:r>
            <a:r>
              <a:rPr lang="de-DE" dirty="0" err="1"/>
              <a:t>ratios</a:t>
            </a:r>
            <a:r>
              <a:rPr lang="de-DE" dirty="0"/>
              <a:t> </a:t>
            </a:r>
            <a:r>
              <a:rPr lang="de-DE" dirty="0" err="1"/>
              <a:t>of</a:t>
            </a:r>
            <a:r>
              <a:rPr lang="de-DE" dirty="0"/>
              <a:t> </a:t>
            </a:r>
            <a:r>
              <a:rPr lang="de-DE" dirty="0" err="1"/>
              <a:t>bulk</a:t>
            </a:r>
            <a:r>
              <a:rPr lang="de-DE" dirty="0"/>
              <a:t> marine </a:t>
            </a:r>
            <a:r>
              <a:rPr lang="de-DE" dirty="0" err="1"/>
              <a:t>phytoplankton</a:t>
            </a:r>
            <a:endParaRPr lang="en-DE" dirty="0"/>
          </a:p>
        </p:txBody>
      </p:sp>
      <p:sp>
        <p:nvSpPr>
          <p:cNvPr id="10" name="TextBox 9">
            <a:extLst>
              <a:ext uri="{FF2B5EF4-FFF2-40B4-BE49-F238E27FC236}">
                <a16:creationId xmlns:a16="http://schemas.microsoft.com/office/drawing/2014/main" id="{D7382F7A-E372-4ED8-ABE3-D918DBC44D46}"/>
              </a:ext>
            </a:extLst>
          </p:cNvPr>
          <p:cNvSpPr txBox="1"/>
          <p:nvPr/>
        </p:nvSpPr>
        <p:spPr>
          <a:xfrm>
            <a:off x="1038225" y="4467224"/>
            <a:ext cx="6981825" cy="369332"/>
          </a:xfrm>
          <a:prstGeom prst="rect">
            <a:avLst/>
          </a:prstGeom>
          <a:noFill/>
        </p:spPr>
        <p:txBody>
          <a:bodyPr wrap="square" rtlCol="0">
            <a:spAutoFit/>
          </a:bodyPr>
          <a:lstStyle/>
          <a:p>
            <a:r>
              <a:rPr lang="de-DE" dirty="0"/>
              <a:t>Primary </a:t>
            </a:r>
            <a:r>
              <a:rPr lang="de-DE" dirty="0" err="1"/>
              <a:t>Production</a:t>
            </a:r>
            <a:r>
              <a:rPr lang="de-DE" dirty="0"/>
              <a:t> (</a:t>
            </a:r>
            <a:r>
              <a:rPr lang="de-DE" dirty="0" err="1"/>
              <a:t>including</a:t>
            </a:r>
            <a:r>
              <a:rPr lang="de-DE" dirty="0"/>
              <a:t> </a:t>
            </a:r>
            <a:r>
              <a:rPr lang="de-DE" dirty="0" err="1"/>
              <a:t>nutrients</a:t>
            </a:r>
            <a:r>
              <a:rPr lang="de-DE" dirty="0"/>
              <a:t>):  </a:t>
            </a:r>
            <a:endParaRPr lang="en-DE" dirty="0"/>
          </a:p>
        </p:txBody>
      </p:sp>
      <p:pic>
        <p:nvPicPr>
          <p:cNvPr id="11" name="Picture 10">
            <a:extLst>
              <a:ext uri="{FF2B5EF4-FFF2-40B4-BE49-F238E27FC236}">
                <a16:creationId xmlns:a16="http://schemas.microsoft.com/office/drawing/2014/main" id="{40BACD0D-E2C8-4F9E-832F-FB24DC0FD0E4}"/>
              </a:ext>
            </a:extLst>
          </p:cNvPr>
          <p:cNvPicPr>
            <a:picLocks noChangeAspect="1"/>
          </p:cNvPicPr>
          <p:nvPr/>
        </p:nvPicPr>
        <p:blipFill rotWithShape="1">
          <a:blip r:embed="rId3"/>
          <a:srcRect l="5313" t="50555" r="59687" b="41111"/>
          <a:stretch/>
        </p:blipFill>
        <p:spPr>
          <a:xfrm>
            <a:off x="4010024" y="4854533"/>
            <a:ext cx="4123839" cy="552354"/>
          </a:xfrm>
          <a:prstGeom prst="rect">
            <a:avLst/>
          </a:prstGeom>
        </p:spPr>
      </p:pic>
      <p:pic>
        <p:nvPicPr>
          <p:cNvPr id="9" name="Picture 8">
            <a:extLst>
              <a:ext uri="{FF2B5EF4-FFF2-40B4-BE49-F238E27FC236}">
                <a16:creationId xmlns:a16="http://schemas.microsoft.com/office/drawing/2014/main" id="{6BE99CD2-456B-4E06-824A-10481F023CF6}"/>
              </a:ext>
            </a:extLst>
          </p:cNvPr>
          <p:cNvPicPr>
            <a:picLocks noChangeAspect="1"/>
          </p:cNvPicPr>
          <p:nvPr/>
        </p:nvPicPr>
        <p:blipFill rotWithShape="1">
          <a:blip r:embed="rId3"/>
          <a:srcRect l="5313" t="44074" r="59687" b="48745"/>
          <a:stretch/>
        </p:blipFill>
        <p:spPr>
          <a:xfrm>
            <a:off x="295275" y="4956731"/>
            <a:ext cx="4056548" cy="468133"/>
          </a:xfrm>
          <a:prstGeom prst="rect">
            <a:avLst/>
          </a:prstGeom>
        </p:spPr>
      </p:pic>
    </p:spTree>
    <p:extLst>
      <p:ext uri="{BB962C8B-B14F-4D97-AF65-F5344CB8AC3E}">
        <p14:creationId xmlns:p14="http://schemas.microsoft.com/office/powerpoint/2010/main" val="4081510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75E8-3C0D-4A04-9233-EF903306C8ED}"/>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biological</a:t>
            </a:r>
            <a:r>
              <a:rPr lang="de-DE" dirty="0"/>
              <a:t> pump</a:t>
            </a:r>
            <a:endParaRPr lang="en-DE" dirty="0"/>
          </a:p>
        </p:txBody>
      </p:sp>
      <p:sp>
        <p:nvSpPr>
          <p:cNvPr id="4" name="Slide Number Placeholder 3">
            <a:extLst>
              <a:ext uri="{FF2B5EF4-FFF2-40B4-BE49-F238E27FC236}">
                <a16:creationId xmlns:a16="http://schemas.microsoft.com/office/drawing/2014/main" id="{3A217658-5165-4599-9DED-C0DEA487607D}"/>
              </a:ext>
            </a:extLst>
          </p:cNvPr>
          <p:cNvSpPr>
            <a:spLocks noGrp="1"/>
          </p:cNvSpPr>
          <p:nvPr>
            <p:ph type="sldNum" sz="quarter" idx="12"/>
          </p:nvPr>
        </p:nvSpPr>
        <p:spPr/>
        <p:txBody>
          <a:bodyPr/>
          <a:lstStyle/>
          <a:p>
            <a:fld id="{78C4628D-F498-401D-A166-0FDE3BD7D38E}" type="slidenum">
              <a:rPr lang="en-DE" smtClean="0"/>
              <a:t>85</a:t>
            </a:fld>
            <a:endParaRPr lang="en-DE" dirty="0"/>
          </a:p>
        </p:txBody>
      </p:sp>
      <p:pic>
        <p:nvPicPr>
          <p:cNvPr id="5" name="Picture 4">
            <a:extLst>
              <a:ext uri="{FF2B5EF4-FFF2-40B4-BE49-F238E27FC236}">
                <a16:creationId xmlns:a16="http://schemas.microsoft.com/office/drawing/2014/main" id="{89FB7C11-1ED6-48D6-8E10-469F7E84688D}"/>
              </a:ext>
            </a:extLst>
          </p:cNvPr>
          <p:cNvPicPr>
            <a:picLocks noChangeAspect="1"/>
          </p:cNvPicPr>
          <p:nvPr/>
        </p:nvPicPr>
        <p:blipFill rotWithShape="1">
          <a:blip r:embed="rId3"/>
          <a:srcRect l="5312" t="20555" r="50000" b="5371"/>
          <a:stretch/>
        </p:blipFill>
        <p:spPr>
          <a:xfrm>
            <a:off x="247650" y="1862139"/>
            <a:ext cx="4086225" cy="3810000"/>
          </a:xfrm>
          <a:prstGeom prst="rect">
            <a:avLst/>
          </a:prstGeom>
        </p:spPr>
      </p:pic>
      <p:sp>
        <p:nvSpPr>
          <p:cNvPr id="7" name="TextBox 6">
            <a:extLst>
              <a:ext uri="{FF2B5EF4-FFF2-40B4-BE49-F238E27FC236}">
                <a16:creationId xmlns:a16="http://schemas.microsoft.com/office/drawing/2014/main" id="{EE01A9B6-74DC-4D4B-9D81-64E03615DAD3}"/>
              </a:ext>
            </a:extLst>
          </p:cNvPr>
          <p:cNvSpPr txBox="1"/>
          <p:nvPr/>
        </p:nvSpPr>
        <p:spPr>
          <a:xfrm>
            <a:off x="4743449" y="1907500"/>
            <a:ext cx="2981325" cy="923330"/>
          </a:xfrm>
          <a:prstGeom prst="rect">
            <a:avLst/>
          </a:prstGeom>
          <a:noFill/>
        </p:spPr>
        <p:txBody>
          <a:bodyPr wrap="square" rtlCol="0">
            <a:spAutoFit/>
          </a:bodyPr>
          <a:lstStyle/>
          <a:p>
            <a:r>
              <a:rPr lang="de-DE" b="1" dirty="0" err="1"/>
              <a:t>Euphotic</a:t>
            </a:r>
            <a:r>
              <a:rPr lang="de-DE" b="1" dirty="0"/>
              <a:t> </a:t>
            </a:r>
            <a:r>
              <a:rPr lang="de-DE" b="1" dirty="0" err="1"/>
              <a:t>layer</a:t>
            </a:r>
            <a:r>
              <a:rPr lang="de-DE" dirty="0"/>
              <a:t>: </a:t>
            </a:r>
            <a:r>
              <a:rPr lang="de-DE" dirty="0" err="1"/>
              <a:t>layer</a:t>
            </a:r>
            <a:r>
              <a:rPr lang="de-DE" dirty="0"/>
              <a:t> </a:t>
            </a:r>
            <a:r>
              <a:rPr lang="de-DE" dirty="0" err="1"/>
              <a:t>where</a:t>
            </a:r>
            <a:r>
              <a:rPr lang="de-DE" dirty="0"/>
              <a:t> </a:t>
            </a:r>
            <a:r>
              <a:rPr lang="de-DE" dirty="0" err="1"/>
              <a:t>enough</a:t>
            </a:r>
            <a:r>
              <a:rPr lang="de-DE" dirty="0"/>
              <a:t> light </a:t>
            </a:r>
            <a:r>
              <a:rPr lang="de-DE" dirty="0" err="1"/>
              <a:t>penetrates</a:t>
            </a:r>
            <a:r>
              <a:rPr lang="de-DE" dirty="0"/>
              <a:t> </a:t>
            </a:r>
            <a:r>
              <a:rPr lang="de-DE" dirty="0" err="1"/>
              <a:t>to</a:t>
            </a:r>
            <a:r>
              <a:rPr lang="de-DE" dirty="0"/>
              <a:t> </a:t>
            </a:r>
            <a:r>
              <a:rPr lang="de-DE" dirty="0" err="1"/>
              <a:t>permit</a:t>
            </a:r>
            <a:r>
              <a:rPr lang="de-DE" dirty="0"/>
              <a:t> </a:t>
            </a:r>
            <a:r>
              <a:rPr lang="de-DE" dirty="0" err="1"/>
              <a:t>photosynthesis</a:t>
            </a:r>
            <a:endParaRPr lang="en-DE" dirty="0"/>
          </a:p>
        </p:txBody>
      </p:sp>
      <p:sp>
        <p:nvSpPr>
          <p:cNvPr id="11" name="TextBox 10">
            <a:extLst>
              <a:ext uri="{FF2B5EF4-FFF2-40B4-BE49-F238E27FC236}">
                <a16:creationId xmlns:a16="http://schemas.microsoft.com/office/drawing/2014/main" id="{079639E1-E8D3-4EEF-BA71-9444CB307B30}"/>
              </a:ext>
            </a:extLst>
          </p:cNvPr>
          <p:cNvSpPr txBox="1"/>
          <p:nvPr/>
        </p:nvSpPr>
        <p:spPr>
          <a:xfrm>
            <a:off x="4743449" y="3023930"/>
            <a:ext cx="4152901" cy="3416320"/>
          </a:xfrm>
          <a:prstGeom prst="rect">
            <a:avLst/>
          </a:prstGeom>
          <a:noFill/>
        </p:spPr>
        <p:txBody>
          <a:bodyPr wrap="square" rtlCol="0">
            <a:spAutoFit/>
          </a:bodyPr>
          <a:lstStyle/>
          <a:p>
            <a:r>
              <a:rPr lang="de-DE" dirty="0"/>
              <a:t>Primary </a:t>
            </a:r>
            <a:r>
              <a:rPr lang="de-DE" dirty="0" err="1"/>
              <a:t>production</a:t>
            </a:r>
            <a:r>
              <a:rPr lang="de-DE" dirty="0"/>
              <a:t> </a:t>
            </a:r>
            <a:r>
              <a:rPr lang="de-DE" dirty="0" err="1"/>
              <a:t>mostly</a:t>
            </a:r>
            <a:r>
              <a:rPr lang="de-DE" dirty="0"/>
              <a:t> at top </a:t>
            </a:r>
            <a:r>
              <a:rPr lang="de-DE" dirty="0" err="1"/>
              <a:t>of</a:t>
            </a:r>
            <a:r>
              <a:rPr lang="de-DE" dirty="0"/>
              <a:t> </a:t>
            </a:r>
            <a:r>
              <a:rPr lang="de-DE" dirty="0" err="1"/>
              <a:t>euphotic</a:t>
            </a:r>
            <a:r>
              <a:rPr lang="de-DE" dirty="0"/>
              <a:t> </a:t>
            </a:r>
            <a:r>
              <a:rPr lang="de-DE" dirty="0" err="1"/>
              <a:t>layer</a:t>
            </a:r>
            <a:r>
              <a:rPr lang="de-DE" dirty="0"/>
              <a:t>, </a:t>
            </a:r>
            <a:r>
              <a:rPr lang="de-DE" dirty="0" err="1"/>
              <a:t>uptake</a:t>
            </a:r>
            <a:r>
              <a:rPr lang="de-DE" dirty="0"/>
              <a:t> </a:t>
            </a:r>
            <a:r>
              <a:rPr lang="de-DE" dirty="0" err="1"/>
              <a:t>of</a:t>
            </a:r>
            <a:r>
              <a:rPr lang="de-DE" dirty="0"/>
              <a:t> </a:t>
            </a:r>
            <a:r>
              <a:rPr lang="de-DE" dirty="0" err="1"/>
              <a:t>majority</a:t>
            </a:r>
            <a:r>
              <a:rPr lang="de-DE" dirty="0"/>
              <a:t> </a:t>
            </a:r>
            <a:r>
              <a:rPr lang="de-DE" dirty="0" err="1"/>
              <a:t>of</a:t>
            </a:r>
            <a:r>
              <a:rPr lang="de-DE" dirty="0"/>
              <a:t> </a:t>
            </a:r>
            <a:r>
              <a:rPr lang="de-DE" dirty="0" err="1"/>
              <a:t>available</a:t>
            </a:r>
            <a:r>
              <a:rPr lang="de-DE" dirty="0"/>
              <a:t> </a:t>
            </a:r>
            <a:r>
              <a:rPr lang="de-DE" dirty="0" err="1"/>
              <a:t>nutrients</a:t>
            </a:r>
            <a:endParaRPr lang="de-DE" dirty="0"/>
          </a:p>
          <a:p>
            <a:endParaRPr lang="de-DE" dirty="0"/>
          </a:p>
          <a:p>
            <a:r>
              <a:rPr lang="de-DE" dirty="0"/>
              <a:t>Respiration </a:t>
            </a:r>
            <a:r>
              <a:rPr lang="de-DE" dirty="0" err="1"/>
              <a:t>of</a:t>
            </a:r>
            <a:r>
              <a:rPr lang="de-DE" dirty="0"/>
              <a:t> </a:t>
            </a:r>
            <a:r>
              <a:rPr lang="de-DE" dirty="0" err="1"/>
              <a:t>organic</a:t>
            </a:r>
            <a:r>
              <a:rPr lang="de-DE" dirty="0"/>
              <a:t> </a:t>
            </a:r>
            <a:r>
              <a:rPr lang="de-DE" dirty="0" err="1"/>
              <a:t>detritus</a:t>
            </a:r>
            <a:r>
              <a:rPr lang="de-DE" dirty="0"/>
              <a:t> in </a:t>
            </a:r>
            <a:r>
              <a:rPr lang="de-DE" dirty="0" err="1"/>
              <a:t>the</a:t>
            </a:r>
            <a:r>
              <a:rPr lang="de-DE" dirty="0"/>
              <a:t> </a:t>
            </a:r>
            <a:r>
              <a:rPr lang="de-DE" dirty="0" err="1"/>
              <a:t>euphotic</a:t>
            </a:r>
            <a:r>
              <a:rPr lang="de-DE" dirty="0"/>
              <a:t> </a:t>
            </a:r>
            <a:r>
              <a:rPr lang="de-DE" dirty="0" err="1"/>
              <a:t>layer</a:t>
            </a:r>
            <a:endParaRPr lang="de-DE" dirty="0"/>
          </a:p>
          <a:p>
            <a:endParaRPr lang="de-DE" dirty="0"/>
          </a:p>
          <a:p>
            <a:r>
              <a:rPr lang="de-DE" dirty="0" err="1"/>
              <a:t>Organic</a:t>
            </a:r>
            <a:r>
              <a:rPr lang="de-DE" dirty="0"/>
              <a:t> matter </a:t>
            </a:r>
            <a:r>
              <a:rPr lang="de-DE" dirty="0" err="1"/>
              <a:t>can</a:t>
            </a:r>
            <a:r>
              <a:rPr lang="de-DE" dirty="0"/>
              <a:t> </a:t>
            </a:r>
            <a:r>
              <a:rPr lang="de-DE" dirty="0" err="1"/>
              <a:t>escape</a:t>
            </a:r>
            <a:r>
              <a:rPr lang="de-DE" dirty="0"/>
              <a:t> </a:t>
            </a:r>
            <a:r>
              <a:rPr lang="de-DE" dirty="0" err="1"/>
              <a:t>degradation</a:t>
            </a:r>
            <a:r>
              <a:rPr lang="de-DE" dirty="0"/>
              <a:t> and </a:t>
            </a:r>
            <a:r>
              <a:rPr lang="de-DE" dirty="0" err="1"/>
              <a:t>sinks</a:t>
            </a:r>
            <a:r>
              <a:rPr lang="de-DE" dirty="0"/>
              <a:t> (</a:t>
            </a:r>
            <a:r>
              <a:rPr lang="de-DE" dirty="0" err="1"/>
              <a:t>gravitationally</a:t>
            </a:r>
            <a:r>
              <a:rPr lang="de-DE" dirty="0"/>
              <a:t> </a:t>
            </a:r>
            <a:r>
              <a:rPr lang="de-DE" dirty="0" err="1"/>
              <a:t>to</a:t>
            </a:r>
            <a:r>
              <a:rPr lang="de-DE" dirty="0"/>
              <a:t> </a:t>
            </a:r>
            <a:r>
              <a:rPr lang="de-DE" dirty="0" err="1"/>
              <a:t>ocean</a:t>
            </a:r>
            <a:r>
              <a:rPr lang="de-DE" dirty="0"/>
              <a:t> </a:t>
            </a:r>
            <a:r>
              <a:rPr lang="de-DE" dirty="0" err="1"/>
              <a:t>interior</a:t>
            </a:r>
            <a:r>
              <a:rPr lang="de-DE" dirty="0"/>
              <a:t>)</a:t>
            </a:r>
          </a:p>
          <a:p>
            <a:endParaRPr lang="de-DE" dirty="0"/>
          </a:p>
          <a:p>
            <a:r>
              <a:rPr lang="de-DE" dirty="0" err="1"/>
              <a:t>Physical</a:t>
            </a:r>
            <a:r>
              <a:rPr lang="de-DE" dirty="0"/>
              <a:t> </a:t>
            </a:r>
            <a:r>
              <a:rPr lang="de-DE" dirty="0" err="1"/>
              <a:t>transport</a:t>
            </a:r>
            <a:r>
              <a:rPr lang="de-DE" dirty="0"/>
              <a:t> </a:t>
            </a:r>
            <a:r>
              <a:rPr lang="de-DE" dirty="0" err="1"/>
              <a:t>of</a:t>
            </a:r>
            <a:r>
              <a:rPr lang="de-DE" dirty="0"/>
              <a:t> </a:t>
            </a:r>
            <a:r>
              <a:rPr lang="de-DE" dirty="0" err="1"/>
              <a:t>nutrients</a:t>
            </a:r>
            <a:r>
              <a:rPr lang="de-DE" dirty="0"/>
              <a:t> </a:t>
            </a:r>
            <a:r>
              <a:rPr lang="de-DE" dirty="0" err="1"/>
              <a:t>from</a:t>
            </a:r>
            <a:r>
              <a:rPr lang="de-DE" dirty="0"/>
              <a:t> </a:t>
            </a:r>
            <a:r>
              <a:rPr lang="de-DE" dirty="0" err="1"/>
              <a:t>deeper</a:t>
            </a:r>
            <a:r>
              <a:rPr lang="de-DE" dirty="0"/>
              <a:t> </a:t>
            </a:r>
            <a:r>
              <a:rPr lang="de-DE" dirty="0" err="1"/>
              <a:t>replenishes</a:t>
            </a:r>
            <a:r>
              <a:rPr lang="de-DE" dirty="0"/>
              <a:t> </a:t>
            </a:r>
            <a:r>
              <a:rPr lang="de-DE" dirty="0" err="1"/>
              <a:t>surface</a:t>
            </a:r>
            <a:r>
              <a:rPr lang="de-DE" dirty="0"/>
              <a:t> </a:t>
            </a:r>
            <a:r>
              <a:rPr lang="de-DE" dirty="0" err="1"/>
              <a:t>nutrient</a:t>
            </a:r>
            <a:r>
              <a:rPr lang="de-DE" dirty="0"/>
              <a:t> </a:t>
            </a:r>
            <a:r>
              <a:rPr lang="de-DE" dirty="0" err="1"/>
              <a:t>pools</a:t>
            </a:r>
            <a:endParaRPr lang="de-DE" dirty="0"/>
          </a:p>
        </p:txBody>
      </p:sp>
    </p:spTree>
    <p:extLst>
      <p:ext uri="{BB962C8B-B14F-4D97-AF65-F5344CB8AC3E}">
        <p14:creationId xmlns:p14="http://schemas.microsoft.com/office/powerpoint/2010/main" val="3864533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54BE-174D-44A4-84EF-F1813587358C}"/>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nutrient</a:t>
            </a:r>
            <a:r>
              <a:rPr lang="de-DE" dirty="0"/>
              <a:t> </a:t>
            </a:r>
            <a:r>
              <a:rPr lang="de-DE" dirty="0" err="1"/>
              <a:t>cycles</a:t>
            </a:r>
            <a:endParaRPr lang="en-DE" dirty="0"/>
          </a:p>
        </p:txBody>
      </p:sp>
      <p:sp>
        <p:nvSpPr>
          <p:cNvPr id="4" name="Slide Number Placeholder 3">
            <a:extLst>
              <a:ext uri="{FF2B5EF4-FFF2-40B4-BE49-F238E27FC236}">
                <a16:creationId xmlns:a16="http://schemas.microsoft.com/office/drawing/2014/main" id="{6FD8F4E3-0C9D-44E3-9404-E99ECEA61CC6}"/>
              </a:ext>
            </a:extLst>
          </p:cNvPr>
          <p:cNvSpPr>
            <a:spLocks noGrp="1"/>
          </p:cNvSpPr>
          <p:nvPr>
            <p:ph type="sldNum" sz="quarter" idx="12"/>
          </p:nvPr>
        </p:nvSpPr>
        <p:spPr/>
        <p:txBody>
          <a:bodyPr/>
          <a:lstStyle/>
          <a:p>
            <a:fld id="{78C4628D-F498-401D-A166-0FDE3BD7D38E}" type="slidenum">
              <a:rPr lang="en-DE" smtClean="0"/>
              <a:t>86</a:t>
            </a:fld>
            <a:endParaRPr lang="en-DE" dirty="0"/>
          </a:p>
        </p:txBody>
      </p:sp>
      <p:pic>
        <p:nvPicPr>
          <p:cNvPr id="6" name="Picture 5">
            <a:extLst>
              <a:ext uri="{FF2B5EF4-FFF2-40B4-BE49-F238E27FC236}">
                <a16:creationId xmlns:a16="http://schemas.microsoft.com/office/drawing/2014/main" id="{3F677913-F028-4017-B654-58128489F6CA}"/>
              </a:ext>
            </a:extLst>
          </p:cNvPr>
          <p:cNvPicPr>
            <a:picLocks noChangeAspect="1"/>
          </p:cNvPicPr>
          <p:nvPr/>
        </p:nvPicPr>
        <p:blipFill rotWithShape="1">
          <a:blip r:embed="rId2"/>
          <a:srcRect l="14792" t="21296" r="15625" b="7777"/>
          <a:stretch/>
        </p:blipFill>
        <p:spPr>
          <a:xfrm>
            <a:off x="1038225" y="1885950"/>
            <a:ext cx="6744792" cy="3867150"/>
          </a:xfrm>
          <a:prstGeom prst="rect">
            <a:avLst/>
          </a:prstGeom>
        </p:spPr>
      </p:pic>
      <p:sp>
        <p:nvSpPr>
          <p:cNvPr id="7" name="TextBox 6">
            <a:extLst>
              <a:ext uri="{FF2B5EF4-FFF2-40B4-BE49-F238E27FC236}">
                <a16:creationId xmlns:a16="http://schemas.microsoft.com/office/drawing/2014/main" id="{42EB2F49-146C-4EFB-A6E4-8D5B6F377C93}"/>
              </a:ext>
            </a:extLst>
          </p:cNvPr>
          <p:cNvSpPr txBox="1"/>
          <p:nvPr/>
        </p:nvSpPr>
        <p:spPr>
          <a:xfrm>
            <a:off x="742950" y="5924550"/>
            <a:ext cx="7772400" cy="646331"/>
          </a:xfrm>
          <a:prstGeom prst="rect">
            <a:avLst/>
          </a:prstGeom>
          <a:noFill/>
        </p:spPr>
        <p:txBody>
          <a:bodyPr wrap="square" rtlCol="0">
            <a:spAutoFit/>
          </a:bodyPr>
          <a:lstStyle/>
          <a:p>
            <a:r>
              <a:rPr lang="de-DE" dirty="0" err="1"/>
              <a:t>Nutrients</a:t>
            </a:r>
            <a:r>
              <a:rPr lang="de-DE" dirty="0"/>
              <a:t> </a:t>
            </a:r>
            <a:r>
              <a:rPr lang="de-DE" dirty="0" err="1"/>
              <a:t>usually</a:t>
            </a:r>
            <a:r>
              <a:rPr lang="de-DE" dirty="0"/>
              <a:t> </a:t>
            </a:r>
            <a:r>
              <a:rPr lang="de-DE" dirty="0" err="1"/>
              <a:t>are</a:t>
            </a:r>
            <a:r>
              <a:rPr lang="de-DE" dirty="0"/>
              <a:t> </a:t>
            </a:r>
            <a:r>
              <a:rPr lang="de-DE" dirty="0" err="1"/>
              <a:t>taken</a:t>
            </a:r>
            <a:r>
              <a:rPr lang="de-DE" dirty="0"/>
              <a:t> </a:t>
            </a:r>
            <a:r>
              <a:rPr lang="de-DE" dirty="0" err="1"/>
              <a:t>up</a:t>
            </a:r>
            <a:r>
              <a:rPr lang="de-DE" dirty="0"/>
              <a:t> </a:t>
            </a:r>
            <a:r>
              <a:rPr lang="de-DE" dirty="0" err="1"/>
              <a:t>easily</a:t>
            </a:r>
            <a:r>
              <a:rPr lang="de-DE" dirty="0"/>
              <a:t> in </a:t>
            </a:r>
            <a:r>
              <a:rPr lang="de-DE" dirty="0" err="1"/>
              <a:t>the</a:t>
            </a:r>
            <a:r>
              <a:rPr lang="de-DE" dirty="0"/>
              <a:t> </a:t>
            </a:r>
            <a:r>
              <a:rPr lang="de-DE" dirty="0" err="1"/>
              <a:t>euphotic</a:t>
            </a:r>
            <a:r>
              <a:rPr lang="de-DE" dirty="0"/>
              <a:t> </a:t>
            </a:r>
            <a:r>
              <a:rPr lang="de-DE" dirty="0" err="1"/>
              <a:t>zone</a:t>
            </a:r>
            <a:r>
              <a:rPr lang="de-DE" dirty="0"/>
              <a:t> (-&gt; </a:t>
            </a:r>
            <a:r>
              <a:rPr lang="de-DE" dirty="0" err="1"/>
              <a:t>low</a:t>
            </a:r>
            <a:r>
              <a:rPr lang="de-DE" dirty="0"/>
              <a:t> </a:t>
            </a:r>
            <a:r>
              <a:rPr lang="de-DE" dirty="0" err="1"/>
              <a:t>concentrations</a:t>
            </a:r>
            <a:r>
              <a:rPr lang="de-DE" dirty="0"/>
              <a:t>), </a:t>
            </a:r>
            <a:r>
              <a:rPr lang="de-DE" b="1" dirty="0" err="1"/>
              <a:t>increase</a:t>
            </a:r>
            <a:r>
              <a:rPr lang="de-DE" b="1" dirty="0"/>
              <a:t> in </a:t>
            </a:r>
            <a:r>
              <a:rPr lang="de-DE" b="1" dirty="0" err="1"/>
              <a:t>concentration</a:t>
            </a:r>
            <a:r>
              <a:rPr lang="de-DE" b="1" dirty="0"/>
              <a:t> </a:t>
            </a:r>
            <a:r>
              <a:rPr lang="de-DE" b="1" dirty="0" err="1"/>
              <a:t>with</a:t>
            </a:r>
            <a:r>
              <a:rPr lang="de-DE" b="1" dirty="0"/>
              <a:t> </a:t>
            </a:r>
            <a:r>
              <a:rPr lang="de-DE" b="1" dirty="0" err="1"/>
              <a:t>depth</a:t>
            </a:r>
            <a:r>
              <a:rPr lang="de-DE" b="1" dirty="0"/>
              <a:t> </a:t>
            </a:r>
            <a:endParaRPr lang="en-DE" b="1" dirty="0"/>
          </a:p>
        </p:txBody>
      </p:sp>
    </p:spTree>
    <p:extLst>
      <p:ext uri="{BB962C8B-B14F-4D97-AF65-F5344CB8AC3E}">
        <p14:creationId xmlns:p14="http://schemas.microsoft.com/office/powerpoint/2010/main" val="3646780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54BE-174D-44A4-84EF-F1813587358C}"/>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nutrient</a:t>
            </a:r>
            <a:r>
              <a:rPr lang="de-DE" dirty="0"/>
              <a:t> </a:t>
            </a:r>
            <a:r>
              <a:rPr lang="de-DE" dirty="0" err="1"/>
              <a:t>cycles</a:t>
            </a:r>
            <a:endParaRPr lang="en-DE" dirty="0"/>
          </a:p>
        </p:txBody>
      </p:sp>
      <p:sp>
        <p:nvSpPr>
          <p:cNvPr id="4" name="Slide Number Placeholder 3">
            <a:extLst>
              <a:ext uri="{FF2B5EF4-FFF2-40B4-BE49-F238E27FC236}">
                <a16:creationId xmlns:a16="http://schemas.microsoft.com/office/drawing/2014/main" id="{6FD8F4E3-0C9D-44E3-9404-E99ECEA61CC6}"/>
              </a:ext>
            </a:extLst>
          </p:cNvPr>
          <p:cNvSpPr>
            <a:spLocks noGrp="1"/>
          </p:cNvSpPr>
          <p:nvPr>
            <p:ph type="sldNum" sz="quarter" idx="12"/>
          </p:nvPr>
        </p:nvSpPr>
        <p:spPr/>
        <p:txBody>
          <a:bodyPr/>
          <a:lstStyle/>
          <a:p>
            <a:fld id="{78C4628D-F498-401D-A166-0FDE3BD7D38E}" type="slidenum">
              <a:rPr lang="en-DE" smtClean="0"/>
              <a:t>87</a:t>
            </a:fld>
            <a:endParaRPr lang="en-DE" dirty="0"/>
          </a:p>
        </p:txBody>
      </p:sp>
      <p:grpSp>
        <p:nvGrpSpPr>
          <p:cNvPr id="5" name="Group 4">
            <a:extLst>
              <a:ext uri="{FF2B5EF4-FFF2-40B4-BE49-F238E27FC236}">
                <a16:creationId xmlns:a16="http://schemas.microsoft.com/office/drawing/2014/main" id="{183F60BC-961C-4819-8084-61B2C78624A4}"/>
              </a:ext>
            </a:extLst>
          </p:cNvPr>
          <p:cNvGrpSpPr>
            <a:grpSpLocks/>
          </p:cNvGrpSpPr>
          <p:nvPr/>
        </p:nvGrpSpPr>
        <p:grpSpPr bwMode="auto">
          <a:xfrm>
            <a:off x="266700" y="1571625"/>
            <a:ext cx="8763000" cy="6248400"/>
            <a:chOff x="304800" y="304800"/>
            <a:chExt cx="8763000" cy="6248400"/>
          </a:xfrm>
        </p:grpSpPr>
        <p:sp>
          <p:nvSpPr>
            <p:cNvPr id="7" name="Date Placeholder 1">
              <a:extLst>
                <a:ext uri="{FF2B5EF4-FFF2-40B4-BE49-F238E27FC236}">
                  <a16:creationId xmlns:a16="http://schemas.microsoft.com/office/drawing/2014/main" id="{6703F51B-FA70-403E-8B2B-9DA58331DFB9}"/>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grpSp>
          <p:nvGrpSpPr>
            <p:cNvPr id="8" name="Group 7">
              <a:extLst>
                <a:ext uri="{FF2B5EF4-FFF2-40B4-BE49-F238E27FC236}">
                  <a16:creationId xmlns:a16="http://schemas.microsoft.com/office/drawing/2014/main" id="{6450D121-0653-4D8C-8660-867585DD2283}"/>
                </a:ext>
              </a:extLst>
            </p:cNvPr>
            <p:cNvGrpSpPr>
              <a:grpSpLocks/>
            </p:cNvGrpSpPr>
            <p:nvPr/>
          </p:nvGrpSpPr>
          <p:grpSpPr bwMode="auto">
            <a:xfrm>
              <a:off x="457200" y="304800"/>
              <a:ext cx="8096250" cy="3724275"/>
              <a:chOff x="288" y="192"/>
              <a:chExt cx="5100" cy="2346"/>
            </a:xfrm>
          </p:grpSpPr>
          <p:pic>
            <p:nvPicPr>
              <p:cNvPr id="9" name="Picture 8" descr="f04-22af-9780750645522">
                <a:extLst>
                  <a:ext uri="{FF2B5EF4-FFF2-40B4-BE49-F238E27FC236}">
                    <a16:creationId xmlns:a16="http://schemas.microsoft.com/office/drawing/2014/main" id="{6A3B52EB-59CB-49B4-9AF3-71AEEDF4C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953"/>
              <a:stretch/>
            </p:blipFill>
            <p:spPr bwMode="auto">
              <a:xfrm>
                <a:off x="288" y="192"/>
                <a:ext cx="3116" cy="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198A1FA2-D036-45EC-97F9-0BCAAA4A051D}"/>
                  </a:ext>
                </a:extLst>
              </p:cNvPr>
              <p:cNvSpPr txBox="1">
                <a:spLocks noChangeArrowheads="1"/>
              </p:cNvSpPr>
              <p:nvPr/>
            </p:nvSpPr>
            <p:spPr bwMode="auto">
              <a:xfrm>
                <a:off x="3420" y="297"/>
                <a:ext cx="196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dirty="0"/>
                  <a:t>Nitrate (</a:t>
                </a:r>
                <a:r>
                  <a:rPr lang="en-US" altLang="en-DE" dirty="0">
                    <a:latin typeface="Symbol" panose="05050102010706020507" pitchFamily="18" charset="2"/>
                  </a:rPr>
                  <a:t>m</a:t>
                </a:r>
                <a:r>
                  <a:rPr lang="en-US" altLang="en-DE" dirty="0"/>
                  <a:t>mol/kg) and dissolved silica (</a:t>
                </a:r>
                <a:r>
                  <a:rPr lang="en-US" altLang="en-DE" dirty="0">
                    <a:latin typeface="Symbol" panose="05050102010706020507" pitchFamily="18" charset="2"/>
                  </a:rPr>
                  <a:t>m</a:t>
                </a:r>
                <a:r>
                  <a:rPr lang="en-US" altLang="en-DE" dirty="0"/>
                  <a:t>mol/kg) for the Atlantic Ocean (a, b) and the Pacific Ocean (c, d) . From Talley et al. (2011)</a:t>
                </a:r>
              </a:p>
            </p:txBody>
          </p:sp>
        </p:grpSp>
      </p:grpSp>
      <p:sp>
        <p:nvSpPr>
          <p:cNvPr id="3" name="TextBox 2">
            <a:extLst>
              <a:ext uri="{FF2B5EF4-FFF2-40B4-BE49-F238E27FC236}">
                <a16:creationId xmlns:a16="http://schemas.microsoft.com/office/drawing/2014/main" id="{FFB0AE1B-0D41-4893-A85C-B2A16A965F2C}"/>
              </a:ext>
            </a:extLst>
          </p:cNvPr>
          <p:cNvSpPr txBox="1"/>
          <p:nvPr/>
        </p:nvSpPr>
        <p:spPr>
          <a:xfrm>
            <a:off x="5467350" y="3237210"/>
            <a:ext cx="3048000" cy="923330"/>
          </a:xfrm>
          <a:prstGeom prst="rect">
            <a:avLst/>
          </a:prstGeom>
          <a:noFill/>
        </p:spPr>
        <p:txBody>
          <a:bodyPr wrap="square" rtlCol="0">
            <a:spAutoFit/>
          </a:bodyPr>
          <a:lstStyle/>
          <a:p>
            <a:r>
              <a:rPr lang="de-DE" dirty="0" err="1"/>
              <a:t>Nutrient</a:t>
            </a:r>
            <a:r>
              <a:rPr lang="de-DE" dirty="0"/>
              <a:t> </a:t>
            </a:r>
            <a:r>
              <a:rPr lang="de-DE" dirty="0" err="1"/>
              <a:t>concentration</a:t>
            </a:r>
            <a:r>
              <a:rPr lang="de-DE" dirty="0"/>
              <a:t> </a:t>
            </a:r>
            <a:r>
              <a:rPr lang="de-DE" dirty="0" err="1"/>
              <a:t>usually</a:t>
            </a:r>
            <a:r>
              <a:rPr lang="de-DE" dirty="0"/>
              <a:t> </a:t>
            </a:r>
            <a:r>
              <a:rPr lang="de-DE" dirty="0" err="1"/>
              <a:t>increasing</a:t>
            </a:r>
            <a:r>
              <a:rPr lang="de-DE" dirty="0"/>
              <a:t> </a:t>
            </a:r>
            <a:r>
              <a:rPr lang="de-DE" dirty="0" err="1"/>
              <a:t>with</a:t>
            </a:r>
            <a:r>
              <a:rPr lang="de-DE" dirty="0"/>
              <a:t> </a:t>
            </a:r>
            <a:r>
              <a:rPr lang="de-DE" dirty="0" err="1"/>
              <a:t>depth</a:t>
            </a:r>
            <a:r>
              <a:rPr lang="de-DE" dirty="0"/>
              <a:t> and </a:t>
            </a:r>
            <a:r>
              <a:rPr lang="de-DE" dirty="0" err="1"/>
              <a:t>with</a:t>
            </a:r>
            <a:r>
              <a:rPr lang="de-DE" dirty="0"/>
              <a:t> </a:t>
            </a:r>
            <a:r>
              <a:rPr lang="de-DE" dirty="0" err="1"/>
              <a:t>higher</a:t>
            </a:r>
            <a:r>
              <a:rPr lang="de-DE" dirty="0"/>
              <a:t> </a:t>
            </a:r>
            <a:r>
              <a:rPr lang="de-DE" dirty="0" err="1"/>
              <a:t>latitude</a:t>
            </a:r>
            <a:endParaRPr lang="en-DE" dirty="0"/>
          </a:p>
        </p:txBody>
      </p:sp>
      <p:pic>
        <p:nvPicPr>
          <p:cNvPr id="13" name="Picture 12">
            <a:extLst>
              <a:ext uri="{FF2B5EF4-FFF2-40B4-BE49-F238E27FC236}">
                <a16:creationId xmlns:a16="http://schemas.microsoft.com/office/drawing/2014/main" id="{5703EED3-EA41-48E9-84CA-715AD82291D2}"/>
              </a:ext>
            </a:extLst>
          </p:cNvPr>
          <p:cNvPicPr>
            <a:picLocks noChangeAspect="1"/>
          </p:cNvPicPr>
          <p:nvPr/>
        </p:nvPicPr>
        <p:blipFill rotWithShape="1">
          <a:blip r:embed="rId3"/>
          <a:srcRect l="13750" t="16204" r="33187" b="6092"/>
          <a:stretch/>
        </p:blipFill>
        <p:spPr>
          <a:xfrm>
            <a:off x="6034290" y="4634800"/>
            <a:ext cx="2255763" cy="1858074"/>
          </a:xfrm>
          <a:prstGeom prst="rect">
            <a:avLst/>
          </a:prstGeom>
        </p:spPr>
      </p:pic>
    </p:spTree>
    <p:extLst>
      <p:ext uri="{BB962C8B-B14F-4D97-AF65-F5344CB8AC3E}">
        <p14:creationId xmlns:p14="http://schemas.microsoft.com/office/powerpoint/2010/main" val="775332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54BE-174D-44A4-84EF-F1813587358C}"/>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nutrient</a:t>
            </a:r>
            <a:r>
              <a:rPr lang="de-DE" dirty="0"/>
              <a:t> </a:t>
            </a:r>
            <a:r>
              <a:rPr lang="de-DE" dirty="0" err="1"/>
              <a:t>cycles</a:t>
            </a:r>
            <a:endParaRPr lang="en-DE" dirty="0"/>
          </a:p>
        </p:txBody>
      </p:sp>
      <p:sp>
        <p:nvSpPr>
          <p:cNvPr id="4" name="Slide Number Placeholder 3">
            <a:extLst>
              <a:ext uri="{FF2B5EF4-FFF2-40B4-BE49-F238E27FC236}">
                <a16:creationId xmlns:a16="http://schemas.microsoft.com/office/drawing/2014/main" id="{6FD8F4E3-0C9D-44E3-9404-E99ECEA61CC6}"/>
              </a:ext>
            </a:extLst>
          </p:cNvPr>
          <p:cNvSpPr>
            <a:spLocks noGrp="1"/>
          </p:cNvSpPr>
          <p:nvPr>
            <p:ph type="sldNum" sz="quarter" idx="12"/>
          </p:nvPr>
        </p:nvSpPr>
        <p:spPr/>
        <p:txBody>
          <a:bodyPr/>
          <a:lstStyle/>
          <a:p>
            <a:fld id="{78C4628D-F498-401D-A166-0FDE3BD7D38E}" type="slidenum">
              <a:rPr lang="en-DE" smtClean="0"/>
              <a:t>88</a:t>
            </a:fld>
            <a:endParaRPr lang="en-DE" dirty="0"/>
          </a:p>
        </p:txBody>
      </p:sp>
      <p:sp>
        <p:nvSpPr>
          <p:cNvPr id="7" name="Date Placeholder 1">
            <a:extLst>
              <a:ext uri="{FF2B5EF4-FFF2-40B4-BE49-F238E27FC236}">
                <a16:creationId xmlns:a16="http://schemas.microsoft.com/office/drawing/2014/main" id="{6703F51B-FA70-403E-8B2B-9DA58331DFB9}"/>
              </a:ext>
            </a:extLst>
          </p:cNvPr>
          <p:cNvSpPr txBox="1">
            <a:spLocks/>
          </p:cNvSpPr>
          <p:nvPr/>
        </p:nvSpPr>
        <p:spPr bwMode="auto">
          <a:xfrm>
            <a:off x="266700" y="7512050"/>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grpSp>
        <p:nvGrpSpPr>
          <p:cNvPr id="11" name="Group 10">
            <a:extLst>
              <a:ext uri="{FF2B5EF4-FFF2-40B4-BE49-F238E27FC236}">
                <a16:creationId xmlns:a16="http://schemas.microsoft.com/office/drawing/2014/main" id="{D445D792-7681-4F95-A54A-93821C307D70}"/>
              </a:ext>
            </a:extLst>
          </p:cNvPr>
          <p:cNvGrpSpPr>
            <a:grpSpLocks/>
          </p:cNvGrpSpPr>
          <p:nvPr/>
        </p:nvGrpSpPr>
        <p:grpSpPr bwMode="auto">
          <a:xfrm>
            <a:off x="766762" y="1785938"/>
            <a:ext cx="7886700" cy="5630863"/>
            <a:chOff x="304800" y="381000"/>
            <a:chExt cx="8763000" cy="6172200"/>
          </a:xfrm>
        </p:grpSpPr>
        <p:sp>
          <p:nvSpPr>
            <p:cNvPr id="12" name="Date Placeholder 1">
              <a:extLst>
                <a:ext uri="{FF2B5EF4-FFF2-40B4-BE49-F238E27FC236}">
                  <a16:creationId xmlns:a16="http://schemas.microsoft.com/office/drawing/2014/main" id="{AF3A89B0-DD90-4EAB-9169-ACD057C374CE}"/>
                </a:ext>
              </a:extLst>
            </p:cNvPr>
            <p:cNvSpPr txBox="1">
              <a:spLocks/>
            </p:cNvSpPr>
            <p:nvPr/>
          </p:nvSpPr>
          <p:spPr bwMode="auto">
            <a:xfrm>
              <a:off x="304800" y="62452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r" eaLnBrk="1" hangingPunct="1"/>
              <a:r>
                <a:rPr lang="en-US" altLang="en-DE"/>
                <a:t>TALLEY                                                                                 Copyright © 2011 Elsevier Inc. All rights reserved</a:t>
              </a:r>
            </a:p>
          </p:txBody>
        </p:sp>
        <p:grpSp>
          <p:nvGrpSpPr>
            <p:cNvPr id="13" name="Group 12">
              <a:extLst>
                <a:ext uri="{FF2B5EF4-FFF2-40B4-BE49-F238E27FC236}">
                  <a16:creationId xmlns:a16="http://schemas.microsoft.com/office/drawing/2014/main" id="{CEDAB2D4-5C15-48F3-A69F-122E97D6601D}"/>
                </a:ext>
              </a:extLst>
            </p:cNvPr>
            <p:cNvGrpSpPr>
              <a:grpSpLocks/>
            </p:cNvGrpSpPr>
            <p:nvPr/>
          </p:nvGrpSpPr>
          <p:grpSpPr bwMode="auto">
            <a:xfrm>
              <a:off x="647700" y="381000"/>
              <a:ext cx="7848600" cy="4976813"/>
              <a:chOff x="408" y="240"/>
              <a:chExt cx="4944" cy="3135"/>
            </a:xfrm>
          </p:grpSpPr>
          <p:pic>
            <p:nvPicPr>
              <p:cNvPr id="14" name="Picture 13" descr="f04-23-9780750645522">
                <a:extLst>
                  <a:ext uri="{FF2B5EF4-FFF2-40B4-BE49-F238E27FC236}">
                    <a16:creationId xmlns:a16="http://schemas.microsoft.com/office/drawing/2014/main" id="{4DBECC1D-B0A2-4C45-B574-B5E24385A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 y="240"/>
                <a:ext cx="4944" cy="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a:extLst>
                  <a:ext uri="{FF2B5EF4-FFF2-40B4-BE49-F238E27FC236}">
                    <a16:creationId xmlns:a16="http://schemas.microsoft.com/office/drawing/2014/main" id="{69158D9B-34D9-4F91-A44C-34EDA31CA9E2}"/>
                  </a:ext>
                </a:extLst>
              </p:cNvPr>
              <p:cNvSpPr txBox="1">
                <a:spLocks noChangeArrowheads="1"/>
              </p:cNvSpPr>
              <p:nvPr/>
            </p:nvSpPr>
            <p:spPr bwMode="auto">
              <a:xfrm>
                <a:off x="696" y="3049"/>
                <a:ext cx="451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eaLnBrk="1" hangingPunct="1"/>
                <a:r>
                  <a:rPr lang="en-US" altLang="en-DE"/>
                  <a:t>Nitrate (</a:t>
                </a:r>
                <a:r>
                  <a:rPr lang="en-US" altLang="en-DE">
                    <a:latin typeface="Symbol" panose="05050102010706020507" pitchFamily="18" charset="2"/>
                  </a:rPr>
                  <a:t>m</a:t>
                </a:r>
                <a:r>
                  <a:rPr lang="en-US" altLang="en-DE"/>
                  <a:t>mol/L) at the sea surface, from the climatological </a:t>
                </a:r>
                <a:r>
                  <a:rPr lang="en-US" altLang="en-DE" i="1"/>
                  <a:t>data set of Conkright, Levitus, and Boyer (1994)</a:t>
                </a:r>
                <a:r>
                  <a:rPr lang="en-US" altLang="en-DE"/>
                  <a:t>.  </a:t>
                </a:r>
              </a:p>
            </p:txBody>
          </p:sp>
        </p:grpSp>
      </p:grpSp>
      <p:sp>
        <p:nvSpPr>
          <p:cNvPr id="6" name="TextBox 5">
            <a:extLst>
              <a:ext uri="{FF2B5EF4-FFF2-40B4-BE49-F238E27FC236}">
                <a16:creationId xmlns:a16="http://schemas.microsoft.com/office/drawing/2014/main" id="{3288554C-4B94-4A1E-9B79-55847AC48193}"/>
              </a:ext>
            </a:extLst>
          </p:cNvPr>
          <p:cNvSpPr txBox="1"/>
          <p:nvPr/>
        </p:nvSpPr>
        <p:spPr>
          <a:xfrm>
            <a:off x="161925" y="1690689"/>
            <a:ext cx="1209675" cy="1200329"/>
          </a:xfrm>
          <a:prstGeom prst="rect">
            <a:avLst/>
          </a:prstGeom>
          <a:noFill/>
        </p:spPr>
        <p:txBody>
          <a:bodyPr wrap="square" rtlCol="0">
            <a:spAutoFit/>
          </a:bodyPr>
          <a:lstStyle/>
          <a:p>
            <a:r>
              <a:rPr lang="de-DE" dirty="0" err="1"/>
              <a:t>Usually</a:t>
            </a:r>
            <a:r>
              <a:rPr lang="de-DE" dirty="0"/>
              <a:t> </a:t>
            </a:r>
            <a:r>
              <a:rPr lang="de-DE" dirty="0" err="1"/>
              <a:t>increasing</a:t>
            </a:r>
            <a:r>
              <a:rPr lang="de-DE" dirty="0"/>
              <a:t> </a:t>
            </a:r>
            <a:r>
              <a:rPr lang="de-DE" dirty="0" err="1"/>
              <a:t>with</a:t>
            </a:r>
            <a:r>
              <a:rPr lang="de-DE" dirty="0"/>
              <a:t> </a:t>
            </a:r>
            <a:r>
              <a:rPr lang="de-DE" dirty="0" err="1"/>
              <a:t>latitude</a:t>
            </a:r>
            <a:r>
              <a:rPr lang="de-DE" dirty="0"/>
              <a:t>  </a:t>
            </a:r>
            <a:endParaRPr lang="en-DE" dirty="0"/>
          </a:p>
        </p:txBody>
      </p:sp>
      <p:sp>
        <p:nvSpPr>
          <p:cNvPr id="16" name="TextBox 15">
            <a:extLst>
              <a:ext uri="{FF2B5EF4-FFF2-40B4-BE49-F238E27FC236}">
                <a16:creationId xmlns:a16="http://schemas.microsoft.com/office/drawing/2014/main" id="{5C3ACADC-76D6-49E4-81B7-D5747CE925E1}"/>
              </a:ext>
            </a:extLst>
          </p:cNvPr>
          <p:cNvSpPr txBox="1"/>
          <p:nvPr/>
        </p:nvSpPr>
        <p:spPr>
          <a:xfrm>
            <a:off x="161924" y="4427862"/>
            <a:ext cx="1209675" cy="2308324"/>
          </a:xfrm>
          <a:prstGeom prst="rect">
            <a:avLst/>
          </a:prstGeom>
          <a:noFill/>
        </p:spPr>
        <p:txBody>
          <a:bodyPr wrap="square" rtlCol="0">
            <a:spAutoFit/>
          </a:bodyPr>
          <a:lstStyle/>
          <a:p>
            <a:r>
              <a:rPr lang="de-DE" dirty="0"/>
              <a:t>But: </a:t>
            </a:r>
            <a:r>
              <a:rPr lang="de-DE" dirty="0" err="1"/>
              <a:t>higher</a:t>
            </a:r>
            <a:r>
              <a:rPr lang="de-DE" dirty="0"/>
              <a:t> </a:t>
            </a:r>
            <a:r>
              <a:rPr lang="de-DE" dirty="0" err="1"/>
              <a:t>concentrations</a:t>
            </a:r>
            <a:r>
              <a:rPr lang="de-DE" dirty="0"/>
              <a:t> in </a:t>
            </a:r>
            <a:r>
              <a:rPr lang="de-DE" dirty="0" err="1"/>
              <a:t>upwelling</a:t>
            </a:r>
            <a:r>
              <a:rPr lang="de-DE" dirty="0"/>
              <a:t> </a:t>
            </a:r>
            <a:r>
              <a:rPr lang="de-DE" dirty="0" err="1"/>
              <a:t>zones</a:t>
            </a:r>
            <a:r>
              <a:rPr lang="de-DE" dirty="0"/>
              <a:t> </a:t>
            </a:r>
            <a:r>
              <a:rPr lang="de-DE" dirty="0" err="1"/>
              <a:t>near</a:t>
            </a:r>
            <a:r>
              <a:rPr lang="de-DE" dirty="0"/>
              <a:t> </a:t>
            </a:r>
            <a:r>
              <a:rPr lang="de-DE" dirty="0" err="1"/>
              <a:t>land</a:t>
            </a:r>
            <a:endParaRPr lang="de-DE" dirty="0"/>
          </a:p>
          <a:p>
            <a:endParaRPr lang="en-DE" dirty="0"/>
          </a:p>
        </p:txBody>
      </p:sp>
      <p:sp>
        <p:nvSpPr>
          <p:cNvPr id="17" name="TextBox 16">
            <a:extLst>
              <a:ext uri="{FF2B5EF4-FFF2-40B4-BE49-F238E27FC236}">
                <a16:creationId xmlns:a16="http://schemas.microsoft.com/office/drawing/2014/main" id="{41B45531-3533-4F29-8870-29A2F8F07910}"/>
              </a:ext>
            </a:extLst>
          </p:cNvPr>
          <p:cNvSpPr txBox="1"/>
          <p:nvPr/>
        </p:nvSpPr>
        <p:spPr>
          <a:xfrm>
            <a:off x="7934325" y="2509112"/>
            <a:ext cx="1209675" cy="646331"/>
          </a:xfrm>
          <a:prstGeom prst="rect">
            <a:avLst/>
          </a:prstGeom>
          <a:noFill/>
        </p:spPr>
        <p:txBody>
          <a:bodyPr wrap="square" rtlCol="0">
            <a:spAutoFit/>
          </a:bodyPr>
          <a:lstStyle/>
          <a:p>
            <a:r>
              <a:rPr lang="de-DE" dirty="0" err="1"/>
              <a:t>Equ</a:t>
            </a:r>
            <a:r>
              <a:rPr lang="de-DE" dirty="0"/>
              <a:t>. </a:t>
            </a:r>
            <a:r>
              <a:rPr lang="de-DE" dirty="0" err="1"/>
              <a:t>Upwelling</a:t>
            </a:r>
            <a:endParaRPr lang="en-DE" dirty="0"/>
          </a:p>
        </p:txBody>
      </p:sp>
      <p:cxnSp>
        <p:nvCxnSpPr>
          <p:cNvPr id="19" name="Straight Arrow Connector 18">
            <a:extLst>
              <a:ext uri="{FF2B5EF4-FFF2-40B4-BE49-F238E27FC236}">
                <a16:creationId xmlns:a16="http://schemas.microsoft.com/office/drawing/2014/main" id="{78153843-9CA8-4A1A-9EE7-C85DEE24DFB0}"/>
              </a:ext>
            </a:extLst>
          </p:cNvPr>
          <p:cNvCxnSpPr>
            <a:cxnSpLocks/>
          </p:cNvCxnSpPr>
          <p:nvPr/>
        </p:nvCxnSpPr>
        <p:spPr>
          <a:xfrm flipH="1">
            <a:off x="7419976" y="3185538"/>
            <a:ext cx="513396" cy="6244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5F8B1BEA-BA2D-44C6-A9DD-A2F8FE2B448B}"/>
              </a:ext>
            </a:extLst>
          </p:cNvPr>
          <p:cNvCxnSpPr>
            <a:cxnSpLocks/>
          </p:cNvCxnSpPr>
          <p:nvPr/>
        </p:nvCxnSpPr>
        <p:spPr>
          <a:xfrm flipH="1">
            <a:off x="6762276" y="2295525"/>
            <a:ext cx="976786" cy="858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C93F235-0576-4537-9534-8E64F2942072}"/>
              </a:ext>
            </a:extLst>
          </p:cNvPr>
          <p:cNvSpPr txBox="1"/>
          <p:nvPr/>
        </p:nvSpPr>
        <p:spPr>
          <a:xfrm>
            <a:off x="7739062" y="1821867"/>
            <a:ext cx="1290638" cy="646331"/>
          </a:xfrm>
          <a:prstGeom prst="rect">
            <a:avLst/>
          </a:prstGeom>
          <a:noFill/>
        </p:spPr>
        <p:txBody>
          <a:bodyPr wrap="square" rtlCol="0">
            <a:spAutoFit/>
          </a:bodyPr>
          <a:lstStyle/>
          <a:p>
            <a:r>
              <a:rPr lang="de-DE" dirty="0"/>
              <a:t>Subtropical „</a:t>
            </a:r>
            <a:r>
              <a:rPr lang="de-DE" dirty="0" err="1"/>
              <a:t>desert</a:t>
            </a:r>
            <a:r>
              <a:rPr lang="de-DE" dirty="0"/>
              <a:t>“</a:t>
            </a:r>
            <a:endParaRPr lang="en-DE" dirty="0"/>
          </a:p>
        </p:txBody>
      </p:sp>
      <p:cxnSp>
        <p:nvCxnSpPr>
          <p:cNvPr id="27" name="Straight Arrow Connector 26">
            <a:extLst>
              <a:ext uri="{FF2B5EF4-FFF2-40B4-BE49-F238E27FC236}">
                <a16:creationId xmlns:a16="http://schemas.microsoft.com/office/drawing/2014/main" id="{C352B44C-7DE1-492F-9914-2E4E13E80CC7}"/>
              </a:ext>
            </a:extLst>
          </p:cNvPr>
          <p:cNvCxnSpPr>
            <a:cxnSpLocks/>
          </p:cNvCxnSpPr>
          <p:nvPr/>
        </p:nvCxnSpPr>
        <p:spPr>
          <a:xfrm flipH="1" flipV="1">
            <a:off x="6867525" y="5086350"/>
            <a:ext cx="871538" cy="244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1CDFFB8E-8203-42AD-8F97-234AE2E6FD3D}"/>
              </a:ext>
            </a:extLst>
          </p:cNvPr>
          <p:cNvSpPr txBox="1"/>
          <p:nvPr/>
        </p:nvSpPr>
        <p:spPr>
          <a:xfrm>
            <a:off x="7553325" y="4973514"/>
            <a:ext cx="1435893" cy="1477328"/>
          </a:xfrm>
          <a:prstGeom prst="rect">
            <a:avLst/>
          </a:prstGeom>
          <a:noFill/>
        </p:spPr>
        <p:txBody>
          <a:bodyPr wrap="square" rtlCol="0">
            <a:spAutoFit/>
          </a:bodyPr>
          <a:lstStyle/>
          <a:p>
            <a:r>
              <a:rPr lang="de-DE" dirty="0" err="1"/>
              <a:t>Upwelling</a:t>
            </a:r>
            <a:r>
              <a:rPr lang="de-DE" dirty="0"/>
              <a:t> </a:t>
            </a:r>
            <a:r>
              <a:rPr lang="de-DE" dirty="0" err="1"/>
              <a:t>of</a:t>
            </a:r>
            <a:r>
              <a:rPr lang="de-DE" dirty="0"/>
              <a:t> </a:t>
            </a:r>
            <a:r>
              <a:rPr lang="de-DE" dirty="0" err="1"/>
              <a:t>very</a:t>
            </a:r>
            <a:r>
              <a:rPr lang="de-DE" dirty="0"/>
              <a:t> </a:t>
            </a:r>
            <a:r>
              <a:rPr lang="de-DE" dirty="0" err="1"/>
              <a:t>deep</a:t>
            </a:r>
            <a:r>
              <a:rPr lang="de-DE" dirty="0"/>
              <a:t> </a:t>
            </a:r>
            <a:r>
              <a:rPr lang="de-DE" dirty="0" err="1"/>
              <a:t>waters</a:t>
            </a:r>
            <a:r>
              <a:rPr lang="de-DE" dirty="0"/>
              <a:t> in Southern Ocean</a:t>
            </a:r>
            <a:endParaRPr lang="en-DE" dirty="0"/>
          </a:p>
        </p:txBody>
      </p:sp>
      <p:sp>
        <p:nvSpPr>
          <p:cNvPr id="31" name="TextBox 30">
            <a:extLst>
              <a:ext uri="{FF2B5EF4-FFF2-40B4-BE49-F238E27FC236}">
                <a16:creationId xmlns:a16="http://schemas.microsoft.com/office/drawing/2014/main" id="{A0A7D024-3BD6-4200-9F57-C63A9F667C49}"/>
              </a:ext>
            </a:extLst>
          </p:cNvPr>
          <p:cNvSpPr txBox="1"/>
          <p:nvPr/>
        </p:nvSpPr>
        <p:spPr>
          <a:xfrm>
            <a:off x="6841330" y="1298876"/>
            <a:ext cx="1674019" cy="646331"/>
          </a:xfrm>
          <a:prstGeom prst="rect">
            <a:avLst/>
          </a:prstGeom>
          <a:noFill/>
        </p:spPr>
        <p:txBody>
          <a:bodyPr wrap="square" rtlCol="0">
            <a:spAutoFit/>
          </a:bodyPr>
          <a:lstStyle/>
          <a:p>
            <a:r>
              <a:rPr lang="de-DE" dirty="0"/>
              <a:t>North Pacific </a:t>
            </a:r>
            <a:r>
              <a:rPr lang="de-DE" dirty="0" err="1"/>
              <a:t>upwelling</a:t>
            </a:r>
            <a:endParaRPr lang="en-DE" dirty="0"/>
          </a:p>
        </p:txBody>
      </p:sp>
      <p:cxnSp>
        <p:nvCxnSpPr>
          <p:cNvPr id="32" name="Straight Arrow Connector 31">
            <a:extLst>
              <a:ext uri="{FF2B5EF4-FFF2-40B4-BE49-F238E27FC236}">
                <a16:creationId xmlns:a16="http://schemas.microsoft.com/office/drawing/2014/main" id="{801B4899-188B-437C-8373-53A2C50F5F7A}"/>
              </a:ext>
            </a:extLst>
          </p:cNvPr>
          <p:cNvCxnSpPr>
            <a:cxnSpLocks/>
          </p:cNvCxnSpPr>
          <p:nvPr/>
        </p:nvCxnSpPr>
        <p:spPr>
          <a:xfrm flipH="1">
            <a:off x="6066951" y="1889971"/>
            <a:ext cx="976786" cy="858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10235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75E8-3C0D-4A04-9233-EF903306C8ED}"/>
              </a:ext>
            </a:extLst>
          </p:cNvPr>
          <p:cNvSpPr>
            <a:spLocks noGrp="1"/>
          </p:cNvSpPr>
          <p:nvPr>
            <p:ph type="title"/>
          </p:nvPr>
        </p:nvSpPr>
        <p:spPr/>
        <p:txBody>
          <a:bodyPr/>
          <a:lstStyle/>
          <a:p>
            <a:r>
              <a:rPr lang="de-DE" dirty="0"/>
              <a:t>Life in </a:t>
            </a:r>
            <a:r>
              <a:rPr lang="de-DE" dirty="0" err="1"/>
              <a:t>the</a:t>
            </a:r>
            <a:r>
              <a:rPr lang="de-DE" dirty="0"/>
              <a:t> </a:t>
            </a:r>
            <a:r>
              <a:rPr lang="de-DE" dirty="0" err="1"/>
              <a:t>ocean</a:t>
            </a:r>
            <a:r>
              <a:rPr lang="de-DE" dirty="0"/>
              <a:t>: </a:t>
            </a:r>
            <a:r>
              <a:rPr lang="de-DE" dirty="0" err="1"/>
              <a:t>biological</a:t>
            </a:r>
            <a:r>
              <a:rPr lang="de-DE" dirty="0"/>
              <a:t> pump</a:t>
            </a:r>
            <a:endParaRPr lang="en-DE" dirty="0"/>
          </a:p>
        </p:txBody>
      </p:sp>
      <p:sp>
        <p:nvSpPr>
          <p:cNvPr id="4" name="Slide Number Placeholder 3">
            <a:extLst>
              <a:ext uri="{FF2B5EF4-FFF2-40B4-BE49-F238E27FC236}">
                <a16:creationId xmlns:a16="http://schemas.microsoft.com/office/drawing/2014/main" id="{3A217658-5165-4599-9DED-C0DEA487607D}"/>
              </a:ext>
            </a:extLst>
          </p:cNvPr>
          <p:cNvSpPr>
            <a:spLocks noGrp="1"/>
          </p:cNvSpPr>
          <p:nvPr>
            <p:ph type="sldNum" sz="quarter" idx="12"/>
          </p:nvPr>
        </p:nvSpPr>
        <p:spPr/>
        <p:txBody>
          <a:bodyPr/>
          <a:lstStyle/>
          <a:p>
            <a:fld id="{78C4628D-F498-401D-A166-0FDE3BD7D38E}" type="slidenum">
              <a:rPr lang="en-DE" smtClean="0"/>
              <a:t>89</a:t>
            </a:fld>
            <a:endParaRPr lang="en-DE" dirty="0"/>
          </a:p>
        </p:txBody>
      </p:sp>
      <p:pic>
        <p:nvPicPr>
          <p:cNvPr id="8" name="Picture 7" descr="f04-21ac-9780750645522">
            <a:extLst>
              <a:ext uri="{FF2B5EF4-FFF2-40B4-BE49-F238E27FC236}">
                <a16:creationId xmlns:a16="http://schemas.microsoft.com/office/drawing/2014/main" id="{6C8A595A-55F3-4E26-86CB-E1A0BF077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14932"/>
            <a:ext cx="61722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F5853BD-A2DB-43D8-A967-BF419208FCEC}"/>
              </a:ext>
            </a:extLst>
          </p:cNvPr>
          <p:cNvSpPr txBox="1"/>
          <p:nvPr/>
        </p:nvSpPr>
        <p:spPr>
          <a:xfrm>
            <a:off x="628650" y="1480045"/>
            <a:ext cx="5372100" cy="646331"/>
          </a:xfrm>
          <a:prstGeom prst="rect">
            <a:avLst/>
          </a:prstGeom>
          <a:noFill/>
        </p:spPr>
        <p:txBody>
          <a:bodyPr wrap="square" rtlCol="0">
            <a:spAutoFit/>
          </a:bodyPr>
          <a:lstStyle/>
          <a:p>
            <a:r>
              <a:rPr lang="de-DE" dirty="0"/>
              <a:t>High </a:t>
            </a:r>
            <a:r>
              <a:rPr lang="de-DE" dirty="0" err="1"/>
              <a:t>oxygen</a:t>
            </a:r>
            <a:r>
              <a:rPr lang="de-DE" dirty="0"/>
              <a:t> in </a:t>
            </a:r>
            <a:r>
              <a:rPr lang="de-DE" dirty="0" err="1"/>
              <a:t>upper</a:t>
            </a:r>
            <a:r>
              <a:rPr lang="de-DE" dirty="0"/>
              <a:t> </a:t>
            </a:r>
            <a:r>
              <a:rPr lang="de-DE" dirty="0" err="1"/>
              <a:t>ocean</a:t>
            </a:r>
            <a:r>
              <a:rPr lang="de-DE" dirty="0"/>
              <a:t>, </a:t>
            </a:r>
            <a:r>
              <a:rPr lang="de-DE" dirty="0" err="1"/>
              <a:t>low</a:t>
            </a:r>
            <a:r>
              <a:rPr lang="de-DE" dirty="0"/>
              <a:t> in </a:t>
            </a:r>
            <a:r>
              <a:rPr lang="de-DE" dirty="0" err="1"/>
              <a:t>ocean</a:t>
            </a:r>
            <a:r>
              <a:rPr lang="de-DE" dirty="0"/>
              <a:t> </a:t>
            </a:r>
            <a:r>
              <a:rPr lang="de-DE" dirty="0" err="1"/>
              <a:t>interior</a:t>
            </a:r>
            <a:r>
              <a:rPr lang="de-DE" dirty="0"/>
              <a:t> (</a:t>
            </a:r>
            <a:r>
              <a:rPr lang="de-DE" dirty="0" err="1"/>
              <a:t>respiration</a:t>
            </a:r>
            <a:r>
              <a:rPr lang="de-DE" dirty="0"/>
              <a:t>)</a:t>
            </a:r>
            <a:endParaRPr lang="en-DE" dirty="0"/>
          </a:p>
        </p:txBody>
      </p:sp>
    </p:spTree>
    <p:extLst>
      <p:ext uri="{BB962C8B-B14F-4D97-AF65-F5344CB8AC3E}">
        <p14:creationId xmlns:p14="http://schemas.microsoft.com/office/powerpoint/2010/main" val="60702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6C6F8B-8D25-4581-99F3-094DA2EC0861}"/>
              </a:ext>
            </a:extLst>
          </p:cNvPr>
          <p:cNvSpPr>
            <a:spLocks noGrp="1"/>
          </p:cNvSpPr>
          <p:nvPr>
            <p:ph type="sldNum" sz="quarter" idx="12"/>
          </p:nvPr>
        </p:nvSpPr>
        <p:spPr/>
        <p:txBody>
          <a:bodyPr/>
          <a:lstStyle/>
          <a:p>
            <a:fld id="{78C4628D-F498-401D-A166-0FDE3BD7D38E}" type="slidenum">
              <a:rPr lang="en-DE" smtClean="0"/>
              <a:t>9</a:t>
            </a:fld>
            <a:endParaRPr lang="en-DE" dirty="0"/>
          </a:p>
        </p:txBody>
      </p:sp>
      <p:sp>
        <p:nvSpPr>
          <p:cNvPr id="5" name="Title 1">
            <a:extLst>
              <a:ext uri="{FF2B5EF4-FFF2-40B4-BE49-F238E27FC236}">
                <a16:creationId xmlns:a16="http://schemas.microsoft.com/office/drawing/2014/main" id="{BB1BFCE7-6976-4154-A944-6BDBEAD98DFF}"/>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Setting </a:t>
            </a:r>
            <a:r>
              <a:rPr lang="de-DE" dirty="0" err="1"/>
              <a:t>the</a:t>
            </a:r>
            <a:r>
              <a:rPr lang="de-DE" dirty="0"/>
              <a:t> Scene: Ocean and Ice </a:t>
            </a:r>
            <a:r>
              <a:rPr lang="de-DE" dirty="0" err="1"/>
              <a:t>as</a:t>
            </a:r>
            <a:r>
              <a:rPr lang="de-DE" dirty="0"/>
              <a:t> Part </a:t>
            </a:r>
            <a:r>
              <a:rPr lang="de-DE" dirty="0" err="1"/>
              <a:t>of</a:t>
            </a:r>
            <a:r>
              <a:rPr lang="de-DE" dirty="0"/>
              <a:t> </a:t>
            </a:r>
            <a:r>
              <a:rPr lang="de-DE" dirty="0" err="1"/>
              <a:t>the</a:t>
            </a:r>
            <a:r>
              <a:rPr lang="de-DE" dirty="0"/>
              <a:t> Climate System</a:t>
            </a:r>
            <a:endParaRPr lang="en-DE" dirty="0"/>
          </a:p>
        </p:txBody>
      </p:sp>
      <p:pic>
        <p:nvPicPr>
          <p:cNvPr id="6" name="Picture 2" descr="Picture">
            <a:extLst>
              <a:ext uri="{FF2B5EF4-FFF2-40B4-BE49-F238E27FC236}">
                <a16:creationId xmlns:a16="http://schemas.microsoft.com/office/drawing/2014/main" id="{F82CC87F-8B64-4B28-B613-7326F7C52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91" y="1760287"/>
            <a:ext cx="6929618" cy="442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035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DCFF-0208-4D96-8A00-F1348255084C}"/>
              </a:ext>
            </a:extLst>
          </p:cNvPr>
          <p:cNvSpPr>
            <a:spLocks noGrp="1"/>
          </p:cNvSpPr>
          <p:nvPr>
            <p:ph type="title"/>
          </p:nvPr>
        </p:nvSpPr>
        <p:spPr/>
        <p:txBody>
          <a:bodyPr/>
          <a:lstStyle/>
          <a:p>
            <a:r>
              <a:rPr lang="de-DE" dirty="0"/>
              <a:t>Life in </a:t>
            </a:r>
            <a:r>
              <a:rPr lang="de-DE" dirty="0" err="1"/>
              <a:t>the</a:t>
            </a:r>
            <a:r>
              <a:rPr lang="de-DE" dirty="0"/>
              <a:t> Ocean: Shells</a:t>
            </a:r>
            <a:endParaRPr lang="en-DE" dirty="0"/>
          </a:p>
        </p:txBody>
      </p:sp>
      <p:sp>
        <p:nvSpPr>
          <p:cNvPr id="3" name="Content Placeholder 2">
            <a:extLst>
              <a:ext uri="{FF2B5EF4-FFF2-40B4-BE49-F238E27FC236}">
                <a16:creationId xmlns:a16="http://schemas.microsoft.com/office/drawing/2014/main" id="{A6294C09-F216-48FE-8846-DF0E8DEB6BF3}"/>
              </a:ext>
            </a:extLst>
          </p:cNvPr>
          <p:cNvSpPr>
            <a:spLocks noGrp="1"/>
          </p:cNvSpPr>
          <p:nvPr>
            <p:ph idx="1"/>
          </p:nvPr>
        </p:nvSpPr>
        <p:spPr>
          <a:xfrm>
            <a:off x="628650" y="1504078"/>
            <a:ext cx="7886700" cy="4351338"/>
          </a:xfrm>
        </p:spPr>
        <p:txBody>
          <a:bodyPr/>
          <a:lstStyle/>
          <a:p>
            <a:pPr marL="0" indent="0">
              <a:buNone/>
            </a:pPr>
            <a:r>
              <a:rPr lang="de-DE" dirty="0"/>
              <a:t>Shell </a:t>
            </a:r>
            <a:r>
              <a:rPr lang="de-DE" dirty="0" err="1"/>
              <a:t>building</a:t>
            </a:r>
            <a:r>
              <a:rPr lang="de-DE" dirty="0"/>
              <a:t> </a:t>
            </a:r>
            <a:r>
              <a:rPr lang="de-DE" dirty="0" err="1"/>
              <a:t>phytoplankton</a:t>
            </a:r>
            <a:r>
              <a:rPr lang="de-DE" dirty="0"/>
              <a:t> </a:t>
            </a:r>
            <a:r>
              <a:rPr lang="de-DE" dirty="0" err="1"/>
              <a:t>species</a:t>
            </a:r>
            <a:r>
              <a:rPr lang="de-DE" dirty="0"/>
              <a:t>:</a:t>
            </a:r>
          </a:p>
          <a:p>
            <a:pPr>
              <a:buFontTx/>
              <a:buChar char="-"/>
            </a:pPr>
            <a:endParaRPr lang="de-DE" dirty="0"/>
          </a:p>
          <a:p>
            <a:pPr>
              <a:buFontTx/>
              <a:buChar char="-"/>
            </a:pPr>
            <a:endParaRPr lang="de-DE" dirty="0"/>
          </a:p>
          <a:p>
            <a:pPr marL="0" indent="0">
              <a:buNone/>
            </a:pPr>
            <a:endParaRPr lang="de-DE" dirty="0"/>
          </a:p>
          <a:p>
            <a:pPr marL="0" indent="0">
              <a:buNone/>
            </a:pPr>
            <a:endParaRPr lang="de-DE" dirty="0"/>
          </a:p>
          <a:p>
            <a:pPr marL="0" indent="0">
              <a:buNone/>
            </a:pPr>
            <a:endParaRPr lang="de-DE" dirty="0"/>
          </a:p>
        </p:txBody>
      </p:sp>
      <p:sp>
        <p:nvSpPr>
          <p:cNvPr id="4" name="Slide Number Placeholder 3">
            <a:extLst>
              <a:ext uri="{FF2B5EF4-FFF2-40B4-BE49-F238E27FC236}">
                <a16:creationId xmlns:a16="http://schemas.microsoft.com/office/drawing/2014/main" id="{2F19C895-A96B-4EDD-B2AB-FADBF978DAFB}"/>
              </a:ext>
            </a:extLst>
          </p:cNvPr>
          <p:cNvSpPr>
            <a:spLocks noGrp="1"/>
          </p:cNvSpPr>
          <p:nvPr>
            <p:ph type="sldNum" sz="quarter" idx="12"/>
          </p:nvPr>
        </p:nvSpPr>
        <p:spPr/>
        <p:txBody>
          <a:bodyPr/>
          <a:lstStyle/>
          <a:p>
            <a:fld id="{78C4628D-F498-401D-A166-0FDE3BD7D38E}" type="slidenum">
              <a:rPr lang="en-DE" smtClean="0"/>
              <a:t>90</a:t>
            </a:fld>
            <a:endParaRPr lang="en-DE" dirty="0"/>
          </a:p>
        </p:txBody>
      </p:sp>
      <p:sp>
        <p:nvSpPr>
          <p:cNvPr id="5" name="TextBox 4">
            <a:extLst>
              <a:ext uri="{FF2B5EF4-FFF2-40B4-BE49-F238E27FC236}">
                <a16:creationId xmlns:a16="http://schemas.microsoft.com/office/drawing/2014/main" id="{7E0DEF9C-6045-40AA-912B-C8FF5C4FE5A8}"/>
              </a:ext>
            </a:extLst>
          </p:cNvPr>
          <p:cNvSpPr txBox="1"/>
          <p:nvPr/>
        </p:nvSpPr>
        <p:spPr>
          <a:xfrm>
            <a:off x="5618286" y="2296365"/>
            <a:ext cx="2582426" cy="738664"/>
          </a:xfrm>
          <a:prstGeom prst="rect">
            <a:avLst/>
          </a:prstGeom>
          <a:noFill/>
        </p:spPr>
        <p:txBody>
          <a:bodyPr wrap="square" rtlCol="0">
            <a:spAutoFit/>
          </a:bodyPr>
          <a:lstStyle/>
          <a:p>
            <a:r>
              <a:rPr lang="de-DE" sz="2400" dirty="0" err="1"/>
              <a:t>Cocolithophorids</a:t>
            </a:r>
            <a:endParaRPr lang="de-DE" sz="2400" dirty="0"/>
          </a:p>
          <a:p>
            <a:endParaRPr lang="en-DE" dirty="0"/>
          </a:p>
        </p:txBody>
      </p:sp>
      <p:sp>
        <p:nvSpPr>
          <p:cNvPr id="6" name="TextBox 5">
            <a:extLst>
              <a:ext uri="{FF2B5EF4-FFF2-40B4-BE49-F238E27FC236}">
                <a16:creationId xmlns:a16="http://schemas.microsoft.com/office/drawing/2014/main" id="{DE1A4437-0912-4DF0-9E72-B78CBF8B610B}"/>
              </a:ext>
            </a:extLst>
          </p:cNvPr>
          <p:cNvSpPr txBox="1"/>
          <p:nvPr/>
        </p:nvSpPr>
        <p:spPr>
          <a:xfrm>
            <a:off x="1617784" y="2329863"/>
            <a:ext cx="2954216" cy="738664"/>
          </a:xfrm>
          <a:prstGeom prst="rect">
            <a:avLst/>
          </a:prstGeom>
          <a:noFill/>
        </p:spPr>
        <p:txBody>
          <a:bodyPr wrap="square" rtlCol="0">
            <a:spAutoFit/>
          </a:bodyPr>
          <a:lstStyle/>
          <a:p>
            <a:r>
              <a:rPr lang="de-DE" sz="2400" dirty="0" err="1"/>
              <a:t>Diatoms</a:t>
            </a:r>
            <a:endParaRPr lang="de-DE" sz="2400" dirty="0"/>
          </a:p>
          <a:p>
            <a:endParaRPr lang="en-DE" dirty="0"/>
          </a:p>
        </p:txBody>
      </p:sp>
      <p:sp>
        <p:nvSpPr>
          <p:cNvPr id="7" name="TextBox 6">
            <a:extLst>
              <a:ext uri="{FF2B5EF4-FFF2-40B4-BE49-F238E27FC236}">
                <a16:creationId xmlns:a16="http://schemas.microsoft.com/office/drawing/2014/main" id="{96438282-81D5-4CCA-A1D6-7FF1EFB8A12D}"/>
              </a:ext>
            </a:extLst>
          </p:cNvPr>
          <p:cNvSpPr txBox="1"/>
          <p:nvPr/>
        </p:nvSpPr>
        <p:spPr>
          <a:xfrm>
            <a:off x="1087422" y="5418383"/>
            <a:ext cx="2365759" cy="1477328"/>
          </a:xfrm>
          <a:prstGeom prst="rect">
            <a:avLst/>
          </a:prstGeom>
          <a:noFill/>
        </p:spPr>
        <p:txBody>
          <a:bodyPr wrap="square" rtlCol="0">
            <a:spAutoFit/>
          </a:bodyPr>
          <a:lstStyle/>
          <a:p>
            <a:r>
              <a:rPr lang="de-DE" dirty="0"/>
              <a:t>-</a:t>
            </a:r>
            <a:r>
              <a:rPr lang="de-DE" dirty="0" err="1"/>
              <a:t>Build</a:t>
            </a:r>
            <a:r>
              <a:rPr lang="de-DE" dirty="0"/>
              <a:t> </a:t>
            </a:r>
            <a:r>
              <a:rPr lang="de-DE" dirty="0" err="1"/>
              <a:t>shells</a:t>
            </a:r>
            <a:r>
              <a:rPr lang="de-DE" dirty="0"/>
              <a:t> out </a:t>
            </a:r>
            <a:r>
              <a:rPr lang="de-DE" dirty="0" err="1"/>
              <a:t>of</a:t>
            </a:r>
            <a:r>
              <a:rPr lang="de-DE" dirty="0"/>
              <a:t> SiO</a:t>
            </a:r>
            <a:r>
              <a:rPr lang="de-DE" baseline="-25000" dirty="0"/>
              <a:t>2</a:t>
            </a:r>
          </a:p>
          <a:p>
            <a:r>
              <a:rPr lang="de-DE" dirty="0"/>
              <a:t>-Very dominant </a:t>
            </a:r>
            <a:r>
              <a:rPr lang="de-DE" dirty="0" err="1"/>
              <a:t>phytoplankton</a:t>
            </a:r>
            <a:r>
              <a:rPr lang="de-DE" dirty="0"/>
              <a:t> </a:t>
            </a:r>
            <a:r>
              <a:rPr lang="de-DE" dirty="0" err="1"/>
              <a:t>species</a:t>
            </a:r>
            <a:endParaRPr lang="de-DE" dirty="0"/>
          </a:p>
          <a:p>
            <a:r>
              <a:rPr lang="de-DE" dirty="0"/>
              <a:t>- Abundant in </a:t>
            </a:r>
            <a:r>
              <a:rPr lang="de-DE" dirty="0" err="1"/>
              <a:t>higher</a:t>
            </a:r>
            <a:r>
              <a:rPr lang="de-DE" dirty="0"/>
              <a:t> </a:t>
            </a:r>
            <a:r>
              <a:rPr lang="de-DE" dirty="0" err="1"/>
              <a:t>latitudes</a:t>
            </a:r>
            <a:endParaRPr lang="de-DE" dirty="0"/>
          </a:p>
        </p:txBody>
      </p:sp>
      <p:sp>
        <p:nvSpPr>
          <p:cNvPr id="8" name="TextBox 7">
            <a:extLst>
              <a:ext uri="{FF2B5EF4-FFF2-40B4-BE49-F238E27FC236}">
                <a16:creationId xmlns:a16="http://schemas.microsoft.com/office/drawing/2014/main" id="{B271D0DA-61C4-4A6A-8764-088F847F3801}"/>
              </a:ext>
            </a:extLst>
          </p:cNvPr>
          <p:cNvSpPr txBox="1"/>
          <p:nvPr/>
        </p:nvSpPr>
        <p:spPr>
          <a:xfrm>
            <a:off x="5976047" y="5282534"/>
            <a:ext cx="2365759" cy="923330"/>
          </a:xfrm>
          <a:prstGeom prst="rect">
            <a:avLst/>
          </a:prstGeom>
          <a:noFill/>
        </p:spPr>
        <p:txBody>
          <a:bodyPr wrap="square" rtlCol="0">
            <a:spAutoFit/>
          </a:bodyPr>
          <a:lstStyle/>
          <a:p>
            <a:r>
              <a:rPr lang="de-DE" dirty="0"/>
              <a:t>- </a:t>
            </a:r>
            <a:r>
              <a:rPr lang="de-DE" dirty="0" err="1"/>
              <a:t>Build</a:t>
            </a:r>
            <a:r>
              <a:rPr lang="de-DE" dirty="0"/>
              <a:t> CaCO</a:t>
            </a:r>
            <a:r>
              <a:rPr lang="de-DE" baseline="-25000" dirty="0"/>
              <a:t>3</a:t>
            </a:r>
            <a:r>
              <a:rPr lang="de-DE" dirty="0"/>
              <a:t> </a:t>
            </a:r>
            <a:r>
              <a:rPr lang="de-DE" dirty="0" err="1"/>
              <a:t>shells</a:t>
            </a:r>
            <a:endParaRPr lang="de-DE" dirty="0"/>
          </a:p>
          <a:p>
            <a:r>
              <a:rPr lang="de-DE" dirty="0"/>
              <a:t>- Remove </a:t>
            </a:r>
            <a:r>
              <a:rPr lang="de-DE" dirty="0" err="1"/>
              <a:t>carbon</a:t>
            </a:r>
            <a:r>
              <a:rPr lang="de-DE" dirty="0"/>
              <a:t> and </a:t>
            </a:r>
            <a:r>
              <a:rPr lang="de-DE" dirty="0" err="1"/>
              <a:t>alkalinity</a:t>
            </a:r>
            <a:r>
              <a:rPr lang="de-DE" dirty="0"/>
              <a:t> </a:t>
            </a:r>
            <a:r>
              <a:rPr lang="de-DE" dirty="0" err="1"/>
              <a:t>from</a:t>
            </a:r>
            <a:r>
              <a:rPr lang="de-DE" dirty="0"/>
              <a:t> </a:t>
            </a:r>
            <a:r>
              <a:rPr lang="de-DE" dirty="0" err="1"/>
              <a:t>waters</a:t>
            </a:r>
            <a:endParaRPr lang="de-DE" dirty="0"/>
          </a:p>
        </p:txBody>
      </p:sp>
      <p:pic>
        <p:nvPicPr>
          <p:cNvPr id="1026" name="Picture 2" descr="Black-and-white microscope image of dinoflagellate">
            <a:extLst>
              <a:ext uri="{FF2B5EF4-FFF2-40B4-BE49-F238E27FC236}">
                <a16:creationId xmlns:a16="http://schemas.microsoft.com/office/drawing/2014/main" id="{9345C0F3-6C8B-4ED5-86F1-B63952F24C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0" t="10642" r="10941"/>
          <a:stretch/>
        </p:blipFill>
        <p:spPr bwMode="auto">
          <a:xfrm>
            <a:off x="5133454" y="2935021"/>
            <a:ext cx="3010108" cy="2281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319094-5D4E-42F5-91B9-9837AA611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88" y="2764355"/>
            <a:ext cx="2654028" cy="265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7109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a:xfrm>
            <a:off x="2256483" y="2445135"/>
            <a:ext cx="7886700" cy="1325563"/>
          </a:xfrm>
        </p:spPr>
        <p:txBody>
          <a:bodyPr/>
          <a:lstStyle/>
          <a:p>
            <a:r>
              <a:rPr lang="de-DE" dirty="0"/>
              <a:t>2.2 </a:t>
            </a:r>
            <a:r>
              <a:rPr lang="de-DE" dirty="0" err="1"/>
              <a:t>Solubility</a:t>
            </a:r>
            <a:r>
              <a:rPr lang="de-DE" dirty="0"/>
              <a:t> pump</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91</a:t>
            </a:fld>
            <a:endParaRPr lang="en-DE" dirty="0"/>
          </a:p>
        </p:txBody>
      </p:sp>
    </p:spTree>
    <p:extLst>
      <p:ext uri="{BB962C8B-B14F-4D97-AF65-F5344CB8AC3E}">
        <p14:creationId xmlns:p14="http://schemas.microsoft.com/office/powerpoint/2010/main" val="2269913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92</a:t>
            </a:fld>
            <a:endParaRPr lang="en-DE" dirty="0"/>
          </a:p>
        </p:txBody>
      </p:sp>
      <p:pic>
        <p:nvPicPr>
          <p:cNvPr id="9" name="Picture 8">
            <a:extLst>
              <a:ext uri="{FF2B5EF4-FFF2-40B4-BE49-F238E27FC236}">
                <a16:creationId xmlns:a16="http://schemas.microsoft.com/office/drawing/2014/main" id="{D77B1E2D-B0CC-4D3C-B04D-B65E57FFEA5E}"/>
              </a:ext>
            </a:extLst>
          </p:cNvPr>
          <p:cNvPicPr>
            <a:picLocks noChangeAspect="1"/>
          </p:cNvPicPr>
          <p:nvPr/>
        </p:nvPicPr>
        <p:blipFill rotWithShape="1">
          <a:blip r:embed="rId2"/>
          <a:srcRect t="10371" r="50000" b="20370"/>
          <a:stretch/>
        </p:blipFill>
        <p:spPr>
          <a:xfrm>
            <a:off x="2000250" y="2547145"/>
            <a:ext cx="4572000" cy="3562350"/>
          </a:xfrm>
          <a:prstGeom prst="rect">
            <a:avLst/>
          </a:prstGeom>
        </p:spPr>
      </p:pic>
      <p:sp>
        <p:nvSpPr>
          <p:cNvPr id="10" name="TextBox 9">
            <a:extLst>
              <a:ext uri="{FF2B5EF4-FFF2-40B4-BE49-F238E27FC236}">
                <a16:creationId xmlns:a16="http://schemas.microsoft.com/office/drawing/2014/main" id="{9221FD5D-F8FD-495A-AEC7-2E57DEFA4BD8}"/>
              </a:ext>
            </a:extLst>
          </p:cNvPr>
          <p:cNvSpPr txBox="1"/>
          <p:nvPr/>
        </p:nvSpPr>
        <p:spPr>
          <a:xfrm>
            <a:off x="723899" y="1485900"/>
            <a:ext cx="5934075" cy="646331"/>
          </a:xfrm>
          <a:prstGeom prst="rect">
            <a:avLst/>
          </a:prstGeom>
          <a:noFill/>
        </p:spPr>
        <p:txBody>
          <a:bodyPr wrap="square" rtlCol="0">
            <a:spAutoFit/>
          </a:bodyPr>
          <a:lstStyle/>
          <a:p>
            <a:r>
              <a:rPr lang="de-DE" b="1" i="1" dirty="0" err="1"/>
              <a:t>Solubility</a:t>
            </a:r>
            <a:r>
              <a:rPr lang="de-DE" b="1" i="1" dirty="0"/>
              <a:t> pump </a:t>
            </a:r>
            <a:r>
              <a:rPr lang="de-DE" dirty="0" err="1"/>
              <a:t>driven</a:t>
            </a:r>
            <a:r>
              <a:rPr lang="de-DE" dirty="0"/>
              <a:t> </a:t>
            </a:r>
            <a:r>
              <a:rPr lang="de-DE" dirty="0" err="1"/>
              <a:t>by</a:t>
            </a:r>
            <a:r>
              <a:rPr lang="de-DE" dirty="0"/>
              <a:t> </a:t>
            </a:r>
            <a:r>
              <a:rPr lang="de-DE" dirty="0" err="1"/>
              <a:t>carbonate</a:t>
            </a:r>
            <a:r>
              <a:rPr lang="de-DE" dirty="0"/>
              <a:t> </a:t>
            </a:r>
            <a:r>
              <a:rPr lang="de-DE" dirty="0" err="1"/>
              <a:t>chemistry</a:t>
            </a:r>
            <a:r>
              <a:rPr lang="de-DE" dirty="0"/>
              <a:t> and </a:t>
            </a:r>
            <a:r>
              <a:rPr lang="de-DE" dirty="0" err="1"/>
              <a:t>physico-chemical</a:t>
            </a:r>
            <a:r>
              <a:rPr lang="de-DE" dirty="0"/>
              <a:t> </a:t>
            </a:r>
            <a:r>
              <a:rPr lang="de-DE" dirty="0" err="1"/>
              <a:t>characteristics</a:t>
            </a:r>
            <a:r>
              <a:rPr lang="de-DE" dirty="0"/>
              <a:t> </a:t>
            </a:r>
            <a:endParaRPr lang="en-DE" dirty="0"/>
          </a:p>
        </p:txBody>
      </p:sp>
    </p:spTree>
    <p:extLst>
      <p:ext uri="{BB962C8B-B14F-4D97-AF65-F5344CB8AC3E}">
        <p14:creationId xmlns:p14="http://schemas.microsoft.com/office/powerpoint/2010/main" val="34659483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93</a:t>
            </a:fld>
            <a:endParaRPr lang="en-DE" dirty="0"/>
          </a:p>
        </p:txBody>
      </p:sp>
      <p:pic>
        <p:nvPicPr>
          <p:cNvPr id="6" name="Picture 5">
            <a:extLst>
              <a:ext uri="{FF2B5EF4-FFF2-40B4-BE49-F238E27FC236}">
                <a16:creationId xmlns:a16="http://schemas.microsoft.com/office/drawing/2014/main" id="{D21D4742-988D-442C-A29D-2332E48D056A}"/>
              </a:ext>
            </a:extLst>
          </p:cNvPr>
          <p:cNvPicPr>
            <a:picLocks noChangeAspect="1"/>
          </p:cNvPicPr>
          <p:nvPr/>
        </p:nvPicPr>
        <p:blipFill rotWithShape="1">
          <a:blip r:embed="rId2"/>
          <a:srcRect l="6875" t="17211" r="45938" b="17038"/>
          <a:stretch/>
        </p:blipFill>
        <p:spPr>
          <a:xfrm>
            <a:off x="5880615" y="1314450"/>
            <a:ext cx="2543127" cy="1993276"/>
          </a:xfrm>
          <a:prstGeom prst="rect">
            <a:avLst/>
          </a:prstGeom>
        </p:spPr>
      </p:pic>
      <p:pic>
        <p:nvPicPr>
          <p:cNvPr id="9" name="Picture 8">
            <a:extLst>
              <a:ext uri="{FF2B5EF4-FFF2-40B4-BE49-F238E27FC236}">
                <a16:creationId xmlns:a16="http://schemas.microsoft.com/office/drawing/2014/main" id="{A8B5D721-AFFC-4D9C-AAFA-3D2637D902BE}"/>
              </a:ext>
            </a:extLst>
          </p:cNvPr>
          <p:cNvPicPr>
            <a:picLocks noChangeAspect="1"/>
          </p:cNvPicPr>
          <p:nvPr/>
        </p:nvPicPr>
        <p:blipFill rotWithShape="1">
          <a:blip r:embed="rId3">
            <a:extLst>
              <a:ext uri="{28A0092B-C50C-407E-A947-70E740481C1C}">
                <a14:useLocalDpi xmlns:a14="http://schemas.microsoft.com/office/drawing/2010/main" val="0"/>
              </a:ext>
            </a:extLst>
          </a:blip>
          <a:srcRect r="3757" b="67249"/>
          <a:stretch/>
        </p:blipFill>
        <p:spPr>
          <a:xfrm>
            <a:off x="180976" y="3092223"/>
            <a:ext cx="7658100" cy="3479631"/>
          </a:xfrm>
          <a:prstGeom prst="rect">
            <a:avLst/>
          </a:prstGeom>
        </p:spPr>
      </p:pic>
      <p:sp>
        <p:nvSpPr>
          <p:cNvPr id="10" name="TextBox 9">
            <a:extLst>
              <a:ext uri="{FF2B5EF4-FFF2-40B4-BE49-F238E27FC236}">
                <a16:creationId xmlns:a16="http://schemas.microsoft.com/office/drawing/2014/main" id="{24E321AD-0252-499B-9486-D30247B82424}"/>
              </a:ext>
            </a:extLst>
          </p:cNvPr>
          <p:cNvSpPr txBox="1"/>
          <p:nvPr/>
        </p:nvSpPr>
        <p:spPr>
          <a:xfrm>
            <a:off x="628650" y="2445892"/>
            <a:ext cx="3133725" cy="646331"/>
          </a:xfrm>
          <a:prstGeom prst="rect">
            <a:avLst/>
          </a:prstGeom>
          <a:noFill/>
        </p:spPr>
        <p:txBody>
          <a:bodyPr wrap="square" rtlCol="0">
            <a:spAutoFit/>
          </a:bodyPr>
          <a:lstStyle/>
          <a:p>
            <a:r>
              <a:rPr lang="de-DE" dirty="0" err="1"/>
              <a:t>Spatial</a:t>
            </a:r>
            <a:r>
              <a:rPr lang="de-DE" dirty="0"/>
              <a:t> </a:t>
            </a:r>
            <a:r>
              <a:rPr lang="de-DE" dirty="0" err="1"/>
              <a:t>uptake</a:t>
            </a:r>
            <a:r>
              <a:rPr lang="de-DE" dirty="0"/>
              <a:t> </a:t>
            </a:r>
            <a:r>
              <a:rPr lang="de-DE" dirty="0" err="1"/>
              <a:t>of</a:t>
            </a:r>
            <a:r>
              <a:rPr lang="de-DE" dirty="0"/>
              <a:t> </a:t>
            </a:r>
            <a:r>
              <a:rPr lang="de-DE" dirty="0" err="1"/>
              <a:t>anthropogenic</a:t>
            </a:r>
            <a:r>
              <a:rPr lang="de-DE" dirty="0"/>
              <a:t> </a:t>
            </a:r>
            <a:r>
              <a:rPr lang="de-DE" dirty="0" err="1"/>
              <a:t>carbon</a:t>
            </a:r>
            <a:endParaRPr lang="en-DE" dirty="0"/>
          </a:p>
        </p:txBody>
      </p:sp>
      <p:sp>
        <p:nvSpPr>
          <p:cNvPr id="11" name="TextBox 10">
            <a:extLst>
              <a:ext uri="{FF2B5EF4-FFF2-40B4-BE49-F238E27FC236}">
                <a16:creationId xmlns:a16="http://schemas.microsoft.com/office/drawing/2014/main" id="{50FE99DE-3B6B-467A-AD29-45BD97881DE3}"/>
              </a:ext>
            </a:extLst>
          </p:cNvPr>
          <p:cNvSpPr txBox="1"/>
          <p:nvPr/>
        </p:nvSpPr>
        <p:spPr>
          <a:xfrm>
            <a:off x="3634191" y="1439082"/>
            <a:ext cx="2370250" cy="923330"/>
          </a:xfrm>
          <a:prstGeom prst="rect">
            <a:avLst/>
          </a:prstGeom>
          <a:noFill/>
        </p:spPr>
        <p:txBody>
          <a:bodyPr wrap="square" rtlCol="0">
            <a:spAutoFit/>
          </a:bodyPr>
          <a:lstStyle/>
          <a:p>
            <a:r>
              <a:rPr lang="de-DE" dirty="0" err="1"/>
              <a:t>Atmospheric</a:t>
            </a:r>
            <a:r>
              <a:rPr lang="de-DE" dirty="0"/>
              <a:t> and </a:t>
            </a:r>
            <a:r>
              <a:rPr lang="de-DE" dirty="0" err="1"/>
              <a:t>ocean</a:t>
            </a:r>
            <a:r>
              <a:rPr lang="de-DE" dirty="0"/>
              <a:t> partial </a:t>
            </a:r>
            <a:r>
              <a:rPr lang="de-DE" dirty="0" err="1"/>
              <a:t>pressure</a:t>
            </a:r>
            <a:r>
              <a:rPr lang="de-DE" dirty="0"/>
              <a:t> pCO</a:t>
            </a:r>
            <a:r>
              <a:rPr lang="de-DE" baseline="-25000" dirty="0"/>
              <a:t>2 </a:t>
            </a:r>
            <a:r>
              <a:rPr lang="de-DE" dirty="0"/>
              <a:t>at Mauna </a:t>
            </a:r>
            <a:r>
              <a:rPr lang="de-DE" dirty="0" err="1"/>
              <a:t>Loa</a:t>
            </a:r>
            <a:endParaRPr lang="en-DE" baseline="-25000" dirty="0"/>
          </a:p>
        </p:txBody>
      </p:sp>
    </p:spTree>
    <p:extLst>
      <p:ext uri="{BB962C8B-B14F-4D97-AF65-F5344CB8AC3E}">
        <p14:creationId xmlns:p14="http://schemas.microsoft.com/office/powerpoint/2010/main" val="2650145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94</a:t>
            </a:fld>
            <a:endParaRPr lang="en-DE" dirty="0"/>
          </a:p>
        </p:txBody>
      </p:sp>
      <p:sp>
        <p:nvSpPr>
          <p:cNvPr id="3" name="TextBox 2">
            <a:extLst>
              <a:ext uri="{FF2B5EF4-FFF2-40B4-BE49-F238E27FC236}">
                <a16:creationId xmlns:a16="http://schemas.microsoft.com/office/drawing/2014/main" id="{66E933F1-5162-49B5-979C-8C86274239B6}"/>
              </a:ext>
            </a:extLst>
          </p:cNvPr>
          <p:cNvSpPr txBox="1"/>
          <p:nvPr/>
        </p:nvSpPr>
        <p:spPr>
          <a:xfrm>
            <a:off x="228392" y="2545044"/>
            <a:ext cx="2331217" cy="369332"/>
          </a:xfrm>
          <a:prstGeom prst="rect">
            <a:avLst/>
          </a:prstGeom>
          <a:noFill/>
        </p:spPr>
        <p:txBody>
          <a:bodyPr wrap="square" rtlCol="0">
            <a:spAutoFit/>
          </a:bodyPr>
          <a:lstStyle/>
          <a:p>
            <a:r>
              <a:rPr lang="de-DE" dirty="0" err="1"/>
              <a:t>Solubility</a:t>
            </a:r>
            <a:r>
              <a:rPr lang="de-DE" dirty="0"/>
              <a:t> </a:t>
            </a:r>
            <a:r>
              <a:rPr lang="de-DE" dirty="0" err="1"/>
              <a:t>of</a:t>
            </a:r>
            <a:r>
              <a:rPr lang="de-DE" dirty="0"/>
              <a:t> CO</a:t>
            </a:r>
            <a:r>
              <a:rPr lang="de-DE" baseline="-25000" dirty="0"/>
              <a:t>2</a:t>
            </a:r>
            <a:endParaRPr lang="en-DE" baseline="-25000" dirty="0"/>
          </a:p>
        </p:txBody>
      </p:sp>
      <p:sp>
        <p:nvSpPr>
          <p:cNvPr id="5" name="TextBox 4">
            <a:extLst>
              <a:ext uri="{FF2B5EF4-FFF2-40B4-BE49-F238E27FC236}">
                <a16:creationId xmlns:a16="http://schemas.microsoft.com/office/drawing/2014/main" id="{9756D353-A311-4C31-8800-6214CCA06F5C}"/>
              </a:ext>
            </a:extLst>
          </p:cNvPr>
          <p:cNvSpPr txBox="1"/>
          <p:nvPr/>
        </p:nvSpPr>
        <p:spPr>
          <a:xfrm>
            <a:off x="864157" y="1386673"/>
            <a:ext cx="4310743" cy="369332"/>
          </a:xfrm>
          <a:prstGeom prst="rect">
            <a:avLst/>
          </a:prstGeom>
          <a:noFill/>
        </p:spPr>
        <p:txBody>
          <a:bodyPr wrap="square" rtlCol="0">
            <a:spAutoFit/>
          </a:bodyPr>
          <a:lstStyle/>
          <a:p>
            <a:r>
              <a:rPr lang="de-DE" dirty="0" err="1"/>
              <a:t>What</a:t>
            </a:r>
            <a:r>
              <a:rPr lang="de-DE" dirty="0"/>
              <a:t> </a:t>
            </a:r>
            <a:r>
              <a:rPr lang="de-DE" dirty="0" err="1"/>
              <a:t>controls</a:t>
            </a:r>
            <a:r>
              <a:rPr lang="de-DE" dirty="0"/>
              <a:t> </a:t>
            </a:r>
            <a:r>
              <a:rPr lang="de-DE" dirty="0" err="1"/>
              <a:t>the</a:t>
            </a:r>
            <a:r>
              <a:rPr lang="de-DE" dirty="0"/>
              <a:t> </a:t>
            </a:r>
            <a:r>
              <a:rPr lang="de-DE" dirty="0" err="1"/>
              <a:t>air-sea</a:t>
            </a:r>
            <a:r>
              <a:rPr lang="de-DE" dirty="0"/>
              <a:t> CO</a:t>
            </a:r>
            <a:r>
              <a:rPr lang="de-DE" baseline="-25000" dirty="0"/>
              <a:t>2</a:t>
            </a:r>
            <a:r>
              <a:rPr lang="de-DE" dirty="0"/>
              <a:t> </a:t>
            </a:r>
            <a:r>
              <a:rPr lang="de-DE" dirty="0" err="1"/>
              <a:t>exchange</a:t>
            </a:r>
            <a:endParaRPr lang="en-DE" dirty="0"/>
          </a:p>
        </p:txBody>
      </p:sp>
      <p:grpSp>
        <p:nvGrpSpPr>
          <p:cNvPr id="55" name="Group 54">
            <a:extLst>
              <a:ext uri="{FF2B5EF4-FFF2-40B4-BE49-F238E27FC236}">
                <a16:creationId xmlns:a16="http://schemas.microsoft.com/office/drawing/2014/main" id="{0B3585C1-3115-4C90-882A-446B7BE72CA4}"/>
              </a:ext>
            </a:extLst>
          </p:cNvPr>
          <p:cNvGrpSpPr/>
          <p:nvPr/>
        </p:nvGrpSpPr>
        <p:grpSpPr>
          <a:xfrm>
            <a:off x="1551007" y="1690689"/>
            <a:ext cx="6513353" cy="4326621"/>
            <a:chOff x="559078" y="705678"/>
            <a:chExt cx="6984722" cy="4746727"/>
          </a:xfrm>
        </p:grpSpPr>
        <p:sp>
          <p:nvSpPr>
            <p:cNvPr id="56" name="Rectangle 55">
              <a:extLst>
                <a:ext uri="{FF2B5EF4-FFF2-40B4-BE49-F238E27FC236}">
                  <a16:creationId xmlns:a16="http://schemas.microsoft.com/office/drawing/2014/main" id="{D737A53D-F557-494C-B693-80212620101C}"/>
                </a:ext>
              </a:extLst>
            </p:cNvPr>
            <p:cNvSpPr/>
            <p:nvPr/>
          </p:nvSpPr>
          <p:spPr>
            <a:xfrm>
              <a:off x="1272209" y="2246243"/>
              <a:ext cx="5854148" cy="3081131"/>
            </a:xfrm>
            <a:prstGeom prst="rect">
              <a:avLst/>
            </a:prstGeom>
            <a:solidFill>
              <a:schemeClr val="accent1">
                <a:lumMod val="20000"/>
                <a:lumOff val="8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7" name="Rectangle 56">
              <a:extLst>
                <a:ext uri="{FF2B5EF4-FFF2-40B4-BE49-F238E27FC236}">
                  <a16:creationId xmlns:a16="http://schemas.microsoft.com/office/drawing/2014/main" id="{26665B3F-4BCE-4B04-8A31-39E3653B3675}"/>
                </a:ext>
              </a:extLst>
            </p:cNvPr>
            <p:cNvSpPr/>
            <p:nvPr/>
          </p:nvSpPr>
          <p:spPr>
            <a:xfrm>
              <a:off x="1272209" y="705678"/>
              <a:ext cx="5854148" cy="154056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8" name="Rectangle 57">
              <a:extLst>
                <a:ext uri="{FF2B5EF4-FFF2-40B4-BE49-F238E27FC236}">
                  <a16:creationId xmlns:a16="http://schemas.microsoft.com/office/drawing/2014/main" id="{AA3E9F24-0E11-4784-B9A7-833E5BCAF8FC}"/>
                </a:ext>
              </a:extLst>
            </p:cNvPr>
            <p:cNvSpPr/>
            <p:nvPr/>
          </p:nvSpPr>
          <p:spPr>
            <a:xfrm>
              <a:off x="1272209" y="1198961"/>
              <a:ext cx="5854148" cy="4138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9" name="TextBox 58">
              <a:extLst>
                <a:ext uri="{FF2B5EF4-FFF2-40B4-BE49-F238E27FC236}">
                  <a16:creationId xmlns:a16="http://schemas.microsoft.com/office/drawing/2014/main" id="{83D5A859-82AE-498D-A04E-64D60CA69492}"/>
                </a:ext>
              </a:extLst>
            </p:cNvPr>
            <p:cNvSpPr txBox="1"/>
            <p:nvPr/>
          </p:nvSpPr>
          <p:spPr>
            <a:xfrm>
              <a:off x="5645424" y="1475960"/>
              <a:ext cx="1480933" cy="405193"/>
            </a:xfrm>
            <a:prstGeom prst="rect">
              <a:avLst/>
            </a:prstGeom>
            <a:noFill/>
          </p:spPr>
          <p:txBody>
            <a:bodyPr wrap="square" rtlCol="0">
              <a:spAutoFit/>
            </a:bodyPr>
            <a:lstStyle/>
            <a:p>
              <a:r>
                <a:rPr lang="de-DE" dirty="0" err="1"/>
                <a:t>Atmosphere</a:t>
              </a:r>
              <a:endParaRPr lang="en-DE" dirty="0"/>
            </a:p>
          </p:txBody>
        </p:sp>
        <p:sp>
          <p:nvSpPr>
            <p:cNvPr id="60" name="TextBox 59">
              <a:extLst>
                <a:ext uri="{FF2B5EF4-FFF2-40B4-BE49-F238E27FC236}">
                  <a16:creationId xmlns:a16="http://schemas.microsoft.com/office/drawing/2014/main" id="{6E89DE2A-32DC-4035-A560-7F7FA921CB4D}"/>
                </a:ext>
              </a:extLst>
            </p:cNvPr>
            <p:cNvSpPr txBox="1"/>
            <p:nvPr/>
          </p:nvSpPr>
          <p:spPr>
            <a:xfrm>
              <a:off x="6192078" y="2483198"/>
              <a:ext cx="1351722" cy="369332"/>
            </a:xfrm>
            <a:prstGeom prst="rect">
              <a:avLst/>
            </a:prstGeom>
            <a:noFill/>
          </p:spPr>
          <p:txBody>
            <a:bodyPr wrap="square" rtlCol="0">
              <a:spAutoFit/>
            </a:bodyPr>
            <a:lstStyle/>
            <a:p>
              <a:r>
                <a:rPr lang="de-DE" dirty="0"/>
                <a:t>Ocean</a:t>
              </a:r>
              <a:endParaRPr lang="en-DE" dirty="0"/>
            </a:p>
          </p:txBody>
        </p:sp>
        <p:sp>
          <p:nvSpPr>
            <p:cNvPr id="61" name="TextBox 60">
              <a:extLst>
                <a:ext uri="{FF2B5EF4-FFF2-40B4-BE49-F238E27FC236}">
                  <a16:creationId xmlns:a16="http://schemas.microsoft.com/office/drawing/2014/main" id="{EEE030E3-285F-4D25-BD9E-74E2955DA7BE}"/>
                </a:ext>
              </a:extLst>
            </p:cNvPr>
            <p:cNvSpPr txBox="1"/>
            <p:nvPr/>
          </p:nvSpPr>
          <p:spPr>
            <a:xfrm>
              <a:off x="1600200" y="1198961"/>
              <a:ext cx="1540565" cy="461665"/>
            </a:xfrm>
            <a:prstGeom prst="rect">
              <a:avLst/>
            </a:prstGeom>
            <a:noFill/>
          </p:spPr>
          <p:txBody>
            <a:bodyPr wrap="square" rtlCol="0">
              <a:spAutoFit/>
            </a:bodyPr>
            <a:lstStyle/>
            <a:p>
              <a:r>
                <a:rPr lang="de-DE" sz="2400" dirty="0"/>
                <a:t>CO</a:t>
              </a:r>
              <a:r>
                <a:rPr lang="de-DE" sz="2400" baseline="-25000" dirty="0"/>
                <a:t>2</a:t>
              </a:r>
              <a:r>
                <a:rPr lang="de-DE" sz="2400" dirty="0"/>
                <a:t>(g)</a:t>
              </a:r>
              <a:endParaRPr lang="en-DE" sz="2400" dirty="0"/>
            </a:p>
          </p:txBody>
        </p:sp>
        <p:sp>
          <p:nvSpPr>
            <p:cNvPr id="62" name="TextBox 61">
              <a:extLst>
                <a:ext uri="{FF2B5EF4-FFF2-40B4-BE49-F238E27FC236}">
                  <a16:creationId xmlns:a16="http://schemas.microsoft.com/office/drawing/2014/main" id="{07D9C501-451E-43D6-9A84-47533695040A}"/>
                </a:ext>
              </a:extLst>
            </p:cNvPr>
            <p:cNvSpPr txBox="1"/>
            <p:nvPr/>
          </p:nvSpPr>
          <p:spPr>
            <a:xfrm>
              <a:off x="1540564" y="2559830"/>
              <a:ext cx="1540565" cy="461665"/>
            </a:xfrm>
            <a:prstGeom prst="rect">
              <a:avLst/>
            </a:prstGeom>
            <a:noFill/>
          </p:spPr>
          <p:txBody>
            <a:bodyPr wrap="square" rtlCol="0">
              <a:spAutoFit/>
            </a:bodyPr>
            <a:lstStyle/>
            <a:p>
              <a:r>
                <a:rPr lang="de-DE" sz="2400" dirty="0"/>
                <a:t>CO</a:t>
              </a:r>
              <a:r>
                <a:rPr lang="de-DE" sz="2400" baseline="-25000" dirty="0"/>
                <a:t>2</a:t>
              </a:r>
              <a:r>
                <a:rPr lang="de-DE" sz="2400" dirty="0"/>
                <a:t>(</a:t>
              </a:r>
              <a:r>
                <a:rPr lang="de-DE" sz="2400" dirty="0" err="1"/>
                <a:t>aq</a:t>
              </a:r>
              <a:r>
                <a:rPr lang="de-DE" sz="2400" dirty="0"/>
                <a:t>)</a:t>
              </a:r>
              <a:endParaRPr lang="en-DE" sz="2400" dirty="0"/>
            </a:p>
          </p:txBody>
        </p:sp>
        <p:cxnSp>
          <p:nvCxnSpPr>
            <p:cNvPr id="63" name="Straight Arrow Connector 62">
              <a:extLst>
                <a:ext uri="{FF2B5EF4-FFF2-40B4-BE49-F238E27FC236}">
                  <a16:creationId xmlns:a16="http://schemas.microsoft.com/office/drawing/2014/main" id="{18E8C717-443C-42DF-A4F6-21082DA9B4D2}"/>
                </a:ext>
              </a:extLst>
            </p:cNvPr>
            <p:cNvCxnSpPr/>
            <p:nvPr/>
          </p:nvCxnSpPr>
          <p:spPr>
            <a:xfrm>
              <a:off x="2037520" y="1799234"/>
              <a:ext cx="0" cy="760596"/>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2A1484D1-1E1B-4D56-9DD6-B4BD97B64CC5}"/>
                </a:ext>
              </a:extLst>
            </p:cNvPr>
            <p:cNvCxnSpPr/>
            <p:nvPr/>
          </p:nvCxnSpPr>
          <p:spPr>
            <a:xfrm>
              <a:off x="1938130" y="3021495"/>
              <a:ext cx="0" cy="178905"/>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5F30EF0E-1373-4F2C-8C71-62CE6D6D54B0}"/>
                </a:ext>
              </a:extLst>
            </p:cNvPr>
            <p:cNvCxnSpPr/>
            <p:nvPr/>
          </p:nvCxnSpPr>
          <p:spPr>
            <a:xfrm>
              <a:off x="2050772" y="3021495"/>
              <a:ext cx="0" cy="178905"/>
            </a:xfrm>
            <a:prstGeom prst="line">
              <a:avLst/>
            </a:prstGeom>
          </p:spPr>
          <p:style>
            <a:lnRef idx="1">
              <a:schemeClr val="dk1"/>
            </a:lnRef>
            <a:fillRef idx="0">
              <a:schemeClr val="dk1"/>
            </a:fillRef>
            <a:effectRef idx="0">
              <a:schemeClr val="dk1"/>
            </a:effectRef>
            <a:fontRef idx="minor">
              <a:schemeClr val="tx1"/>
            </a:fontRef>
          </p:style>
        </p:cxnSp>
        <p:sp>
          <p:nvSpPr>
            <p:cNvPr id="66" name="Rectangle 65">
              <a:extLst>
                <a:ext uri="{FF2B5EF4-FFF2-40B4-BE49-F238E27FC236}">
                  <a16:creationId xmlns:a16="http://schemas.microsoft.com/office/drawing/2014/main" id="{28E6FC04-AD39-40C9-83ED-3140E54F51AD}"/>
                </a:ext>
              </a:extLst>
            </p:cNvPr>
            <p:cNvSpPr/>
            <p:nvPr/>
          </p:nvSpPr>
          <p:spPr>
            <a:xfrm>
              <a:off x="1366629" y="3369365"/>
              <a:ext cx="1182756" cy="854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lumMod val="50000"/>
                    </a:schemeClr>
                  </a:solidFill>
                </a:rPr>
                <a:t>H</a:t>
              </a:r>
              <a:r>
                <a:rPr lang="de-DE" sz="2000" baseline="-25000" dirty="0">
                  <a:solidFill>
                    <a:schemeClr val="tx2">
                      <a:lumMod val="50000"/>
                    </a:schemeClr>
                  </a:solidFill>
                </a:rPr>
                <a:t>2</a:t>
              </a:r>
              <a:r>
                <a:rPr lang="de-DE" sz="2000" dirty="0">
                  <a:solidFill>
                    <a:schemeClr val="tx2">
                      <a:lumMod val="50000"/>
                    </a:schemeClr>
                  </a:solidFill>
                </a:rPr>
                <a:t>CO</a:t>
              </a:r>
              <a:r>
                <a:rPr lang="de-DE" sz="2000" baseline="-25000" dirty="0">
                  <a:solidFill>
                    <a:schemeClr val="tx2">
                      <a:lumMod val="50000"/>
                    </a:schemeClr>
                  </a:solidFill>
                </a:rPr>
                <a:t>3</a:t>
              </a:r>
              <a:endParaRPr lang="en-DE" sz="2000" baseline="-25000" dirty="0">
                <a:solidFill>
                  <a:schemeClr val="tx2">
                    <a:lumMod val="50000"/>
                  </a:schemeClr>
                </a:solidFill>
              </a:endParaRPr>
            </a:p>
          </p:txBody>
        </p:sp>
        <p:sp>
          <p:nvSpPr>
            <p:cNvPr id="67" name="Rectangle 66">
              <a:extLst>
                <a:ext uri="{FF2B5EF4-FFF2-40B4-BE49-F238E27FC236}">
                  <a16:creationId xmlns:a16="http://schemas.microsoft.com/office/drawing/2014/main" id="{7933DCE3-4025-40F8-8F35-596F7712EE42}"/>
                </a:ext>
              </a:extLst>
            </p:cNvPr>
            <p:cNvSpPr/>
            <p:nvPr/>
          </p:nvSpPr>
          <p:spPr>
            <a:xfrm>
              <a:off x="3057553" y="2926947"/>
              <a:ext cx="2039988" cy="17992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lumMod val="50000"/>
                    </a:schemeClr>
                  </a:solidFill>
                </a:rPr>
                <a:t>HCO</a:t>
              </a:r>
              <a:r>
                <a:rPr lang="de-DE" sz="2000" baseline="-25000" dirty="0">
                  <a:solidFill>
                    <a:schemeClr val="tx2">
                      <a:lumMod val="50000"/>
                    </a:schemeClr>
                  </a:solidFill>
                </a:rPr>
                <a:t>3</a:t>
              </a:r>
              <a:r>
                <a:rPr lang="de-DE" sz="2000" baseline="30000" dirty="0">
                  <a:solidFill>
                    <a:schemeClr val="tx2">
                      <a:lumMod val="50000"/>
                    </a:schemeClr>
                  </a:solidFill>
                </a:rPr>
                <a:t>-</a:t>
              </a:r>
              <a:endParaRPr lang="en-DE" sz="2000" baseline="30000" dirty="0">
                <a:solidFill>
                  <a:schemeClr val="tx2">
                    <a:lumMod val="50000"/>
                  </a:schemeClr>
                </a:solidFill>
              </a:endParaRPr>
            </a:p>
          </p:txBody>
        </p:sp>
        <p:cxnSp>
          <p:nvCxnSpPr>
            <p:cNvPr id="68" name="Straight Arrow Connector 67">
              <a:extLst>
                <a:ext uri="{FF2B5EF4-FFF2-40B4-BE49-F238E27FC236}">
                  <a16:creationId xmlns:a16="http://schemas.microsoft.com/office/drawing/2014/main" id="{A0BBF744-B8B2-4147-86A8-C624DE3A31FE}"/>
                </a:ext>
              </a:extLst>
            </p:cNvPr>
            <p:cNvCxnSpPr>
              <a:stCxn id="66" idx="3"/>
            </p:cNvCxnSpPr>
            <p:nvPr/>
          </p:nvCxnSpPr>
          <p:spPr>
            <a:xfrm flipV="1">
              <a:off x="2549385" y="3796747"/>
              <a:ext cx="531744" cy="1"/>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21AE29C4-12BB-4D20-851E-9481062C5152}"/>
                </a:ext>
              </a:extLst>
            </p:cNvPr>
            <p:cNvCxnSpPr/>
            <p:nvPr/>
          </p:nvCxnSpPr>
          <p:spPr>
            <a:xfrm flipV="1">
              <a:off x="5113681" y="3796747"/>
              <a:ext cx="531744" cy="1"/>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70" name="Rectangle 69">
              <a:extLst>
                <a:ext uri="{FF2B5EF4-FFF2-40B4-BE49-F238E27FC236}">
                  <a16:creationId xmlns:a16="http://schemas.microsoft.com/office/drawing/2014/main" id="{819E7EA6-398F-47C5-B9EE-B9CF0953E2C3}"/>
                </a:ext>
              </a:extLst>
            </p:cNvPr>
            <p:cNvSpPr/>
            <p:nvPr/>
          </p:nvSpPr>
          <p:spPr>
            <a:xfrm>
              <a:off x="5621849" y="3299539"/>
              <a:ext cx="1263500" cy="1004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lumMod val="50000"/>
                    </a:schemeClr>
                  </a:solidFill>
                </a:rPr>
                <a:t>CO</a:t>
              </a:r>
              <a:r>
                <a:rPr lang="de-DE" sz="2000" baseline="-25000" dirty="0">
                  <a:solidFill>
                    <a:schemeClr val="tx2">
                      <a:lumMod val="50000"/>
                    </a:schemeClr>
                  </a:solidFill>
                </a:rPr>
                <a:t>3</a:t>
              </a:r>
              <a:r>
                <a:rPr lang="de-DE" sz="2000" baseline="30000" dirty="0">
                  <a:solidFill>
                    <a:schemeClr val="tx2">
                      <a:lumMod val="50000"/>
                    </a:schemeClr>
                  </a:solidFill>
                </a:rPr>
                <a:t>2-</a:t>
              </a:r>
              <a:endParaRPr lang="en-DE" sz="2000" baseline="30000" dirty="0">
                <a:solidFill>
                  <a:schemeClr val="tx2">
                    <a:lumMod val="50000"/>
                  </a:schemeClr>
                </a:solidFill>
              </a:endParaRPr>
            </a:p>
          </p:txBody>
        </p:sp>
        <p:sp>
          <p:nvSpPr>
            <p:cNvPr id="71" name="Rectangle 70">
              <a:extLst>
                <a:ext uri="{FF2B5EF4-FFF2-40B4-BE49-F238E27FC236}">
                  <a16:creationId xmlns:a16="http://schemas.microsoft.com/office/drawing/2014/main" id="{1F65A88E-6522-45EE-BCD4-C4A1483EC9CB}"/>
                </a:ext>
              </a:extLst>
            </p:cNvPr>
            <p:cNvSpPr/>
            <p:nvPr/>
          </p:nvSpPr>
          <p:spPr>
            <a:xfrm>
              <a:off x="1003852" y="2481613"/>
              <a:ext cx="5993295" cy="239403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2" name="TextBox 71">
              <a:extLst>
                <a:ext uri="{FF2B5EF4-FFF2-40B4-BE49-F238E27FC236}">
                  <a16:creationId xmlns:a16="http://schemas.microsoft.com/office/drawing/2014/main" id="{E347843D-2C5E-44FD-8ACE-AF5DECE289A3}"/>
                </a:ext>
              </a:extLst>
            </p:cNvPr>
            <p:cNvSpPr txBox="1"/>
            <p:nvPr/>
          </p:nvSpPr>
          <p:spPr>
            <a:xfrm>
              <a:off x="559078" y="4990740"/>
              <a:ext cx="819977" cy="461665"/>
            </a:xfrm>
            <a:prstGeom prst="rect">
              <a:avLst/>
            </a:prstGeom>
            <a:noFill/>
          </p:spPr>
          <p:txBody>
            <a:bodyPr wrap="square" rtlCol="0">
              <a:spAutoFit/>
            </a:bodyPr>
            <a:lstStyle/>
            <a:p>
              <a:r>
                <a:rPr lang="de-DE" sz="2400" dirty="0"/>
                <a:t>DIC</a:t>
              </a:r>
              <a:endParaRPr lang="en-DE" sz="2400" dirty="0"/>
            </a:p>
          </p:txBody>
        </p:sp>
        <p:sp>
          <p:nvSpPr>
            <p:cNvPr id="73" name="TextBox 72">
              <a:extLst>
                <a:ext uri="{FF2B5EF4-FFF2-40B4-BE49-F238E27FC236}">
                  <a16:creationId xmlns:a16="http://schemas.microsoft.com/office/drawing/2014/main" id="{18630A4A-28F1-472B-9B19-A86047E2B652}"/>
                </a:ext>
              </a:extLst>
            </p:cNvPr>
            <p:cNvSpPr txBox="1"/>
            <p:nvPr/>
          </p:nvSpPr>
          <p:spPr>
            <a:xfrm>
              <a:off x="3889927" y="4958042"/>
              <a:ext cx="725557" cy="369332"/>
            </a:xfrm>
            <a:prstGeom prst="rect">
              <a:avLst/>
            </a:prstGeom>
            <a:noFill/>
          </p:spPr>
          <p:txBody>
            <a:bodyPr wrap="square" rtlCol="0">
              <a:spAutoFit/>
            </a:bodyPr>
            <a:lstStyle/>
            <a:p>
              <a:r>
                <a:rPr lang="de-DE" dirty="0"/>
                <a:t>H+</a:t>
              </a:r>
              <a:endParaRPr lang="en-DE" dirty="0"/>
            </a:p>
          </p:txBody>
        </p:sp>
        <p:sp>
          <p:nvSpPr>
            <p:cNvPr id="74" name="TextBox 73">
              <a:extLst>
                <a:ext uri="{FF2B5EF4-FFF2-40B4-BE49-F238E27FC236}">
                  <a16:creationId xmlns:a16="http://schemas.microsoft.com/office/drawing/2014/main" id="{7E563EC5-98C6-45E6-A22D-F49430C8D72B}"/>
                </a:ext>
              </a:extLst>
            </p:cNvPr>
            <p:cNvSpPr txBox="1"/>
            <p:nvPr/>
          </p:nvSpPr>
          <p:spPr>
            <a:xfrm>
              <a:off x="5979641" y="4953325"/>
              <a:ext cx="725557" cy="369332"/>
            </a:xfrm>
            <a:prstGeom prst="rect">
              <a:avLst/>
            </a:prstGeom>
            <a:noFill/>
          </p:spPr>
          <p:txBody>
            <a:bodyPr wrap="square" rtlCol="0">
              <a:spAutoFit/>
            </a:bodyPr>
            <a:lstStyle/>
            <a:p>
              <a:r>
                <a:rPr lang="de-DE" dirty="0"/>
                <a:t>H+</a:t>
              </a:r>
              <a:endParaRPr lang="en-DE" dirty="0"/>
            </a:p>
          </p:txBody>
        </p:sp>
        <p:sp>
          <p:nvSpPr>
            <p:cNvPr id="75" name="TextBox 74">
              <a:extLst>
                <a:ext uri="{FF2B5EF4-FFF2-40B4-BE49-F238E27FC236}">
                  <a16:creationId xmlns:a16="http://schemas.microsoft.com/office/drawing/2014/main" id="{2393E985-D978-4725-9B92-CB7DC649141D}"/>
                </a:ext>
              </a:extLst>
            </p:cNvPr>
            <p:cNvSpPr txBox="1"/>
            <p:nvPr/>
          </p:nvSpPr>
          <p:spPr>
            <a:xfrm>
              <a:off x="3934652" y="4203569"/>
              <a:ext cx="400077" cy="369332"/>
            </a:xfrm>
            <a:prstGeom prst="rect">
              <a:avLst/>
            </a:prstGeom>
            <a:noFill/>
          </p:spPr>
          <p:txBody>
            <a:bodyPr wrap="square" rtlCol="0">
              <a:spAutoFit/>
            </a:bodyPr>
            <a:lstStyle/>
            <a:p>
              <a:r>
                <a:rPr lang="de-DE" dirty="0"/>
                <a:t>+</a:t>
              </a:r>
              <a:endParaRPr lang="en-DE" dirty="0"/>
            </a:p>
          </p:txBody>
        </p:sp>
        <p:sp>
          <p:nvSpPr>
            <p:cNvPr id="76" name="TextBox 75">
              <a:extLst>
                <a:ext uri="{FF2B5EF4-FFF2-40B4-BE49-F238E27FC236}">
                  <a16:creationId xmlns:a16="http://schemas.microsoft.com/office/drawing/2014/main" id="{EEC0FCD9-7381-42F1-B816-86A7D658D344}"/>
                </a:ext>
              </a:extLst>
            </p:cNvPr>
            <p:cNvSpPr txBox="1"/>
            <p:nvPr/>
          </p:nvSpPr>
          <p:spPr>
            <a:xfrm>
              <a:off x="6053560" y="4259133"/>
              <a:ext cx="400077" cy="369332"/>
            </a:xfrm>
            <a:prstGeom prst="rect">
              <a:avLst/>
            </a:prstGeom>
            <a:noFill/>
          </p:spPr>
          <p:txBody>
            <a:bodyPr wrap="square" rtlCol="0">
              <a:spAutoFit/>
            </a:bodyPr>
            <a:lstStyle/>
            <a:p>
              <a:r>
                <a:rPr lang="de-DE" dirty="0"/>
                <a:t>+</a:t>
              </a:r>
              <a:endParaRPr lang="en-DE" dirty="0"/>
            </a:p>
          </p:txBody>
        </p:sp>
      </p:grpSp>
      <p:sp>
        <p:nvSpPr>
          <p:cNvPr id="6" name="Oval 5">
            <a:extLst>
              <a:ext uri="{FF2B5EF4-FFF2-40B4-BE49-F238E27FC236}">
                <a16:creationId xmlns:a16="http://schemas.microsoft.com/office/drawing/2014/main" id="{7CFD0637-9BFF-486D-96B4-CF64D9B1C5EF}"/>
              </a:ext>
            </a:extLst>
          </p:cNvPr>
          <p:cNvSpPr/>
          <p:nvPr/>
        </p:nvSpPr>
        <p:spPr>
          <a:xfrm>
            <a:off x="1965765" y="1940872"/>
            <a:ext cx="1953092" cy="23698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651054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95</a:t>
            </a:fld>
            <a:endParaRPr lang="en-DE" dirty="0"/>
          </a:p>
        </p:txBody>
      </p:sp>
      <p:sp>
        <p:nvSpPr>
          <p:cNvPr id="3" name="TextBox 2">
            <a:extLst>
              <a:ext uri="{FF2B5EF4-FFF2-40B4-BE49-F238E27FC236}">
                <a16:creationId xmlns:a16="http://schemas.microsoft.com/office/drawing/2014/main" id="{F65212BE-D12C-4AC3-8A76-4369767F4200}"/>
              </a:ext>
            </a:extLst>
          </p:cNvPr>
          <p:cNvSpPr txBox="1"/>
          <p:nvPr/>
        </p:nvSpPr>
        <p:spPr>
          <a:xfrm>
            <a:off x="813916" y="1446963"/>
            <a:ext cx="2220686" cy="369332"/>
          </a:xfrm>
          <a:prstGeom prst="rect">
            <a:avLst/>
          </a:prstGeom>
          <a:noFill/>
        </p:spPr>
        <p:txBody>
          <a:bodyPr wrap="square" rtlCol="0">
            <a:spAutoFit/>
          </a:bodyPr>
          <a:lstStyle/>
          <a:p>
            <a:r>
              <a:rPr lang="de-DE" b="1" u="sng" dirty="0" err="1"/>
              <a:t>Henry‘s</a:t>
            </a:r>
            <a:r>
              <a:rPr lang="de-DE" b="1" u="sng" dirty="0"/>
              <a:t> Law</a:t>
            </a:r>
            <a:endParaRPr lang="en-DE" b="1" u="sng" dirty="0"/>
          </a:p>
        </p:txBody>
      </p:sp>
      <p:pic>
        <p:nvPicPr>
          <p:cNvPr id="1026" name="Picture 2">
            <a:extLst>
              <a:ext uri="{FF2B5EF4-FFF2-40B4-BE49-F238E27FC236}">
                <a16:creationId xmlns:a16="http://schemas.microsoft.com/office/drawing/2014/main" id="{846748F7-E26D-488E-803E-60305D1F4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045" y="2185168"/>
            <a:ext cx="2712383" cy="28480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B7195A-9050-4A91-8767-3707F2CEA6C5}"/>
              </a:ext>
            </a:extLst>
          </p:cNvPr>
          <p:cNvSpPr txBox="1"/>
          <p:nvPr/>
        </p:nvSpPr>
        <p:spPr>
          <a:xfrm>
            <a:off x="5466303" y="2133240"/>
            <a:ext cx="2280976" cy="1477328"/>
          </a:xfrm>
          <a:prstGeom prst="rect">
            <a:avLst/>
          </a:prstGeom>
          <a:noFill/>
        </p:spPr>
        <p:txBody>
          <a:bodyPr wrap="square" rtlCol="0">
            <a:spAutoFit/>
          </a:bodyPr>
          <a:lstStyle/>
          <a:p>
            <a:r>
              <a:rPr lang="de-DE" dirty="0"/>
              <a:t>At </a:t>
            </a:r>
            <a:r>
              <a:rPr lang="de-DE" dirty="0" err="1"/>
              <a:t>equilibrium</a:t>
            </a:r>
            <a:r>
              <a:rPr lang="de-DE" dirty="0"/>
              <a:t>, </a:t>
            </a:r>
            <a:r>
              <a:rPr lang="de-DE" dirty="0" err="1"/>
              <a:t>the</a:t>
            </a:r>
            <a:r>
              <a:rPr lang="de-DE" dirty="0"/>
              <a:t> </a:t>
            </a:r>
            <a:r>
              <a:rPr lang="de-DE" dirty="0" err="1"/>
              <a:t>amount</a:t>
            </a:r>
            <a:r>
              <a:rPr lang="de-DE" dirty="0"/>
              <a:t> </a:t>
            </a:r>
            <a:r>
              <a:rPr lang="de-DE" dirty="0" err="1"/>
              <a:t>of</a:t>
            </a:r>
            <a:r>
              <a:rPr lang="de-DE" dirty="0"/>
              <a:t> gas </a:t>
            </a:r>
            <a:r>
              <a:rPr lang="de-DE" dirty="0" err="1"/>
              <a:t>that</a:t>
            </a:r>
            <a:r>
              <a:rPr lang="de-DE" dirty="0"/>
              <a:t> will </a:t>
            </a:r>
            <a:r>
              <a:rPr lang="de-DE" dirty="0" err="1"/>
              <a:t>dissolve</a:t>
            </a:r>
            <a:r>
              <a:rPr lang="de-DE" dirty="0"/>
              <a:t> in a liquid </a:t>
            </a:r>
            <a:r>
              <a:rPr lang="de-DE" dirty="0" err="1"/>
              <a:t>is</a:t>
            </a:r>
            <a:r>
              <a:rPr lang="de-DE" dirty="0"/>
              <a:t> proportional </a:t>
            </a:r>
            <a:r>
              <a:rPr lang="de-DE" dirty="0" err="1"/>
              <a:t>to</a:t>
            </a:r>
            <a:r>
              <a:rPr lang="de-DE" dirty="0"/>
              <a:t> </a:t>
            </a:r>
            <a:r>
              <a:rPr lang="de-DE" dirty="0" err="1"/>
              <a:t>its</a:t>
            </a:r>
            <a:r>
              <a:rPr lang="de-DE" dirty="0"/>
              <a:t> partial </a:t>
            </a:r>
            <a:r>
              <a:rPr lang="de-DE" dirty="0" err="1"/>
              <a:t>pressure</a:t>
            </a:r>
            <a:endParaRPr lang="en-DE"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A452B22-E025-4618-B06F-C55CC2B3D1D8}"/>
                  </a:ext>
                </a:extLst>
              </p:cNvPr>
              <p:cNvSpPr txBox="1"/>
              <p:nvPr/>
            </p:nvSpPr>
            <p:spPr>
              <a:xfrm>
                <a:off x="5879073" y="3741666"/>
                <a:ext cx="1157753" cy="6948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DE" sz="2400" i="1" smtClean="0">
                              <a:latin typeface="Cambria Math" panose="02040503050406030204" pitchFamily="18" charset="0"/>
                            </a:rPr>
                          </m:ctrlPr>
                        </m:fPr>
                        <m:num>
                          <m:sSub>
                            <m:sSubPr>
                              <m:ctrlPr>
                                <a:rPr lang="en-DE" sz="2400" i="1" smtClean="0">
                                  <a:latin typeface="Cambria Math" panose="02040503050406030204" pitchFamily="18" charset="0"/>
                                </a:rPr>
                              </m:ctrlPr>
                            </m:sSubPr>
                            <m:e>
                              <m:r>
                                <a:rPr lang="de-DE" sz="2400" b="0" i="1" smtClean="0">
                                  <a:latin typeface="Cambria Math" panose="02040503050406030204" pitchFamily="18" charset="0"/>
                                </a:rPr>
                                <m:t>𝑐</m:t>
                              </m:r>
                            </m:e>
                            <m:sub>
                              <m:r>
                                <a:rPr lang="de-DE" sz="2400" b="0" i="1" smtClean="0">
                                  <a:latin typeface="Cambria Math" panose="02040503050406030204" pitchFamily="18" charset="0"/>
                                </a:rPr>
                                <m:t>𝑋</m:t>
                              </m:r>
                            </m:sub>
                          </m:sSub>
                        </m:num>
                        <m:den>
                          <m:sSub>
                            <m:sSubPr>
                              <m:ctrlPr>
                                <a:rPr lang="en-DE" sz="2400" i="1" smtClean="0">
                                  <a:latin typeface="Cambria Math" panose="02040503050406030204" pitchFamily="18" charset="0"/>
                                </a:rPr>
                              </m:ctrlPr>
                            </m:sSubPr>
                            <m:e>
                              <m:r>
                                <a:rPr lang="de-DE" sz="2400" b="0" i="1" smtClean="0">
                                  <a:latin typeface="Cambria Math" panose="02040503050406030204" pitchFamily="18" charset="0"/>
                                </a:rPr>
                                <m:t>𝑝</m:t>
                              </m:r>
                            </m:e>
                            <m:sub>
                              <m:r>
                                <a:rPr lang="de-DE" sz="2400" b="0" i="1" smtClean="0">
                                  <a:latin typeface="Cambria Math" panose="02040503050406030204" pitchFamily="18" charset="0"/>
                                </a:rPr>
                                <m:t>𝑥</m:t>
                              </m:r>
                            </m:sub>
                          </m:sSub>
                        </m:den>
                      </m:f>
                      <m:r>
                        <a:rPr lang="de-DE" sz="2400" b="0" i="1" smtClean="0">
                          <a:latin typeface="Cambria Math" panose="02040503050406030204" pitchFamily="18" charset="0"/>
                        </a:rPr>
                        <m:t>=</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𝐾</m:t>
                          </m:r>
                        </m:e>
                        <m:sub>
                          <m:r>
                            <a:rPr lang="de-DE" sz="2400" b="0" i="1" smtClean="0">
                              <a:latin typeface="Cambria Math" panose="02040503050406030204" pitchFamily="18" charset="0"/>
                            </a:rPr>
                            <m:t>𝐻</m:t>
                          </m:r>
                        </m:sub>
                      </m:sSub>
                    </m:oMath>
                  </m:oMathPara>
                </a14:m>
                <a:endParaRPr lang="en-DE" dirty="0"/>
              </a:p>
            </p:txBody>
          </p:sp>
        </mc:Choice>
        <mc:Fallback xmlns="">
          <p:sp>
            <p:nvSpPr>
              <p:cNvPr id="12" name="TextBox 11">
                <a:extLst>
                  <a:ext uri="{FF2B5EF4-FFF2-40B4-BE49-F238E27FC236}">
                    <a16:creationId xmlns:a16="http://schemas.microsoft.com/office/drawing/2014/main" id="{AA452B22-E025-4618-B06F-C55CC2B3D1D8}"/>
                  </a:ext>
                </a:extLst>
              </p:cNvPr>
              <p:cNvSpPr txBox="1">
                <a:spLocks noRot="1" noChangeAspect="1" noMove="1" noResize="1" noEditPoints="1" noAdjustHandles="1" noChangeArrowheads="1" noChangeShapeType="1" noTextEdit="1"/>
              </p:cNvSpPr>
              <p:nvPr/>
            </p:nvSpPr>
            <p:spPr>
              <a:xfrm>
                <a:off x="5879073" y="3741666"/>
                <a:ext cx="1157753" cy="694806"/>
              </a:xfrm>
              <a:prstGeom prst="rect">
                <a:avLst/>
              </a:prstGeom>
              <a:blipFill>
                <a:blip r:embed="rId4"/>
                <a:stretch>
                  <a:fillRect/>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0138D4EB-AAA6-46D8-8688-A5999A733C1C}"/>
              </a:ext>
            </a:extLst>
          </p:cNvPr>
          <p:cNvSpPr txBox="1"/>
          <p:nvPr/>
        </p:nvSpPr>
        <p:spPr>
          <a:xfrm>
            <a:off x="1713409" y="3105834"/>
            <a:ext cx="753627" cy="646331"/>
          </a:xfrm>
          <a:prstGeom prst="rect">
            <a:avLst/>
          </a:prstGeom>
          <a:noFill/>
        </p:spPr>
        <p:txBody>
          <a:bodyPr wrap="square" rtlCol="0">
            <a:spAutoFit/>
          </a:bodyPr>
          <a:lstStyle/>
          <a:p>
            <a:r>
              <a:rPr lang="de-DE" dirty="0"/>
              <a:t>Gas </a:t>
            </a:r>
            <a:r>
              <a:rPr lang="de-DE" dirty="0" err="1"/>
              <a:t>phase</a:t>
            </a:r>
            <a:endParaRPr lang="en-DE" dirty="0"/>
          </a:p>
        </p:txBody>
      </p:sp>
      <p:sp>
        <p:nvSpPr>
          <p:cNvPr id="9" name="TextBox 8">
            <a:extLst>
              <a:ext uri="{FF2B5EF4-FFF2-40B4-BE49-F238E27FC236}">
                <a16:creationId xmlns:a16="http://schemas.microsoft.com/office/drawing/2014/main" id="{98C80C0C-5D38-4B37-819E-17ACF59D7576}"/>
              </a:ext>
            </a:extLst>
          </p:cNvPr>
          <p:cNvSpPr txBox="1"/>
          <p:nvPr/>
        </p:nvSpPr>
        <p:spPr>
          <a:xfrm>
            <a:off x="1487379" y="3877312"/>
            <a:ext cx="1313581" cy="369332"/>
          </a:xfrm>
          <a:prstGeom prst="rect">
            <a:avLst/>
          </a:prstGeom>
          <a:noFill/>
        </p:spPr>
        <p:txBody>
          <a:bodyPr wrap="square" rtlCol="0">
            <a:spAutoFit/>
          </a:bodyPr>
          <a:lstStyle/>
          <a:p>
            <a:r>
              <a:rPr lang="de-DE" dirty="0" err="1"/>
              <a:t>Dissolved</a:t>
            </a:r>
            <a:endParaRPr lang="en-DE" dirty="0"/>
          </a:p>
        </p:txBody>
      </p:sp>
    </p:spTree>
    <p:extLst>
      <p:ext uri="{BB962C8B-B14F-4D97-AF65-F5344CB8AC3E}">
        <p14:creationId xmlns:p14="http://schemas.microsoft.com/office/powerpoint/2010/main" val="1257675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96</a:t>
            </a:fld>
            <a:endParaRPr lang="en-DE" dirty="0"/>
          </a:p>
        </p:txBody>
      </p:sp>
      <p:sp>
        <p:nvSpPr>
          <p:cNvPr id="3" name="TextBox 2">
            <a:extLst>
              <a:ext uri="{FF2B5EF4-FFF2-40B4-BE49-F238E27FC236}">
                <a16:creationId xmlns:a16="http://schemas.microsoft.com/office/drawing/2014/main" id="{F65212BE-D12C-4AC3-8A76-4369767F4200}"/>
              </a:ext>
            </a:extLst>
          </p:cNvPr>
          <p:cNvSpPr txBox="1"/>
          <p:nvPr/>
        </p:nvSpPr>
        <p:spPr>
          <a:xfrm>
            <a:off x="813916" y="1446963"/>
            <a:ext cx="2220686" cy="369332"/>
          </a:xfrm>
          <a:prstGeom prst="rect">
            <a:avLst/>
          </a:prstGeom>
          <a:noFill/>
        </p:spPr>
        <p:txBody>
          <a:bodyPr wrap="square" rtlCol="0">
            <a:spAutoFit/>
          </a:bodyPr>
          <a:lstStyle/>
          <a:p>
            <a:r>
              <a:rPr lang="de-DE" b="1" u="sng" dirty="0" err="1"/>
              <a:t>Henry‘s</a:t>
            </a:r>
            <a:r>
              <a:rPr lang="de-DE" b="1" u="sng" dirty="0"/>
              <a:t> Law</a:t>
            </a:r>
            <a:endParaRPr lang="en-DE" b="1" u="sng" dirty="0"/>
          </a:p>
        </p:txBody>
      </p:sp>
      <p:pic>
        <p:nvPicPr>
          <p:cNvPr id="1026" name="Picture 2">
            <a:extLst>
              <a:ext uri="{FF2B5EF4-FFF2-40B4-BE49-F238E27FC236}">
                <a16:creationId xmlns:a16="http://schemas.microsoft.com/office/drawing/2014/main" id="{846748F7-E26D-488E-803E-60305D1F4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045" y="2185168"/>
            <a:ext cx="2712383" cy="28480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B7195A-9050-4A91-8767-3707F2CEA6C5}"/>
              </a:ext>
            </a:extLst>
          </p:cNvPr>
          <p:cNvSpPr txBox="1"/>
          <p:nvPr/>
        </p:nvSpPr>
        <p:spPr>
          <a:xfrm>
            <a:off x="5466303" y="2133240"/>
            <a:ext cx="2280976" cy="1477328"/>
          </a:xfrm>
          <a:prstGeom prst="rect">
            <a:avLst/>
          </a:prstGeom>
          <a:noFill/>
        </p:spPr>
        <p:txBody>
          <a:bodyPr wrap="square" rtlCol="0">
            <a:spAutoFit/>
          </a:bodyPr>
          <a:lstStyle/>
          <a:p>
            <a:r>
              <a:rPr lang="de-DE" dirty="0"/>
              <a:t>At </a:t>
            </a:r>
            <a:r>
              <a:rPr lang="de-DE" dirty="0" err="1"/>
              <a:t>equilibrium</a:t>
            </a:r>
            <a:r>
              <a:rPr lang="de-DE" dirty="0"/>
              <a:t>, </a:t>
            </a:r>
            <a:r>
              <a:rPr lang="de-DE" dirty="0" err="1"/>
              <a:t>the</a:t>
            </a:r>
            <a:r>
              <a:rPr lang="de-DE" dirty="0"/>
              <a:t> </a:t>
            </a:r>
            <a:r>
              <a:rPr lang="de-DE" dirty="0" err="1"/>
              <a:t>amount</a:t>
            </a:r>
            <a:r>
              <a:rPr lang="de-DE" dirty="0"/>
              <a:t> </a:t>
            </a:r>
            <a:r>
              <a:rPr lang="de-DE" dirty="0" err="1"/>
              <a:t>of</a:t>
            </a:r>
            <a:r>
              <a:rPr lang="de-DE" dirty="0"/>
              <a:t> gas </a:t>
            </a:r>
            <a:r>
              <a:rPr lang="de-DE" dirty="0" err="1"/>
              <a:t>that</a:t>
            </a:r>
            <a:r>
              <a:rPr lang="de-DE" dirty="0"/>
              <a:t> will </a:t>
            </a:r>
            <a:r>
              <a:rPr lang="de-DE" dirty="0" err="1"/>
              <a:t>dissolve</a:t>
            </a:r>
            <a:r>
              <a:rPr lang="de-DE" dirty="0"/>
              <a:t> in a liquid </a:t>
            </a:r>
            <a:r>
              <a:rPr lang="de-DE" dirty="0" err="1"/>
              <a:t>is</a:t>
            </a:r>
            <a:r>
              <a:rPr lang="de-DE" dirty="0"/>
              <a:t> proportional </a:t>
            </a:r>
            <a:r>
              <a:rPr lang="de-DE" dirty="0" err="1"/>
              <a:t>to</a:t>
            </a:r>
            <a:r>
              <a:rPr lang="de-DE" dirty="0"/>
              <a:t> </a:t>
            </a:r>
            <a:r>
              <a:rPr lang="de-DE" dirty="0" err="1"/>
              <a:t>its</a:t>
            </a:r>
            <a:r>
              <a:rPr lang="de-DE" dirty="0"/>
              <a:t> partial </a:t>
            </a:r>
            <a:r>
              <a:rPr lang="de-DE" dirty="0" err="1"/>
              <a:t>pressure</a:t>
            </a:r>
            <a:endParaRPr lang="en-DE"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A452B22-E025-4618-B06F-C55CC2B3D1D8}"/>
                  </a:ext>
                </a:extLst>
              </p:cNvPr>
              <p:cNvSpPr txBox="1"/>
              <p:nvPr/>
            </p:nvSpPr>
            <p:spPr>
              <a:xfrm>
                <a:off x="5879073" y="3741666"/>
                <a:ext cx="1157753" cy="6948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DE" sz="2400" i="1" smtClean="0">
                              <a:latin typeface="Cambria Math" panose="02040503050406030204" pitchFamily="18" charset="0"/>
                            </a:rPr>
                          </m:ctrlPr>
                        </m:fPr>
                        <m:num>
                          <m:sSub>
                            <m:sSubPr>
                              <m:ctrlPr>
                                <a:rPr lang="en-DE" sz="2400" i="1" smtClean="0">
                                  <a:latin typeface="Cambria Math" panose="02040503050406030204" pitchFamily="18" charset="0"/>
                                </a:rPr>
                              </m:ctrlPr>
                            </m:sSubPr>
                            <m:e>
                              <m:r>
                                <a:rPr lang="de-DE" sz="2400" b="0" i="1" smtClean="0">
                                  <a:latin typeface="Cambria Math" panose="02040503050406030204" pitchFamily="18" charset="0"/>
                                </a:rPr>
                                <m:t>𝑐</m:t>
                              </m:r>
                            </m:e>
                            <m:sub>
                              <m:r>
                                <a:rPr lang="de-DE" sz="2400" b="0" i="1" smtClean="0">
                                  <a:latin typeface="Cambria Math" panose="02040503050406030204" pitchFamily="18" charset="0"/>
                                </a:rPr>
                                <m:t>𝑋</m:t>
                              </m:r>
                            </m:sub>
                          </m:sSub>
                        </m:num>
                        <m:den>
                          <m:sSub>
                            <m:sSubPr>
                              <m:ctrlPr>
                                <a:rPr lang="en-DE" sz="2400" i="1" smtClean="0">
                                  <a:latin typeface="Cambria Math" panose="02040503050406030204" pitchFamily="18" charset="0"/>
                                </a:rPr>
                              </m:ctrlPr>
                            </m:sSubPr>
                            <m:e>
                              <m:r>
                                <a:rPr lang="de-DE" sz="2400" b="0" i="1" smtClean="0">
                                  <a:latin typeface="Cambria Math" panose="02040503050406030204" pitchFamily="18" charset="0"/>
                                </a:rPr>
                                <m:t>𝑝</m:t>
                              </m:r>
                            </m:e>
                            <m:sub>
                              <m:r>
                                <a:rPr lang="de-DE" sz="2400" b="0" i="1" smtClean="0">
                                  <a:latin typeface="Cambria Math" panose="02040503050406030204" pitchFamily="18" charset="0"/>
                                </a:rPr>
                                <m:t>𝑥</m:t>
                              </m:r>
                            </m:sub>
                          </m:sSub>
                        </m:den>
                      </m:f>
                      <m:r>
                        <a:rPr lang="de-DE" sz="2400" b="0" i="1" smtClean="0">
                          <a:latin typeface="Cambria Math" panose="02040503050406030204" pitchFamily="18" charset="0"/>
                        </a:rPr>
                        <m:t>=</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𝐾</m:t>
                          </m:r>
                        </m:e>
                        <m:sub>
                          <m:r>
                            <a:rPr lang="de-DE" sz="2400" b="0" i="1" smtClean="0">
                              <a:latin typeface="Cambria Math" panose="02040503050406030204" pitchFamily="18" charset="0"/>
                            </a:rPr>
                            <m:t>𝐻</m:t>
                          </m:r>
                        </m:sub>
                      </m:sSub>
                    </m:oMath>
                  </m:oMathPara>
                </a14:m>
                <a:endParaRPr lang="en-DE" dirty="0"/>
              </a:p>
            </p:txBody>
          </p:sp>
        </mc:Choice>
        <mc:Fallback xmlns="">
          <p:sp>
            <p:nvSpPr>
              <p:cNvPr id="12" name="TextBox 11">
                <a:extLst>
                  <a:ext uri="{FF2B5EF4-FFF2-40B4-BE49-F238E27FC236}">
                    <a16:creationId xmlns:a16="http://schemas.microsoft.com/office/drawing/2014/main" id="{AA452B22-E025-4618-B06F-C55CC2B3D1D8}"/>
                  </a:ext>
                </a:extLst>
              </p:cNvPr>
              <p:cNvSpPr txBox="1">
                <a:spLocks noRot="1" noChangeAspect="1" noMove="1" noResize="1" noEditPoints="1" noAdjustHandles="1" noChangeArrowheads="1" noChangeShapeType="1" noTextEdit="1"/>
              </p:cNvSpPr>
              <p:nvPr/>
            </p:nvSpPr>
            <p:spPr>
              <a:xfrm>
                <a:off x="5879073" y="3741666"/>
                <a:ext cx="1157753" cy="694806"/>
              </a:xfrm>
              <a:prstGeom prst="rect">
                <a:avLst/>
              </a:prstGeom>
              <a:blipFill>
                <a:blip r:embed="rId4"/>
                <a:stretch>
                  <a:fillRect/>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0138D4EB-AAA6-46D8-8688-A5999A733C1C}"/>
              </a:ext>
            </a:extLst>
          </p:cNvPr>
          <p:cNvSpPr txBox="1"/>
          <p:nvPr/>
        </p:nvSpPr>
        <p:spPr>
          <a:xfrm>
            <a:off x="1713409" y="3105834"/>
            <a:ext cx="753627" cy="646331"/>
          </a:xfrm>
          <a:prstGeom prst="rect">
            <a:avLst/>
          </a:prstGeom>
          <a:noFill/>
        </p:spPr>
        <p:txBody>
          <a:bodyPr wrap="square" rtlCol="0">
            <a:spAutoFit/>
          </a:bodyPr>
          <a:lstStyle/>
          <a:p>
            <a:r>
              <a:rPr lang="de-DE" dirty="0"/>
              <a:t>Gas </a:t>
            </a:r>
            <a:r>
              <a:rPr lang="de-DE" dirty="0" err="1"/>
              <a:t>phase</a:t>
            </a:r>
            <a:endParaRPr lang="en-DE" dirty="0"/>
          </a:p>
        </p:txBody>
      </p:sp>
      <p:sp>
        <p:nvSpPr>
          <p:cNvPr id="9" name="TextBox 8">
            <a:extLst>
              <a:ext uri="{FF2B5EF4-FFF2-40B4-BE49-F238E27FC236}">
                <a16:creationId xmlns:a16="http://schemas.microsoft.com/office/drawing/2014/main" id="{98C80C0C-5D38-4B37-819E-17ACF59D7576}"/>
              </a:ext>
            </a:extLst>
          </p:cNvPr>
          <p:cNvSpPr txBox="1"/>
          <p:nvPr/>
        </p:nvSpPr>
        <p:spPr>
          <a:xfrm>
            <a:off x="1487379" y="3877312"/>
            <a:ext cx="1313581" cy="369332"/>
          </a:xfrm>
          <a:prstGeom prst="rect">
            <a:avLst/>
          </a:prstGeom>
          <a:noFill/>
        </p:spPr>
        <p:txBody>
          <a:bodyPr wrap="square" rtlCol="0">
            <a:spAutoFit/>
          </a:bodyPr>
          <a:lstStyle/>
          <a:p>
            <a:r>
              <a:rPr lang="de-DE" dirty="0" err="1"/>
              <a:t>Dissolved</a:t>
            </a:r>
            <a:endParaRPr lang="en-DE" dirty="0"/>
          </a:p>
        </p:txBody>
      </p:sp>
      <p:pic>
        <p:nvPicPr>
          <p:cNvPr id="10" name="Picture 9">
            <a:extLst>
              <a:ext uri="{FF2B5EF4-FFF2-40B4-BE49-F238E27FC236}">
                <a16:creationId xmlns:a16="http://schemas.microsoft.com/office/drawing/2014/main" id="{DDE11A54-D456-4812-8197-0D9A11B2C07C}"/>
              </a:ext>
            </a:extLst>
          </p:cNvPr>
          <p:cNvPicPr>
            <a:picLocks noChangeAspect="1"/>
          </p:cNvPicPr>
          <p:nvPr/>
        </p:nvPicPr>
        <p:blipFill rotWithShape="1">
          <a:blip r:embed="rId5"/>
          <a:srcRect l="42747" t="18646" r="37033" b="50000"/>
          <a:stretch/>
        </p:blipFill>
        <p:spPr>
          <a:xfrm>
            <a:off x="103300" y="4482663"/>
            <a:ext cx="2768158" cy="2414534"/>
          </a:xfrm>
          <a:prstGeom prst="rect">
            <a:avLst/>
          </a:prstGeom>
        </p:spPr>
      </p:pic>
    </p:spTree>
    <p:extLst>
      <p:ext uri="{BB962C8B-B14F-4D97-AF65-F5344CB8AC3E}">
        <p14:creationId xmlns:p14="http://schemas.microsoft.com/office/powerpoint/2010/main" val="1193194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01E37-9E2F-4387-9F36-DC62F109C67C}"/>
              </a:ext>
            </a:extLst>
          </p:cNvPr>
          <p:cNvSpPr/>
          <p:nvPr/>
        </p:nvSpPr>
        <p:spPr>
          <a:xfrm>
            <a:off x="2473830" y="3110683"/>
            <a:ext cx="2662813" cy="160286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97</a:t>
            </a:fld>
            <a:endParaRPr lang="en-DE" dirty="0"/>
          </a:p>
        </p:txBody>
      </p:sp>
      <p:sp>
        <p:nvSpPr>
          <p:cNvPr id="7" name="TextBox 6">
            <a:extLst>
              <a:ext uri="{FF2B5EF4-FFF2-40B4-BE49-F238E27FC236}">
                <a16:creationId xmlns:a16="http://schemas.microsoft.com/office/drawing/2014/main" id="{A0FFC78B-5805-4746-8B23-58931DA4C5C8}"/>
              </a:ext>
            </a:extLst>
          </p:cNvPr>
          <p:cNvSpPr txBox="1"/>
          <p:nvPr/>
        </p:nvSpPr>
        <p:spPr>
          <a:xfrm>
            <a:off x="1819275" y="5033170"/>
            <a:ext cx="3971925" cy="369332"/>
          </a:xfrm>
          <a:prstGeom prst="rect">
            <a:avLst/>
          </a:prstGeom>
          <a:noFill/>
        </p:spPr>
        <p:txBody>
          <a:bodyPr wrap="square" rtlCol="0">
            <a:spAutoFit/>
          </a:bodyPr>
          <a:lstStyle/>
          <a:p>
            <a:r>
              <a:rPr lang="de-DE" dirty="0" err="1"/>
              <a:t>Solubility</a:t>
            </a:r>
            <a:r>
              <a:rPr lang="de-DE" dirty="0"/>
              <a:t> </a:t>
            </a:r>
            <a:r>
              <a:rPr lang="de-DE" dirty="0" err="1"/>
              <a:t>given</a:t>
            </a:r>
            <a:r>
              <a:rPr lang="de-DE" dirty="0"/>
              <a:t> </a:t>
            </a:r>
            <a:r>
              <a:rPr lang="de-DE" dirty="0" err="1"/>
              <a:t>by</a:t>
            </a:r>
            <a:r>
              <a:rPr lang="de-DE" dirty="0"/>
              <a:t> </a:t>
            </a:r>
            <a:r>
              <a:rPr lang="de-DE" dirty="0" err="1"/>
              <a:t>the</a:t>
            </a:r>
            <a:r>
              <a:rPr lang="de-DE" dirty="0"/>
              <a:t> Henry </a:t>
            </a:r>
            <a:r>
              <a:rPr lang="de-DE" dirty="0" err="1"/>
              <a:t>constant</a:t>
            </a:r>
            <a:r>
              <a:rPr lang="de-DE" dirty="0"/>
              <a:t>:  </a:t>
            </a:r>
            <a:endParaRPr lang="en-DE" dirty="0"/>
          </a:p>
        </p:txBody>
      </p:sp>
      <p:sp>
        <p:nvSpPr>
          <p:cNvPr id="9" name="TextBox 8">
            <a:extLst>
              <a:ext uri="{FF2B5EF4-FFF2-40B4-BE49-F238E27FC236}">
                <a16:creationId xmlns:a16="http://schemas.microsoft.com/office/drawing/2014/main" id="{C47DAF88-5BE2-40A5-8A42-F0BDFE05164E}"/>
              </a:ext>
            </a:extLst>
          </p:cNvPr>
          <p:cNvSpPr txBox="1"/>
          <p:nvPr/>
        </p:nvSpPr>
        <p:spPr>
          <a:xfrm>
            <a:off x="1819274" y="6041750"/>
            <a:ext cx="4638676" cy="646331"/>
          </a:xfrm>
          <a:prstGeom prst="rect">
            <a:avLst/>
          </a:prstGeom>
          <a:noFill/>
        </p:spPr>
        <p:txBody>
          <a:bodyPr wrap="square" rtlCol="0">
            <a:spAutoFit/>
          </a:bodyPr>
          <a:lstStyle/>
          <a:p>
            <a:r>
              <a:rPr lang="de-DE" dirty="0"/>
              <a:t>The </a:t>
            </a:r>
            <a:r>
              <a:rPr lang="de-DE" dirty="0" err="1"/>
              <a:t>ratio</a:t>
            </a:r>
            <a:r>
              <a:rPr lang="de-DE" dirty="0"/>
              <a:t> </a:t>
            </a:r>
            <a:r>
              <a:rPr lang="de-DE" dirty="0" err="1"/>
              <a:t>between</a:t>
            </a:r>
            <a:r>
              <a:rPr lang="de-DE" dirty="0"/>
              <a:t> </a:t>
            </a:r>
            <a:r>
              <a:rPr lang="de-DE" dirty="0" err="1"/>
              <a:t>atmospheric</a:t>
            </a:r>
            <a:r>
              <a:rPr lang="de-DE" dirty="0"/>
              <a:t> CO</a:t>
            </a:r>
            <a:r>
              <a:rPr lang="de-DE" baseline="-25000" dirty="0"/>
              <a:t>2</a:t>
            </a:r>
            <a:r>
              <a:rPr lang="de-DE" dirty="0"/>
              <a:t> and </a:t>
            </a:r>
            <a:r>
              <a:rPr lang="de-DE" dirty="0" err="1"/>
              <a:t>solute</a:t>
            </a:r>
            <a:r>
              <a:rPr lang="de-DE" dirty="0"/>
              <a:t> CO</a:t>
            </a:r>
            <a:r>
              <a:rPr lang="de-DE" baseline="-25000" dirty="0"/>
              <a:t>2</a:t>
            </a:r>
            <a:endParaRPr lang="en-DE" baseline="-25000" dirty="0"/>
          </a:p>
        </p:txBody>
      </p:sp>
      <p:sp>
        <p:nvSpPr>
          <p:cNvPr id="3" name="Rectangle 2">
            <a:extLst>
              <a:ext uri="{FF2B5EF4-FFF2-40B4-BE49-F238E27FC236}">
                <a16:creationId xmlns:a16="http://schemas.microsoft.com/office/drawing/2014/main" id="{A955FA6D-C69A-4F53-B8AE-8C65804F519A}"/>
              </a:ext>
            </a:extLst>
          </p:cNvPr>
          <p:cNvSpPr/>
          <p:nvPr/>
        </p:nvSpPr>
        <p:spPr>
          <a:xfrm>
            <a:off x="2473830" y="1672528"/>
            <a:ext cx="2662814" cy="30410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TextBox 10">
            <a:extLst>
              <a:ext uri="{FF2B5EF4-FFF2-40B4-BE49-F238E27FC236}">
                <a16:creationId xmlns:a16="http://schemas.microsoft.com/office/drawing/2014/main" id="{AA3077D2-F80F-42A1-8E68-B0351FFF97E2}"/>
              </a:ext>
            </a:extLst>
          </p:cNvPr>
          <p:cNvSpPr txBox="1"/>
          <p:nvPr/>
        </p:nvSpPr>
        <p:spPr>
          <a:xfrm>
            <a:off x="3165228" y="1993759"/>
            <a:ext cx="1145512" cy="523220"/>
          </a:xfrm>
          <a:prstGeom prst="rect">
            <a:avLst/>
          </a:prstGeom>
          <a:noFill/>
        </p:spPr>
        <p:txBody>
          <a:bodyPr wrap="square" rtlCol="0">
            <a:spAutoFit/>
          </a:bodyPr>
          <a:lstStyle/>
          <a:p>
            <a:r>
              <a:rPr lang="de-DE" sz="2800" dirty="0"/>
              <a:t>pCO</a:t>
            </a:r>
            <a:r>
              <a:rPr lang="de-DE" sz="2800" baseline="-25000" dirty="0"/>
              <a:t>2</a:t>
            </a:r>
            <a:endParaRPr lang="en-DE" sz="2800" baseline="-25000" dirty="0"/>
          </a:p>
        </p:txBody>
      </p:sp>
      <p:sp>
        <p:nvSpPr>
          <p:cNvPr id="12" name="TextBox 11">
            <a:extLst>
              <a:ext uri="{FF2B5EF4-FFF2-40B4-BE49-F238E27FC236}">
                <a16:creationId xmlns:a16="http://schemas.microsoft.com/office/drawing/2014/main" id="{BFB0C82D-18D0-4AA3-9A7D-181094B53979}"/>
              </a:ext>
            </a:extLst>
          </p:cNvPr>
          <p:cNvSpPr txBox="1"/>
          <p:nvPr/>
        </p:nvSpPr>
        <p:spPr>
          <a:xfrm>
            <a:off x="3215556" y="3693148"/>
            <a:ext cx="1145512" cy="523220"/>
          </a:xfrm>
          <a:prstGeom prst="rect">
            <a:avLst/>
          </a:prstGeom>
          <a:noFill/>
        </p:spPr>
        <p:txBody>
          <a:bodyPr wrap="square" rtlCol="0">
            <a:spAutoFit/>
          </a:bodyPr>
          <a:lstStyle/>
          <a:p>
            <a:r>
              <a:rPr lang="de-DE" sz="2800" dirty="0"/>
              <a:t>CO</a:t>
            </a:r>
            <a:r>
              <a:rPr lang="de-DE" sz="2800" baseline="-25000" dirty="0"/>
              <a:t>2(</a:t>
            </a:r>
            <a:r>
              <a:rPr lang="de-DE" sz="2800" baseline="-25000" dirty="0" err="1"/>
              <a:t>aq</a:t>
            </a:r>
            <a:r>
              <a:rPr lang="de-DE" sz="2800" baseline="-25000" dirty="0"/>
              <a:t>)</a:t>
            </a:r>
            <a:endParaRPr lang="en-DE" sz="2800" dirty="0"/>
          </a:p>
        </p:txBody>
      </p:sp>
      <p:cxnSp>
        <p:nvCxnSpPr>
          <p:cNvPr id="14" name="Straight Arrow Connector 13">
            <a:extLst>
              <a:ext uri="{FF2B5EF4-FFF2-40B4-BE49-F238E27FC236}">
                <a16:creationId xmlns:a16="http://schemas.microsoft.com/office/drawing/2014/main" id="{054AD41F-B927-4534-AECC-8FE977B5EFA2}"/>
              </a:ext>
            </a:extLst>
          </p:cNvPr>
          <p:cNvCxnSpPr>
            <a:cxnSpLocks/>
          </p:cNvCxnSpPr>
          <p:nvPr/>
        </p:nvCxnSpPr>
        <p:spPr>
          <a:xfrm>
            <a:off x="3645693" y="2574993"/>
            <a:ext cx="0" cy="1071381"/>
          </a:xfrm>
          <a:prstGeom prst="straightConnector1">
            <a:avLst/>
          </a:prstGeom>
          <a:ln>
            <a:solidFill>
              <a:schemeClr val="tx1">
                <a:lumMod val="95000"/>
                <a:lumOff val="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1F0D6D-7CC8-4769-B435-D86B23B17532}"/>
              </a:ext>
            </a:extLst>
          </p:cNvPr>
          <p:cNvSpPr txBox="1"/>
          <p:nvPr/>
        </p:nvSpPr>
        <p:spPr>
          <a:xfrm>
            <a:off x="3788312" y="2731372"/>
            <a:ext cx="1338284" cy="369332"/>
          </a:xfrm>
          <a:prstGeom prst="rect">
            <a:avLst/>
          </a:prstGeom>
          <a:noFill/>
        </p:spPr>
        <p:txBody>
          <a:bodyPr wrap="square" rtlCol="0">
            <a:spAutoFit/>
          </a:bodyPr>
          <a:lstStyle/>
          <a:p>
            <a:r>
              <a:rPr lang="de-DE" dirty="0" err="1"/>
              <a:t>Atmosphere</a:t>
            </a:r>
            <a:endParaRPr lang="en-DE" dirty="0"/>
          </a:p>
        </p:txBody>
      </p:sp>
      <p:sp>
        <p:nvSpPr>
          <p:cNvPr id="19" name="TextBox 18">
            <a:extLst>
              <a:ext uri="{FF2B5EF4-FFF2-40B4-BE49-F238E27FC236}">
                <a16:creationId xmlns:a16="http://schemas.microsoft.com/office/drawing/2014/main" id="{0DE5CD3F-483B-4710-944C-BBAE37EBB0AA}"/>
              </a:ext>
            </a:extLst>
          </p:cNvPr>
          <p:cNvSpPr txBox="1"/>
          <p:nvPr/>
        </p:nvSpPr>
        <p:spPr>
          <a:xfrm>
            <a:off x="4190076" y="3303577"/>
            <a:ext cx="1338284" cy="369332"/>
          </a:xfrm>
          <a:prstGeom prst="rect">
            <a:avLst/>
          </a:prstGeom>
          <a:noFill/>
        </p:spPr>
        <p:txBody>
          <a:bodyPr wrap="square" rtlCol="0">
            <a:spAutoFit/>
          </a:bodyPr>
          <a:lstStyle/>
          <a:p>
            <a:r>
              <a:rPr lang="de-DE" dirty="0"/>
              <a:t>Ocean</a:t>
            </a:r>
            <a:endParaRPr lang="en-DE" dirty="0"/>
          </a:p>
        </p:txBody>
      </p:sp>
      <p:sp>
        <p:nvSpPr>
          <p:cNvPr id="5" name="TextBox 4">
            <a:extLst>
              <a:ext uri="{FF2B5EF4-FFF2-40B4-BE49-F238E27FC236}">
                <a16:creationId xmlns:a16="http://schemas.microsoft.com/office/drawing/2014/main" id="{C7B75A1C-D720-45F9-9832-A9CE5285291A}"/>
              </a:ext>
            </a:extLst>
          </p:cNvPr>
          <p:cNvSpPr txBox="1"/>
          <p:nvPr/>
        </p:nvSpPr>
        <p:spPr>
          <a:xfrm>
            <a:off x="5791200" y="2110154"/>
            <a:ext cx="2378110" cy="2308324"/>
          </a:xfrm>
          <a:prstGeom prst="rect">
            <a:avLst/>
          </a:prstGeom>
          <a:noFill/>
          <a:ln>
            <a:solidFill>
              <a:schemeClr val="tx1"/>
            </a:solidFill>
          </a:ln>
        </p:spPr>
        <p:txBody>
          <a:bodyPr wrap="square" rtlCol="0">
            <a:spAutoFit/>
          </a:bodyPr>
          <a:lstStyle/>
          <a:p>
            <a:r>
              <a:rPr lang="de-DE" dirty="0" err="1"/>
              <a:t>If</a:t>
            </a:r>
            <a:r>
              <a:rPr lang="de-DE" dirty="0"/>
              <a:t> </a:t>
            </a:r>
            <a:r>
              <a:rPr lang="de-DE" dirty="0" err="1"/>
              <a:t>only</a:t>
            </a:r>
            <a:r>
              <a:rPr lang="de-DE" dirty="0"/>
              <a:t> </a:t>
            </a:r>
            <a:r>
              <a:rPr lang="de-DE" dirty="0" err="1"/>
              <a:t>solubility</a:t>
            </a:r>
            <a:r>
              <a:rPr lang="de-DE" dirty="0"/>
              <a:t> was </a:t>
            </a:r>
            <a:r>
              <a:rPr lang="de-DE" dirty="0" err="1"/>
              <a:t>responsible</a:t>
            </a:r>
            <a:r>
              <a:rPr lang="de-DE" dirty="0"/>
              <a:t> </a:t>
            </a:r>
            <a:r>
              <a:rPr lang="de-DE" dirty="0" err="1"/>
              <a:t>for</a:t>
            </a:r>
            <a:r>
              <a:rPr lang="de-DE" dirty="0"/>
              <a:t> </a:t>
            </a:r>
            <a:r>
              <a:rPr lang="de-DE" dirty="0" err="1"/>
              <a:t>air-sea</a:t>
            </a:r>
            <a:r>
              <a:rPr lang="de-DE" dirty="0"/>
              <a:t> CO</a:t>
            </a:r>
            <a:r>
              <a:rPr lang="de-DE" baseline="-25000" dirty="0"/>
              <a:t>2</a:t>
            </a:r>
            <a:r>
              <a:rPr lang="de-DE" dirty="0"/>
              <a:t> </a:t>
            </a:r>
            <a:r>
              <a:rPr lang="de-DE" dirty="0" err="1"/>
              <a:t>exchange</a:t>
            </a:r>
            <a:r>
              <a:rPr lang="de-DE" dirty="0"/>
              <a:t>, C </a:t>
            </a:r>
            <a:r>
              <a:rPr lang="de-DE" dirty="0" err="1"/>
              <a:t>storage</a:t>
            </a:r>
            <a:r>
              <a:rPr lang="de-DE" dirty="0"/>
              <a:t> in </a:t>
            </a:r>
            <a:r>
              <a:rPr lang="de-DE" dirty="0" err="1"/>
              <a:t>the</a:t>
            </a:r>
            <a:r>
              <a:rPr lang="de-DE" dirty="0"/>
              <a:t> </a:t>
            </a:r>
            <a:r>
              <a:rPr lang="de-DE" dirty="0" err="1"/>
              <a:t>ocean</a:t>
            </a:r>
            <a:r>
              <a:rPr lang="de-DE" dirty="0"/>
              <a:t> </a:t>
            </a:r>
            <a:r>
              <a:rPr lang="de-DE" dirty="0" err="1"/>
              <a:t>would</a:t>
            </a:r>
            <a:r>
              <a:rPr lang="de-DE" dirty="0"/>
              <a:t> </a:t>
            </a:r>
            <a:r>
              <a:rPr lang="de-DE" dirty="0" err="1"/>
              <a:t>be</a:t>
            </a:r>
            <a:r>
              <a:rPr lang="de-DE" dirty="0"/>
              <a:t> 100x </a:t>
            </a:r>
            <a:r>
              <a:rPr lang="de-DE" dirty="0" err="1"/>
              <a:t>lower</a:t>
            </a:r>
            <a:r>
              <a:rPr lang="de-DE" dirty="0"/>
              <a:t>, and </a:t>
            </a:r>
            <a:r>
              <a:rPr lang="de-DE" dirty="0" err="1"/>
              <a:t>the</a:t>
            </a:r>
            <a:r>
              <a:rPr lang="de-DE" dirty="0"/>
              <a:t> </a:t>
            </a:r>
            <a:r>
              <a:rPr lang="de-DE" dirty="0" err="1"/>
              <a:t>ocean</a:t>
            </a:r>
            <a:r>
              <a:rPr lang="de-DE" dirty="0"/>
              <a:t> C </a:t>
            </a:r>
            <a:r>
              <a:rPr lang="de-DE" dirty="0" err="1"/>
              <a:t>anthropogenic</a:t>
            </a:r>
            <a:r>
              <a:rPr lang="de-DE" dirty="0"/>
              <a:t> </a:t>
            </a:r>
            <a:r>
              <a:rPr lang="de-DE" dirty="0" err="1"/>
              <a:t>uptake</a:t>
            </a:r>
            <a:r>
              <a:rPr lang="de-DE" dirty="0"/>
              <a:t> </a:t>
            </a:r>
            <a:r>
              <a:rPr lang="de-DE" dirty="0" err="1"/>
              <a:t>would</a:t>
            </a:r>
            <a:r>
              <a:rPr lang="de-DE" dirty="0"/>
              <a:t> </a:t>
            </a:r>
            <a:r>
              <a:rPr lang="de-DE" dirty="0" err="1"/>
              <a:t>be</a:t>
            </a:r>
            <a:r>
              <a:rPr lang="de-DE" dirty="0"/>
              <a:t> 10x </a:t>
            </a:r>
            <a:r>
              <a:rPr lang="de-DE" dirty="0" err="1"/>
              <a:t>lower</a:t>
            </a:r>
            <a:endParaRPr lang="en-DE"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FAFF80D-1B6E-4D00-BC84-AD9D4E302F19}"/>
                  </a:ext>
                </a:extLst>
              </p:cNvPr>
              <p:cNvSpPr txBox="1"/>
              <p:nvPr/>
            </p:nvSpPr>
            <p:spPr>
              <a:xfrm>
                <a:off x="3042689" y="5446047"/>
                <a:ext cx="2294774" cy="600805"/>
              </a:xfrm>
              <a:prstGeom prst="rect">
                <a:avLst/>
              </a:prstGeom>
              <a:noFill/>
            </p:spPr>
            <p:txBody>
              <a:bodyPr wrap="square" lIns="0" tIns="0" rIns="0" bIns="0" rtlCol="0">
                <a:spAutoFit/>
              </a:bodyPr>
              <a:lstStyle/>
              <a:p>
                <a14:m>
                  <m:oMath xmlns:m="http://schemas.openxmlformats.org/officeDocument/2006/math">
                    <m:f>
                      <m:fPr>
                        <m:ctrlPr>
                          <a:rPr lang="en-DE" sz="2400" i="1" smtClean="0">
                            <a:latin typeface="Cambria Math" panose="02040503050406030204" pitchFamily="18" charset="0"/>
                          </a:rPr>
                        </m:ctrlPr>
                      </m:fPr>
                      <m:num>
                        <m:r>
                          <a:rPr lang="de-DE" sz="2400" i="1">
                            <a:latin typeface="Cambria Math" panose="02040503050406030204" pitchFamily="18" charset="0"/>
                          </a:rPr>
                          <m:t>[</m:t>
                        </m:r>
                        <m:r>
                          <a:rPr lang="de-DE" sz="2400" i="1">
                            <a:latin typeface="Cambria Math" panose="02040503050406030204" pitchFamily="18" charset="0"/>
                          </a:rPr>
                          <m:t>𝐶</m:t>
                        </m:r>
                        <m:sSub>
                          <m:sSubPr>
                            <m:ctrlPr>
                              <a:rPr lang="de-DE" sz="2400" i="1">
                                <a:latin typeface="Cambria Math" panose="02040503050406030204" pitchFamily="18" charset="0"/>
                              </a:rPr>
                            </m:ctrlPr>
                          </m:sSubPr>
                          <m:e>
                            <m:r>
                              <a:rPr lang="de-DE" sz="2400" i="1">
                                <a:latin typeface="Cambria Math" panose="02040503050406030204" pitchFamily="18" charset="0"/>
                              </a:rPr>
                              <m:t>𝑂</m:t>
                            </m:r>
                          </m:e>
                          <m:sub>
                            <m:r>
                              <a:rPr lang="de-DE" sz="2400" i="1">
                                <a:latin typeface="Cambria Math" panose="02040503050406030204" pitchFamily="18" charset="0"/>
                              </a:rPr>
                              <m:t>2</m:t>
                            </m:r>
                          </m:sub>
                        </m:sSub>
                        <m:r>
                          <a:rPr lang="de-DE" sz="2400" i="1">
                            <a:latin typeface="Cambria Math" panose="02040503050406030204" pitchFamily="18" charset="0"/>
                          </a:rPr>
                          <m:t>(</m:t>
                        </m:r>
                        <m:r>
                          <a:rPr lang="de-DE" sz="2400" i="1">
                            <a:latin typeface="Cambria Math" panose="02040503050406030204" pitchFamily="18" charset="0"/>
                          </a:rPr>
                          <m:t>𝑎𝑞</m:t>
                        </m:r>
                        <m:r>
                          <a:rPr lang="de-DE" sz="2400" i="1">
                            <a:latin typeface="Cambria Math" panose="02040503050406030204" pitchFamily="18" charset="0"/>
                          </a:rPr>
                          <m:t>)]</m:t>
                        </m:r>
                      </m:num>
                      <m:den>
                        <m:r>
                          <a:rPr lang="de-DE" sz="2400" i="1">
                            <a:latin typeface="Cambria Math" panose="02040503050406030204" pitchFamily="18" charset="0"/>
                          </a:rPr>
                          <m:t>𝑝𝐶</m:t>
                        </m:r>
                        <m:sSub>
                          <m:sSubPr>
                            <m:ctrlPr>
                              <a:rPr lang="de-DE" sz="2400" i="1">
                                <a:latin typeface="Cambria Math" panose="02040503050406030204" pitchFamily="18" charset="0"/>
                              </a:rPr>
                            </m:ctrlPr>
                          </m:sSubPr>
                          <m:e>
                            <m:r>
                              <a:rPr lang="de-DE" sz="2400" i="1">
                                <a:latin typeface="Cambria Math" panose="02040503050406030204" pitchFamily="18" charset="0"/>
                              </a:rPr>
                              <m:t>𝑂</m:t>
                            </m:r>
                          </m:e>
                          <m:sub>
                            <m:r>
                              <a:rPr lang="de-DE" sz="2400" i="1">
                                <a:latin typeface="Cambria Math" panose="02040503050406030204" pitchFamily="18" charset="0"/>
                              </a:rPr>
                              <m:t>2</m:t>
                            </m:r>
                          </m:sub>
                        </m:sSub>
                      </m:den>
                    </m:f>
                    <m:r>
                      <a:rPr lang="de-DE" sz="2400" b="0" i="1" smtClean="0">
                        <a:latin typeface="Cambria Math" panose="02040503050406030204" pitchFamily="18" charset="0"/>
                      </a:rPr>
                      <m:t>=</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𝐾</m:t>
                        </m:r>
                      </m:e>
                      <m:sub>
                        <m:r>
                          <a:rPr lang="de-DE" sz="2400" b="0" i="1" smtClean="0">
                            <a:latin typeface="Cambria Math" panose="02040503050406030204" pitchFamily="18" charset="0"/>
                          </a:rPr>
                          <m:t>𝐻</m:t>
                        </m:r>
                      </m:sub>
                    </m:sSub>
                  </m:oMath>
                </a14:m>
                <a:r>
                  <a:rPr lang="de-DE" sz="2400" dirty="0"/>
                  <a:t> </a:t>
                </a:r>
                <a:endParaRPr lang="en-DE" dirty="0"/>
              </a:p>
            </p:txBody>
          </p:sp>
        </mc:Choice>
        <mc:Fallback xmlns="">
          <p:sp>
            <p:nvSpPr>
              <p:cNvPr id="15" name="TextBox 14">
                <a:extLst>
                  <a:ext uri="{FF2B5EF4-FFF2-40B4-BE49-F238E27FC236}">
                    <a16:creationId xmlns:a16="http://schemas.microsoft.com/office/drawing/2014/main" id="{1FAFF80D-1B6E-4D00-BC84-AD9D4E302F19}"/>
                  </a:ext>
                </a:extLst>
              </p:cNvPr>
              <p:cNvSpPr txBox="1">
                <a:spLocks noRot="1" noChangeAspect="1" noMove="1" noResize="1" noEditPoints="1" noAdjustHandles="1" noChangeArrowheads="1" noChangeShapeType="1" noTextEdit="1"/>
              </p:cNvSpPr>
              <p:nvPr/>
            </p:nvSpPr>
            <p:spPr>
              <a:xfrm>
                <a:off x="3042689" y="5446047"/>
                <a:ext cx="2294774" cy="600805"/>
              </a:xfrm>
              <a:prstGeom prst="rect">
                <a:avLst/>
              </a:prstGeom>
              <a:blipFill>
                <a:blip r:embed="rId3"/>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3695501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a:xfrm>
            <a:off x="614453" y="-53905"/>
            <a:ext cx="7886700" cy="1325563"/>
          </a:xfrm>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98</a:t>
            </a:fld>
            <a:endParaRPr lang="en-DE" dirty="0"/>
          </a:p>
        </p:txBody>
      </p:sp>
      <p:sp>
        <p:nvSpPr>
          <p:cNvPr id="7" name="TextBox 6">
            <a:extLst>
              <a:ext uri="{FF2B5EF4-FFF2-40B4-BE49-F238E27FC236}">
                <a16:creationId xmlns:a16="http://schemas.microsoft.com/office/drawing/2014/main" id="{A0FFC78B-5805-4746-8B23-58931DA4C5C8}"/>
              </a:ext>
            </a:extLst>
          </p:cNvPr>
          <p:cNvSpPr txBox="1"/>
          <p:nvPr/>
        </p:nvSpPr>
        <p:spPr>
          <a:xfrm>
            <a:off x="1819275" y="5033170"/>
            <a:ext cx="3971925" cy="369332"/>
          </a:xfrm>
          <a:prstGeom prst="rect">
            <a:avLst/>
          </a:prstGeom>
          <a:noFill/>
        </p:spPr>
        <p:txBody>
          <a:bodyPr wrap="square" rtlCol="0">
            <a:spAutoFit/>
          </a:bodyPr>
          <a:lstStyle/>
          <a:p>
            <a:r>
              <a:rPr lang="de-DE" dirty="0" err="1"/>
              <a:t>Solubility</a:t>
            </a:r>
            <a:r>
              <a:rPr lang="de-DE" dirty="0"/>
              <a:t> </a:t>
            </a:r>
            <a:r>
              <a:rPr lang="de-DE" dirty="0" err="1"/>
              <a:t>given</a:t>
            </a:r>
            <a:r>
              <a:rPr lang="de-DE" dirty="0"/>
              <a:t> </a:t>
            </a:r>
            <a:r>
              <a:rPr lang="de-DE" dirty="0" err="1"/>
              <a:t>by</a:t>
            </a:r>
            <a:r>
              <a:rPr lang="de-DE" dirty="0"/>
              <a:t> </a:t>
            </a:r>
            <a:r>
              <a:rPr lang="de-DE" dirty="0" err="1"/>
              <a:t>the</a:t>
            </a:r>
            <a:r>
              <a:rPr lang="de-DE" dirty="0"/>
              <a:t> Henry </a:t>
            </a:r>
            <a:r>
              <a:rPr lang="de-DE" dirty="0" err="1"/>
              <a:t>constant</a:t>
            </a:r>
            <a:r>
              <a:rPr lang="de-DE" dirty="0"/>
              <a:t>:  </a:t>
            </a:r>
            <a:endParaRPr lang="en-DE" dirty="0"/>
          </a:p>
        </p:txBody>
      </p:sp>
      <p:sp>
        <p:nvSpPr>
          <p:cNvPr id="9" name="TextBox 8">
            <a:extLst>
              <a:ext uri="{FF2B5EF4-FFF2-40B4-BE49-F238E27FC236}">
                <a16:creationId xmlns:a16="http://schemas.microsoft.com/office/drawing/2014/main" id="{C47DAF88-5BE2-40A5-8A42-F0BDFE05164E}"/>
              </a:ext>
            </a:extLst>
          </p:cNvPr>
          <p:cNvSpPr txBox="1"/>
          <p:nvPr/>
        </p:nvSpPr>
        <p:spPr>
          <a:xfrm>
            <a:off x="1808534" y="6096394"/>
            <a:ext cx="4638676" cy="646331"/>
          </a:xfrm>
          <a:prstGeom prst="rect">
            <a:avLst/>
          </a:prstGeom>
          <a:noFill/>
        </p:spPr>
        <p:txBody>
          <a:bodyPr wrap="square" rtlCol="0">
            <a:spAutoFit/>
          </a:bodyPr>
          <a:lstStyle/>
          <a:p>
            <a:r>
              <a:rPr lang="de-DE" dirty="0"/>
              <a:t>The </a:t>
            </a:r>
            <a:r>
              <a:rPr lang="de-DE" dirty="0" err="1"/>
              <a:t>ratio</a:t>
            </a:r>
            <a:r>
              <a:rPr lang="de-DE" dirty="0"/>
              <a:t> </a:t>
            </a:r>
            <a:r>
              <a:rPr lang="de-DE" dirty="0" err="1"/>
              <a:t>between</a:t>
            </a:r>
            <a:r>
              <a:rPr lang="de-DE" dirty="0"/>
              <a:t> </a:t>
            </a:r>
            <a:r>
              <a:rPr lang="de-DE" dirty="0" err="1"/>
              <a:t>atmospheric</a:t>
            </a:r>
            <a:r>
              <a:rPr lang="de-DE" dirty="0"/>
              <a:t> CO</a:t>
            </a:r>
            <a:r>
              <a:rPr lang="de-DE" baseline="-25000" dirty="0"/>
              <a:t>2</a:t>
            </a:r>
            <a:r>
              <a:rPr lang="de-DE" dirty="0"/>
              <a:t> and </a:t>
            </a:r>
            <a:r>
              <a:rPr lang="de-DE" dirty="0" err="1"/>
              <a:t>solute</a:t>
            </a:r>
            <a:r>
              <a:rPr lang="de-DE" dirty="0"/>
              <a:t> CO</a:t>
            </a:r>
            <a:r>
              <a:rPr lang="de-DE" baseline="-25000" dirty="0"/>
              <a:t>2</a:t>
            </a:r>
            <a:endParaRPr lang="en-DE" baseline="-25000" dirty="0"/>
          </a:p>
        </p:txBody>
      </p:sp>
      <p:sp>
        <p:nvSpPr>
          <p:cNvPr id="3" name="TextBox 2">
            <a:extLst>
              <a:ext uri="{FF2B5EF4-FFF2-40B4-BE49-F238E27FC236}">
                <a16:creationId xmlns:a16="http://schemas.microsoft.com/office/drawing/2014/main" id="{7C39CD23-F6AB-4872-99AB-96DC8FF1DA61}"/>
              </a:ext>
            </a:extLst>
          </p:cNvPr>
          <p:cNvSpPr txBox="1"/>
          <p:nvPr/>
        </p:nvSpPr>
        <p:spPr>
          <a:xfrm>
            <a:off x="6742444" y="2793442"/>
            <a:ext cx="1899138" cy="923330"/>
          </a:xfrm>
          <a:prstGeom prst="rect">
            <a:avLst/>
          </a:prstGeom>
          <a:noFill/>
        </p:spPr>
        <p:txBody>
          <a:bodyPr wrap="square" rtlCol="0">
            <a:spAutoFit/>
          </a:bodyPr>
          <a:lstStyle/>
          <a:p>
            <a:r>
              <a:rPr lang="de-DE" dirty="0"/>
              <a:t>Buffering </a:t>
            </a:r>
            <a:r>
              <a:rPr lang="de-DE" dirty="0" err="1"/>
              <a:t>through</a:t>
            </a:r>
            <a:r>
              <a:rPr lang="de-DE" dirty="0"/>
              <a:t> </a:t>
            </a:r>
            <a:r>
              <a:rPr lang="de-DE" dirty="0" err="1"/>
              <a:t>speciation</a:t>
            </a:r>
            <a:r>
              <a:rPr lang="de-DE" dirty="0"/>
              <a:t> </a:t>
            </a:r>
            <a:r>
              <a:rPr lang="de-DE" dirty="0" err="1"/>
              <a:t>of</a:t>
            </a:r>
            <a:r>
              <a:rPr lang="de-DE" dirty="0"/>
              <a:t> </a:t>
            </a:r>
            <a:r>
              <a:rPr lang="de-DE" dirty="0" err="1"/>
              <a:t>dissolved</a:t>
            </a:r>
            <a:r>
              <a:rPr lang="de-DE" dirty="0"/>
              <a:t> CO</a:t>
            </a:r>
            <a:r>
              <a:rPr lang="de-DE" baseline="-25000" dirty="0"/>
              <a:t>2</a:t>
            </a:r>
            <a:endParaRPr lang="en-DE" baseline="-25000" dirty="0"/>
          </a:p>
        </p:txBody>
      </p:sp>
      <p:grpSp>
        <p:nvGrpSpPr>
          <p:cNvPr id="10" name="Group 9">
            <a:extLst>
              <a:ext uri="{FF2B5EF4-FFF2-40B4-BE49-F238E27FC236}">
                <a16:creationId xmlns:a16="http://schemas.microsoft.com/office/drawing/2014/main" id="{5614B15C-2D0A-4B8F-9588-FB43D7504BEF}"/>
              </a:ext>
            </a:extLst>
          </p:cNvPr>
          <p:cNvGrpSpPr/>
          <p:nvPr/>
        </p:nvGrpSpPr>
        <p:grpSpPr>
          <a:xfrm>
            <a:off x="502418" y="631584"/>
            <a:ext cx="6537526" cy="4529039"/>
            <a:chOff x="559078" y="705678"/>
            <a:chExt cx="6984722" cy="4746727"/>
          </a:xfrm>
        </p:grpSpPr>
        <p:sp>
          <p:nvSpPr>
            <p:cNvPr id="11" name="Rectangle 10">
              <a:extLst>
                <a:ext uri="{FF2B5EF4-FFF2-40B4-BE49-F238E27FC236}">
                  <a16:creationId xmlns:a16="http://schemas.microsoft.com/office/drawing/2014/main" id="{2F0D5E6D-C975-4386-A14B-08252922858E}"/>
                </a:ext>
              </a:extLst>
            </p:cNvPr>
            <p:cNvSpPr/>
            <p:nvPr/>
          </p:nvSpPr>
          <p:spPr>
            <a:xfrm>
              <a:off x="1272209" y="2246243"/>
              <a:ext cx="5854148" cy="3081131"/>
            </a:xfrm>
            <a:prstGeom prst="rect">
              <a:avLst/>
            </a:prstGeom>
            <a:solidFill>
              <a:schemeClr val="accent1">
                <a:lumMod val="20000"/>
                <a:lumOff val="8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2" name="Rectangle 11">
              <a:extLst>
                <a:ext uri="{FF2B5EF4-FFF2-40B4-BE49-F238E27FC236}">
                  <a16:creationId xmlns:a16="http://schemas.microsoft.com/office/drawing/2014/main" id="{58946D5B-5B94-4C3F-853B-4D02F1CE4893}"/>
                </a:ext>
              </a:extLst>
            </p:cNvPr>
            <p:cNvSpPr/>
            <p:nvPr/>
          </p:nvSpPr>
          <p:spPr>
            <a:xfrm>
              <a:off x="1272209" y="705678"/>
              <a:ext cx="5854148" cy="154056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3" name="Rectangle 12">
              <a:extLst>
                <a:ext uri="{FF2B5EF4-FFF2-40B4-BE49-F238E27FC236}">
                  <a16:creationId xmlns:a16="http://schemas.microsoft.com/office/drawing/2014/main" id="{478C855D-A052-4CA8-B029-672C21D3F1E7}"/>
                </a:ext>
              </a:extLst>
            </p:cNvPr>
            <p:cNvSpPr/>
            <p:nvPr/>
          </p:nvSpPr>
          <p:spPr>
            <a:xfrm>
              <a:off x="1272209" y="1198961"/>
              <a:ext cx="5854148" cy="4138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93E4B7CE-4F16-447B-9381-26CF1332B167}"/>
                </a:ext>
              </a:extLst>
            </p:cNvPr>
            <p:cNvSpPr txBox="1"/>
            <p:nvPr/>
          </p:nvSpPr>
          <p:spPr>
            <a:xfrm>
              <a:off x="5645424" y="1475960"/>
              <a:ext cx="1480931" cy="387084"/>
            </a:xfrm>
            <a:prstGeom prst="rect">
              <a:avLst/>
            </a:prstGeom>
            <a:noFill/>
          </p:spPr>
          <p:txBody>
            <a:bodyPr wrap="square" rtlCol="0">
              <a:spAutoFit/>
            </a:bodyPr>
            <a:lstStyle/>
            <a:p>
              <a:r>
                <a:rPr lang="de-DE" dirty="0" err="1"/>
                <a:t>Atmosphere</a:t>
              </a:r>
              <a:endParaRPr lang="en-DE" dirty="0"/>
            </a:p>
          </p:txBody>
        </p:sp>
        <p:sp>
          <p:nvSpPr>
            <p:cNvPr id="15" name="TextBox 14">
              <a:extLst>
                <a:ext uri="{FF2B5EF4-FFF2-40B4-BE49-F238E27FC236}">
                  <a16:creationId xmlns:a16="http://schemas.microsoft.com/office/drawing/2014/main" id="{5CDA2B50-7322-4805-BBBD-3E4573909748}"/>
                </a:ext>
              </a:extLst>
            </p:cNvPr>
            <p:cNvSpPr txBox="1"/>
            <p:nvPr/>
          </p:nvSpPr>
          <p:spPr>
            <a:xfrm>
              <a:off x="6192078" y="2483198"/>
              <a:ext cx="1351722" cy="369332"/>
            </a:xfrm>
            <a:prstGeom prst="rect">
              <a:avLst/>
            </a:prstGeom>
            <a:noFill/>
          </p:spPr>
          <p:txBody>
            <a:bodyPr wrap="square" rtlCol="0">
              <a:spAutoFit/>
            </a:bodyPr>
            <a:lstStyle/>
            <a:p>
              <a:r>
                <a:rPr lang="de-DE" dirty="0"/>
                <a:t>Ocean</a:t>
              </a:r>
              <a:endParaRPr lang="en-DE" dirty="0"/>
            </a:p>
          </p:txBody>
        </p:sp>
        <p:sp>
          <p:nvSpPr>
            <p:cNvPr id="16" name="TextBox 15">
              <a:extLst>
                <a:ext uri="{FF2B5EF4-FFF2-40B4-BE49-F238E27FC236}">
                  <a16:creationId xmlns:a16="http://schemas.microsoft.com/office/drawing/2014/main" id="{97CCD835-8E64-4989-BE86-AA2D417D3FA0}"/>
                </a:ext>
              </a:extLst>
            </p:cNvPr>
            <p:cNvSpPr txBox="1"/>
            <p:nvPr/>
          </p:nvSpPr>
          <p:spPr>
            <a:xfrm>
              <a:off x="1600200" y="1198961"/>
              <a:ext cx="1540565" cy="461665"/>
            </a:xfrm>
            <a:prstGeom prst="rect">
              <a:avLst/>
            </a:prstGeom>
            <a:noFill/>
          </p:spPr>
          <p:txBody>
            <a:bodyPr wrap="square" rtlCol="0">
              <a:spAutoFit/>
            </a:bodyPr>
            <a:lstStyle/>
            <a:p>
              <a:r>
                <a:rPr lang="de-DE" sz="2400" dirty="0"/>
                <a:t>CO</a:t>
              </a:r>
              <a:r>
                <a:rPr lang="de-DE" sz="2400" baseline="-25000" dirty="0"/>
                <a:t>2</a:t>
              </a:r>
              <a:r>
                <a:rPr lang="de-DE" sz="2400" dirty="0"/>
                <a:t>(g)</a:t>
              </a:r>
              <a:endParaRPr lang="en-DE" sz="2400" dirty="0"/>
            </a:p>
          </p:txBody>
        </p:sp>
        <p:sp>
          <p:nvSpPr>
            <p:cNvPr id="17" name="TextBox 16">
              <a:extLst>
                <a:ext uri="{FF2B5EF4-FFF2-40B4-BE49-F238E27FC236}">
                  <a16:creationId xmlns:a16="http://schemas.microsoft.com/office/drawing/2014/main" id="{8A50C07E-0482-4280-AC32-3CDA0B388145}"/>
                </a:ext>
              </a:extLst>
            </p:cNvPr>
            <p:cNvSpPr txBox="1"/>
            <p:nvPr/>
          </p:nvSpPr>
          <p:spPr>
            <a:xfrm>
              <a:off x="1540564" y="2559830"/>
              <a:ext cx="1540565" cy="461665"/>
            </a:xfrm>
            <a:prstGeom prst="rect">
              <a:avLst/>
            </a:prstGeom>
            <a:noFill/>
          </p:spPr>
          <p:txBody>
            <a:bodyPr wrap="square" rtlCol="0">
              <a:spAutoFit/>
            </a:bodyPr>
            <a:lstStyle/>
            <a:p>
              <a:r>
                <a:rPr lang="de-DE" sz="2400" dirty="0"/>
                <a:t>CO</a:t>
              </a:r>
              <a:r>
                <a:rPr lang="de-DE" sz="2400" baseline="-25000" dirty="0"/>
                <a:t>2</a:t>
              </a:r>
              <a:r>
                <a:rPr lang="de-DE" sz="2400" dirty="0"/>
                <a:t>(</a:t>
              </a:r>
              <a:r>
                <a:rPr lang="de-DE" sz="2400" dirty="0" err="1"/>
                <a:t>aq</a:t>
              </a:r>
              <a:r>
                <a:rPr lang="de-DE" sz="2400" dirty="0"/>
                <a:t>)</a:t>
              </a:r>
              <a:endParaRPr lang="en-DE" sz="2400" dirty="0"/>
            </a:p>
          </p:txBody>
        </p:sp>
        <p:cxnSp>
          <p:nvCxnSpPr>
            <p:cNvPr id="18" name="Straight Arrow Connector 17">
              <a:extLst>
                <a:ext uri="{FF2B5EF4-FFF2-40B4-BE49-F238E27FC236}">
                  <a16:creationId xmlns:a16="http://schemas.microsoft.com/office/drawing/2014/main" id="{B76A30AE-65B8-47F8-8429-2866ED8F5F9B}"/>
                </a:ext>
              </a:extLst>
            </p:cNvPr>
            <p:cNvCxnSpPr/>
            <p:nvPr/>
          </p:nvCxnSpPr>
          <p:spPr>
            <a:xfrm>
              <a:off x="2037520" y="1799234"/>
              <a:ext cx="0" cy="760596"/>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B7E42B4-B222-41C4-86B9-BFEECABEB177}"/>
                </a:ext>
              </a:extLst>
            </p:cNvPr>
            <p:cNvCxnSpPr/>
            <p:nvPr/>
          </p:nvCxnSpPr>
          <p:spPr>
            <a:xfrm>
              <a:off x="1938130" y="3021495"/>
              <a:ext cx="0" cy="178905"/>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9F8D51D-D35B-46F7-93DB-F53D971717DD}"/>
                </a:ext>
              </a:extLst>
            </p:cNvPr>
            <p:cNvCxnSpPr/>
            <p:nvPr/>
          </p:nvCxnSpPr>
          <p:spPr>
            <a:xfrm>
              <a:off x="2050772" y="3021495"/>
              <a:ext cx="0" cy="178905"/>
            </a:xfrm>
            <a:prstGeom prst="line">
              <a:avLst/>
            </a:prstGeom>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78398111-767C-469B-8DBF-BE5C0F396424}"/>
                </a:ext>
              </a:extLst>
            </p:cNvPr>
            <p:cNvSpPr/>
            <p:nvPr/>
          </p:nvSpPr>
          <p:spPr>
            <a:xfrm>
              <a:off x="1366629" y="3369365"/>
              <a:ext cx="1182756" cy="854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lumMod val="50000"/>
                    </a:schemeClr>
                  </a:solidFill>
                </a:rPr>
                <a:t>H</a:t>
              </a:r>
              <a:r>
                <a:rPr lang="de-DE" sz="2000" baseline="-25000" dirty="0">
                  <a:solidFill>
                    <a:schemeClr val="tx2">
                      <a:lumMod val="50000"/>
                    </a:schemeClr>
                  </a:solidFill>
                </a:rPr>
                <a:t>2</a:t>
              </a:r>
              <a:r>
                <a:rPr lang="de-DE" sz="2000" dirty="0">
                  <a:solidFill>
                    <a:schemeClr val="tx2">
                      <a:lumMod val="50000"/>
                    </a:schemeClr>
                  </a:solidFill>
                </a:rPr>
                <a:t>CO</a:t>
              </a:r>
              <a:r>
                <a:rPr lang="de-DE" sz="2000" baseline="-25000" dirty="0">
                  <a:solidFill>
                    <a:schemeClr val="tx2">
                      <a:lumMod val="50000"/>
                    </a:schemeClr>
                  </a:solidFill>
                </a:rPr>
                <a:t>3</a:t>
              </a:r>
              <a:endParaRPr lang="en-DE" sz="2000" baseline="-25000" dirty="0">
                <a:solidFill>
                  <a:schemeClr val="tx2">
                    <a:lumMod val="50000"/>
                  </a:schemeClr>
                </a:solidFill>
              </a:endParaRPr>
            </a:p>
          </p:txBody>
        </p:sp>
        <p:sp>
          <p:nvSpPr>
            <p:cNvPr id="22" name="Rectangle 21">
              <a:extLst>
                <a:ext uri="{FF2B5EF4-FFF2-40B4-BE49-F238E27FC236}">
                  <a16:creationId xmlns:a16="http://schemas.microsoft.com/office/drawing/2014/main" id="{DCD4EBAE-1540-458B-B587-30FFE93D0972}"/>
                </a:ext>
              </a:extLst>
            </p:cNvPr>
            <p:cNvSpPr/>
            <p:nvPr/>
          </p:nvSpPr>
          <p:spPr>
            <a:xfrm>
              <a:off x="3057553" y="2926947"/>
              <a:ext cx="2039988" cy="17992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lumMod val="50000"/>
                    </a:schemeClr>
                  </a:solidFill>
                </a:rPr>
                <a:t>HCO</a:t>
              </a:r>
              <a:r>
                <a:rPr lang="de-DE" sz="2000" baseline="-25000" dirty="0">
                  <a:solidFill>
                    <a:schemeClr val="tx2">
                      <a:lumMod val="50000"/>
                    </a:schemeClr>
                  </a:solidFill>
                </a:rPr>
                <a:t>3</a:t>
              </a:r>
              <a:r>
                <a:rPr lang="de-DE" sz="2000" baseline="30000" dirty="0">
                  <a:solidFill>
                    <a:schemeClr val="tx2">
                      <a:lumMod val="50000"/>
                    </a:schemeClr>
                  </a:solidFill>
                </a:rPr>
                <a:t>-</a:t>
              </a:r>
              <a:endParaRPr lang="en-DE" sz="2000" baseline="30000" dirty="0">
                <a:solidFill>
                  <a:schemeClr val="tx2">
                    <a:lumMod val="50000"/>
                  </a:schemeClr>
                </a:solidFill>
              </a:endParaRPr>
            </a:p>
          </p:txBody>
        </p:sp>
        <p:cxnSp>
          <p:nvCxnSpPr>
            <p:cNvPr id="23" name="Straight Arrow Connector 22">
              <a:extLst>
                <a:ext uri="{FF2B5EF4-FFF2-40B4-BE49-F238E27FC236}">
                  <a16:creationId xmlns:a16="http://schemas.microsoft.com/office/drawing/2014/main" id="{CC3C0683-54B9-4B08-95F5-144A7DE19562}"/>
                </a:ext>
              </a:extLst>
            </p:cNvPr>
            <p:cNvCxnSpPr>
              <a:stCxn id="21" idx="3"/>
            </p:cNvCxnSpPr>
            <p:nvPr/>
          </p:nvCxnSpPr>
          <p:spPr>
            <a:xfrm flipV="1">
              <a:off x="2549385" y="3796747"/>
              <a:ext cx="531744" cy="1"/>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9D8C88C-9751-4DB6-BDFF-8BCED3EC6132}"/>
                </a:ext>
              </a:extLst>
            </p:cNvPr>
            <p:cNvCxnSpPr/>
            <p:nvPr/>
          </p:nvCxnSpPr>
          <p:spPr>
            <a:xfrm flipV="1">
              <a:off x="5113681" y="3796747"/>
              <a:ext cx="531744" cy="1"/>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BFAC0AB5-3FB3-442B-B043-86535DFFCDE8}"/>
                </a:ext>
              </a:extLst>
            </p:cNvPr>
            <p:cNvSpPr/>
            <p:nvPr/>
          </p:nvSpPr>
          <p:spPr>
            <a:xfrm>
              <a:off x="5621849" y="3299539"/>
              <a:ext cx="1263500" cy="1004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lumMod val="50000"/>
                    </a:schemeClr>
                  </a:solidFill>
                </a:rPr>
                <a:t>CO</a:t>
              </a:r>
              <a:r>
                <a:rPr lang="de-DE" sz="2000" baseline="-25000" dirty="0">
                  <a:solidFill>
                    <a:schemeClr val="tx2">
                      <a:lumMod val="50000"/>
                    </a:schemeClr>
                  </a:solidFill>
                </a:rPr>
                <a:t>3</a:t>
              </a:r>
              <a:r>
                <a:rPr lang="de-DE" sz="2000" baseline="30000" dirty="0">
                  <a:solidFill>
                    <a:schemeClr val="tx2">
                      <a:lumMod val="50000"/>
                    </a:schemeClr>
                  </a:solidFill>
                </a:rPr>
                <a:t>2-</a:t>
              </a:r>
              <a:endParaRPr lang="en-DE" sz="2000" baseline="30000" dirty="0">
                <a:solidFill>
                  <a:schemeClr val="tx2">
                    <a:lumMod val="50000"/>
                  </a:schemeClr>
                </a:solidFill>
              </a:endParaRPr>
            </a:p>
          </p:txBody>
        </p:sp>
        <p:sp>
          <p:nvSpPr>
            <p:cNvPr id="26" name="Rectangle 25">
              <a:extLst>
                <a:ext uri="{FF2B5EF4-FFF2-40B4-BE49-F238E27FC236}">
                  <a16:creationId xmlns:a16="http://schemas.microsoft.com/office/drawing/2014/main" id="{7CF7858A-F433-45CD-A49A-F967F7C5F2B0}"/>
                </a:ext>
              </a:extLst>
            </p:cNvPr>
            <p:cNvSpPr/>
            <p:nvPr/>
          </p:nvSpPr>
          <p:spPr>
            <a:xfrm>
              <a:off x="1003852" y="2481613"/>
              <a:ext cx="5993295" cy="239403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TextBox 26">
              <a:extLst>
                <a:ext uri="{FF2B5EF4-FFF2-40B4-BE49-F238E27FC236}">
                  <a16:creationId xmlns:a16="http://schemas.microsoft.com/office/drawing/2014/main" id="{F53619AC-392F-41D6-AF1B-8791898024B1}"/>
                </a:ext>
              </a:extLst>
            </p:cNvPr>
            <p:cNvSpPr txBox="1"/>
            <p:nvPr/>
          </p:nvSpPr>
          <p:spPr>
            <a:xfrm>
              <a:off x="559078" y="4990740"/>
              <a:ext cx="819977" cy="461665"/>
            </a:xfrm>
            <a:prstGeom prst="rect">
              <a:avLst/>
            </a:prstGeom>
            <a:noFill/>
          </p:spPr>
          <p:txBody>
            <a:bodyPr wrap="square" rtlCol="0">
              <a:spAutoFit/>
            </a:bodyPr>
            <a:lstStyle/>
            <a:p>
              <a:r>
                <a:rPr lang="de-DE" sz="2400" dirty="0"/>
                <a:t>DIC</a:t>
              </a:r>
              <a:endParaRPr lang="en-DE" sz="2400" dirty="0"/>
            </a:p>
          </p:txBody>
        </p:sp>
        <p:sp>
          <p:nvSpPr>
            <p:cNvPr id="28" name="TextBox 27">
              <a:extLst>
                <a:ext uri="{FF2B5EF4-FFF2-40B4-BE49-F238E27FC236}">
                  <a16:creationId xmlns:a16="http://schemas.microsoft.com/office/drawing/2014/main" id="{DA59B0C9-EAFE-4FBA-80CD-CA0C231BF1B9}"/>
                </a:ext>
              </a:extLst>
            </p:cNvPr>
            <p:cNvSpPr txBox="1"/>
            <p:nvPr/>
          </p:nvSpPr>
          <p:spPr>
            <a:xfrm>
              <a:off x="3889927" y="4958042"/>
              <a:ext cx="725557" cy="369332"/>
            </a:xfrm>
            <a:prstGeom prst="rect">
              <a:avLst/>
            </a:prstGeom>
            <a:noFill/>
          </p:spPr>
          <p:txBody>
            <a:bodyPr wrap="square" rtlCol="0">
              <a:spAutoFit/>
            </a:bodyPr>
            <a:lstStyle/>
            <a:p>
              <a:r>
                <a:rPr lang="de-DE" dirty="0"/>
                <a:t>H+</a:t>
              </a:r>
              <a:endParaRPr lang="en-DE" dirty="0"/>
            </a:p>
          </p:txBody>
        </p:sp>
        <p:sp>
          <p:nvSpPr>
            <p:cNvPr id="29" name="TextBox 28">
              <a:extLst>
                <a:ext uri="{FF2B5EF4-FFF2-40B4-BE49-F238E27FC236}">
                  <a16:creationId xmlns:a16="http://schemas.microsoft.com/office/drawing/2014/main" id="{05CA68E1-AAAC-4C86-8195-C65C89FA385B}"/>
                </a:ext>
              </a:extLst>
            </p:cNvPr>
            <p:cNvSpPr txBox="1"/>
            <p:nvPr/>
          </p:nvSpPr>
          <p:spPr>
            <a:xfrm>
              <a:off x="5979641" y="4953325"/>
              <a:ext cx="725557" cy="369332"/>
            </a:xfrm>
            <a:prstGeom prst="rect">
              <a:avLst/>
            </a:prstGeom>
            <a:noFill/>
          </p:spPr>
          <p:txBody>
            <a:bodyPr wrap="square" rtlCol="0">
              <a:spAutoFit/>
            </a:bodyPr>
            <a:lstStyle/>
            <a:p>
              <a:r>
                <a:rPr lang="de-DE" dirty="0"/>
                <a:t>H+</a:t>
              </a:r>
              <a:endParaRPr lang="en-DE" dirty="0"/>
            </a:p>
          </p:txBody>
        </p:sp>
        <p:sp>
          <p:nvSpPr>
            <p:cNvPr id="30" name="TextBox 29">
              <a:extLst>
                <a:ext uri="{FF2B5EF4-FFF2-40B4-BE49-F238E27FC236}">
                  <a16:creationId xmlns:a16="http://schemas.microsoft.com/office/drawing/2014/main" id="{36FA48EB-DF68-433D-B465-BC0613982683}"/>
                </a:ext>
              </a:extLst>
            </p:cNvPr>
            <p:cNvSpPr txBox="1"/>
            <p:nvPr/>
          </p:nvSpPr>
          <p:spPr>
            <a:xfrm>
              <a:off x="3934652" y="4203569"/>
              <a:ext cx="400077" cy="369332"/>
            </a:xfrm>
            <a:prstGeom prst="rect">
              <a:avLst/>
            </a:prstGeom>
            <a:noFill/>
          </p:spPr>
          <p:txBody>
            <a:bodyPr wrap="square" rtlCol="0">
              <a:spAutoFit/>
            </a:bodyPr>
            <a:lstStyle/>
            <a:p>
              <a:r>
                <a:rPr lang="de-DE" dirty="0"/>
                <a:t>+</a:t>
              </a:r>
              <a:endParaRPr lang="en-DE" dirty="0"/>
            </a:p>
          </p:txBody>
        </p:sp>
        <p:sp>
          <p:nvSpPr>
            <p:cNvPr id="31" name="TextBox 30">
              <a:extLst>
                <a:ext uri="{FF2B5EF4-FFF2-40B4-BE49-F238E27FC236}">
                  <a16:creationId xmlns:a16="http://schemas.microsoft.com/office/drawing/2014/main" id="{79CA89E2-B8A3-4083-9756-402137B5B186}"/>
                </a:ext>
              </a:extLst>
            </p:cNvPr>
            <p:cNvSpPr txBox="1"/>
            <p:nvPr/>
          </p:nvSpPr>
          <p:spPr>
            <a:xfrm>
              <a:off x="6053560" y="4259133"/>
              <a:ext cx="400077" cy="369332"/>
            </a:xfrm>
            <a:prstGeom prst="rect">
              <a:avLst/>
            </a:prstGeom>
            <a:noFill/>
          </p:spPr>
          <p:txBody>
            <a:bodyPr wrap="square" rtlCol="0">
              <a:spAutoFit/>
            </a:bodyPr>
            <a:lstStyle/>
            <a:p>
              <a:r>
                <a:rPr lang="de-DE" dirty="0"/>
                <a:t>+</a:t>
              </a:r>
              <a:endParaRPr lang="en-DE" dirty="0"/>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D8BBB9A-38F0-4F63-B7EF-DD6C4F3C711F}"/>
                  </a:ext>
                </a:extLst>
              </p:cNvPr>
              <p:cNvSpPr txBox="1"/>
              <p:nvPr/>
            </p:nvSpPr>
            <p:spPr>
              <a:xfrm>
                <a:off x="3042689" y="5446047"/>
                <a:ext cx="2294774" cy="600805"/>
              </a:xfrm>
              <a:prstGeom prst="rect">
                <a:avLst/>
              </a:prstGeom>
              <a:noFill/>
            </p:spPr>
            <p:txBody>
              <a:bodyPr wrap="square" lIns="0" tIns="0" rIns="0" bIns="0" rtlCol="0">
                <a:spAutoFit/>
              </a:bodyPr>
              <a:lstStyle/>
              <a:p>
                <a14:m>
                  <m:oMath xmlns:m="http://schemas.openxmlformats.org/officeDocument/2006/math">
                    <m:f>
                      <m:fPr>
                        <m:ctrlPr>
                          <a:rPr lang="en-DE" sz="2400" i="1" smtClean="0">
                            <a:latin typeface="Cambria Math" panose="02040503050406030204" pitchFamily="18" charset="0"/>
                          </a:rPr>
                        </m:ctrlPr>
                      </m:fPr>
                      <m:num>
                        <m:r>
                          <a:rPr lang="de-DE" sz="2400" i="1">
                            <a:latin typeface="Cambria Math" panose="02040503050406030204" pitchFamily="18" charset="0"/>
                          </a:rPr>
                          <m:t>[</m:t>
                        </m:r>
                        <m:r>
                          <a:rPr lang="de-DE" sz="2400" i="1">
                            <a:latin typeface="Cambria Math" panose="02040503050406030204" pitchFamily="18" charset="0"/>
                          </a:rPr>
                          <m:t>𝐶</m:t>
                        </m:r>
                        <m:sSub>
                          <m:sSubPr>
                            <m:ctrlPr>
                              <a:rPr lang="de-DE" sz="2400" i="1">
                                <a:latin typeface="Cambria Math" panose="02040503050406030204" pitchFamily="18" charset="0"/>
                              </a:rPr>
                            </m:ctrlPr>
                          </m:sSubPr>
                          <m:e>
                            <m:r>
                              <a:rPr lang="de-DE" sz="2400" i="1">
                                <a:latin typeface="Cambria Math" panose="02040503050406030204" pitchFamily="18" charset="0"/>
                              </a:rPr>
                              <m:t>𝑂</m:t>
                            </m:r>
                          </m:e>
                          <m:sub>
                            <m:r>
                              <a:rPr lang="de-DE" sz="2400" i="1">
                                <a:latin typeface="Cambria Math" panose="02040503050406030204" pitchFamily="18" charset="0"/>
                              </a:rPr>
                              <m:t>2</m:t>
                            </m:r>
                          </m:sub>
                        </m:sSub>
                        <m:r>
                          <a:rPr lang="de-DE" sz="2400" i="1">
                            <a:latin typeface="Cambria Math" panose="02040503050406030204" pitchFamily="18" charset="0"/>
                          </a:rPr>
                          <m:t>(</m:t>
                        </m:r>
                        <m:r>
                          <a:rPr lang="de-DE" sz="2400" i="1">
                            <a:latin typeface="Cambria Math" panose="02040503050406030204" pitchFamily="18" charset="0"/>
                          </a:rPr>
                          <m:t>𝑎𝑞</m:t>
                        </m:r>
                        <m:r>
                          <a:rPr lang="de-DE" sz="2400" i="1">
                            <a:latin typeface="Cambria Math" panose="02040503050406030204" pitchFamily="18" charset="0"/>
                          </a:rPr>
                          <m:t>)]</m:t>
                        </m:r>
                      </m:num>
                      <m:den>
                        <m:r>
                          <a:rPr lang="de-DE" sz="2400" i="1">
                            <a:latin typeface="Cambria Math" panose="02040503050406030204" pitchFamily="18" charset="0"/>
                          </a:rPr>
                          <m:t>𝑝𝐶</m:t>
                        </m:r>
                        <m:sSub>
                          <m:sSubPr>
                            <m:ctrlPr>
                              <a:rPr lang="de-DE" sz="2400" i="1">
                                <a:latin typeface="Cambria Math" panose="02040503050406030204" pitchFamily="18" charset="0"/>
                              </a:rPr>
                            </m:ctrlPr>
                          </m:sSubPr>
                          <m:e>
                            <m:r>
                              <a:rPr lang="de-DE" sz="2400" i="1">
                                <a:latin typeface="Cambria Math" panose="02040503050406030204" pitchFamily="18" charset="0"/>
                              </a:rPr>
                              <m:t>𝑂</m:t>
                            </m:r>
                          </m:e>
                          <m:sub>
                            <m:r>
                              <a:rPr lang="de-DE" sz="2400" i="1">
                                <a:latin typeface="Cambria Math" panose="02040503050406030204" pitchFamily="18" charset="0"/>
                              </a:rPr>
                              <m:t>2</m:t>
                            </m:r>
                          </m:sub>
                        </m:sSub>
                      </m:den>
                    </m:f>
                    <m:r>
                      <a:rPr lang="de-DE" sz="2400" b="0" i="1" smtClean="0">
                        <a:latin typeface="Cambria Math" panose="02040503050406030204" pitchFamily="18" charset="0"/>
                      </a:rPr>
                      <m:t>=</m:t>
                    </m:r>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𝐾</m:t>
                        </m:r>
                      </m:e>
                      <m:sub>
                        <m:r>
                          <a:rPr lang="de-DE" sz="2400" b="0" i="1" smtClean="0">
                            <a:latin typeface="Cambria Math" panose="02040503050406030204" pitchFamily="18" charset="0"/>
                          </a:rPr>
                          <m:t>𝐻</m:t>
                        </m:r>
                      </m:sub>
                    </m:sSub>
                  </m:oMath>
                </a14:m>
                <a:r>
                  <a:rPr lang="de-DE" sz="2400" dirty="0"/>
                  <a:t> </a:t>
                </a:r>
                <a:endParaRPr lang="en-DE" dirty="0"/>
              </a:p>
            </p:txBody>
          </p:sp>
        </mc:Choice>
        <mc:Fallback xmlns="">
          <p:sp>
            <p:nvSpPr>
              <p:cNvPr id="32" name="TextBox 31">
                <a:extLst>
                  <a:ext uri="{FF2B5EF4-FFF2-40B4-BE49-F238E27FC236}">
                    <a16:creationId xmlns:a16="http://schemas.microsoft.com/office/drawing/2014/main" id="{9D8BBB9A-38F0-4F63-B7EF-DD6C4F3C711F}"/>
                  </a:ext>
                </a:extLst>
              </p:cNvPr>
              <p:cNvSpPr txBox="1">
                <a:spLocks noRot="1" noChangeAspect="1" noMove="1" noResize="1" noEditPoints="1" noAdjustHandles="1" noChangeArrowheads="1" noChangeShapeType="1" noTextEdit="1"/>
              </p:cNvSpPr>
              <p:nvPr/>
            </p:nvSpPr>
            <p:spPr>
              <a:xfrm>
                <a:off x="3042689" y="5446047"/>
                <a:ext cx="2294774" cy="600805"/>
              </a:xfrm>
              <a:prstGeom prst="rect">
                <a:avLst/>
              </a:prstGeom>
              <a:blipFill>
                <a:blip r:embed="rId3"/>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3464499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3543-FCA5-427A-9400-A2681BF97445}"/>
              </a:ext>
            </a:extLst>
          </p:cNvPr>
          <p:cNvSpPr>
            <a:spLocks noGrp="1"/>
          </p:cNvSpPr>
          <p:nvPr>
            <p:ph type="title"/>
          </p:nvPr>
        </p:nvSpPr>
        <p:spPr/>
        <p:txBody>
          <a:bodyPr/>
          <a:lstStyle/>
          <a:p>
            <a:r>
              <a:rPr lang="de-DE" dirty="0"/>
              <a:t>Carbonate Chemistry</a:t>
            </a:r>
            <a:endParaRPr lang="en-DE" dirty="0"/>
          </a:p>
        </p:txBody>
      </p:sp>
      <p:sp>
        <p:nvSpPr>
          <p:cNvPr id="4" name="Slide Number Placeholder 3">
            <a:extLst>
              <a:ext uri="{FF2B5EF4-FFF2-40B4-BE49-F238E27FC236}">
                <a16:creationId xmlns:a16="http://schemas.microsoft.com/office/drawing/2014/main" id="{2260B0C9-73C4-483F-80CB-1B384B141383}"/>
              </a:ext>
            </a:extLst>
          </p:cNvPr>
          <p:cNvSpPr>
            <a:spLocks noGrp="1"/>
          </p:cNvSpPr>
          <p:nvPr>
            <p:ph type="sldNum" sz="quarter" idx="12"/>
          </p:nvPr>
        </p:nvSpPr>
        <p:spPr/>
        <p:txBody>
          <a:bodyPr/>
          <a:lstStyle/>
          <a:p>
            <a:fld id="{78C4628D-F498-401D-A166-0FDE3BD7D38E}" type="slidenum">
              <a:rPr lang="en-DE" smtClean="0"/>
              <a:t>99</a:t>
            </a:fld>
            <a:endParaRPr lang="en-DE" dirty="0"/>
          </a:p>
        </p:txBody>
      </p:sp>
      <p:sp>
        <p:nvSpPr>
          <p:cNvPr id="7" name="TextBox 6">
            <a:extLst>
              <a:ext uri="{FF2B5EF4-FFF2-40B4-BE49-F238E27FC236}">
                <a16:creationId xmlns:a16="http://schemas.microsoft.com/office/drawing/2014/main" id="{A0FFC78B-5805-4746-8B23-58931DA4C5C8}"/>
              </a:ext>
            </a:extLst>
          </p:cNvPr>
          <p:cNvSpPr txBox="1"/>
          <p:nvPr/>
        </p:nvSpPr>
        <p:spPr>
          <a:xfrm>
            <a:off x="414809" y="1487270"/>
            <a:ext cx="3971925" cy="646331"/>
          </a:xfrm>
          <a:prstGeom prst="rect">
            <a:avLst/>
          </a:prstGeom>
          <a:noFill/>
        </p:spPr>
        <p:txBody>
          <a:bodyPr wrap="square" rtlCol="0">
            <a:spAutoFit/>
          </a:bodyPr>
          <a:lstStyle/>
          <a:p>
            <a:r>
              <a:rPr lang="de-DE" dirty="0"/>
              <a:t>CO</a:t>
            </a:r>
            <a:r>
              <a:rPr lang="de-DE" baseline="-25000" dirty="0"/>
              <a:t>2(</a:t>
            </a:r>
            <a:r>
              <a:rPr lang="de-DE" baseline="-25000" dirty="0" err="1"/>
              <a:t>aq</a:t>
            </a:r>
            <a:r>
              <a:rPr lang="de-DE" baseline="-25000" dirty="0"/>
              <a:t>)</a:t>
            </a:r>
            <a:r>
              <a:rPr lang="de-DE" dirty="0"/>
              <a:t>, </a:t>
            </a:r>
            <a:r>
              <a:rPr lang="de-DE" dirty="0" err="1"/>
              <a:t>dissolved</a:t>
            </a:r>
            <a:r>
              <a:rPr lang="de-DE" dirty="0"/>
              <a:t> in </a:t>
            </a:r>
            <a:r>
              <a:rPr lang="de-DE" dirty="0" err="1"/>
              <a:t>seawater</a:t>
            </a:r>
            <a:r>
              <a:rPr lang="de-DE" dirty="0"/>
              <a:t>, </a:t>
            </a:r>
            <a:r>
              <a:rPr lang="de-DE" dirty="0" err="1"/>
              <a:t>reacts</a:t>
            </a:r>
            <a:r>
              <a:rPr lang="de-DE" dirty="0"/>
              <a:t> </a:t>
            </a:r>
            <a:r>
              <a:rPr lang="de-DE" dirty="0" err="1"/>
              <a:t>with</a:t>
            </a:r>
            <a:r>
              <a:rPr lang="de-DE" dirty="0"/>
              <a:t> </a:t>
            </a:r>
            <a:r>
              <a:rPr lang="de-DE" dirty="0" err="1"/>
              <a:t>water</a:t>
            </a:r>
            <a:r>
              <a:rPr lang="de-DE" dirty="0"/>
              <a:t> </a:t>
            </a:r>
            <a:r>
              <a:rPr lang="de-DE" dirty="0" err="1"/>
              <a:t>to</a:t>
            </a:r>
            <a:r>
              <a:rPr lang="de-DE" dirty="0"/>
              <a:t> form H</a:t>
            </a:r>
            <a:r>
              <a:rPr lang="de-DE" baseline="-25000" dirty="0"/>
              <a:t>2</a:t>
            </a:r>
            <a:r>
              <a:rPr lang="de-DE" dirty="0"/>
              <a:t>CO</a:t>
            </a:r>
            <a:r>
              <a:rPr lang="de-DE" baseline="-25000" dirty="0"/>
              <a:t>3</a:t>
            </a:r>
            <a:r>
              <a:rPr lang="de-DE" baseline="30000" dirty="0"/>
              <a:t> </a:t>
            </a:r>
            <a:endParaRPr lang="en-DE" baseline="30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F07731-5A25-4426-AA4C-53BD3CD137E1}"/>
                  </a:ext>
                </a:extLst>
              </p:cNvPr>
              <p:cNvSpPr txBox="1"/>
              <p:nvPr/>
            </p:nvSpPr>
            <p:spPr>
              <a:xfrm>
                <a:off x="556560" y="2962304"/>
                <a:ext cx="3422988" cy="3927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𝐶𝑂</m:t>
                          </m:r>
                        </m:e>
                        <m:sub>
                          <m:r>
                            <a:rPr lang="de-DE" i="1">
                              <a:latin typeface="Cambria Math" panose="02040503050406030204" pitchFamily="18" charset="0"/>
                            </a:rPr>
                            <m:t>2</m:t>
                          </m:r>
                        </m:sub>
                        <m:sup/>
                      </m:sSubSup>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r>
                        <a:rPr lang="de-DE" b="0" i="1" smtClean="0">
                          <a:latin typeface="Cambria Math" panose="02040503050406030204" pitchFamily="18" charset="0"/>
                        </a:rPr>
                        <m:t>(</m:t>
                      </m:r>
                      <m:r>
                        <a:rPr lang="de-DE" b="0" i="1" smtClean="0">
                          <a:latin typeface="Cambria Math" panose="02040503050406030204" pitchFamily="18" charset="0"/>
                        </a:rPr>
                        <m:t>𝑙</m:t>
                      </m:r>
                      <m:r>
                        <a:rPr lang="de-DE" b="0" i="1" smtClean="0">
                          <a:latin typeface="Cambria Math" panose="02040503050406030204" pitchFamily="18" charset="0"/>
                        </a:rPr>
                        <m:t>)</m:t>
                      </m:r>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r>
                        <a:rPr lang="de-DE" b="0" i="1" smtClean="0">
                          <a:latin typeface="Cambria Math" panose="02040503050406030204" pitchFamily="18" charset="0"/>
                        </a:rPr>
                        <m:t>(</m:t>
                      </m:r>
                      <m:r>
                        <a:rPr lang="de-DE" b="0" i="1" smtClean="0">
                          <a:latin typeface="Cambria Math" panose="02040503050406030204" pitchFamily="18" charset="0"/>
                        </a:rPr>
                        <m:t>𝑎𝑞</m:t>
                      </m:r>
                      <m:r>
                        <a:rPr lang="de-DE" b="0" i="1" smtClean="0">
                          <a:latin typeface="Cambria Math" panose="02040503050406030204" pitchFamily="18" charset="0"/>
                        </a:rPr>
                        <m:t>)</m:t>
                      </m:r>
                    </m:oMath>
                  </m:oMathPara>
                </a14:m>
                <a:endParaRPr lang="en-DE" dirty="0"/>
              </a:p>
            </p:txBody>
          </p:sp>
        </mc:Choice>
        <mc:Fallback xmlns="">
          <p:sp>
            <p:nvSpPr>
              <p:cNvPr id="5" name="TextBox 4">
                <a:extLst>
                  <a:ext uri="{FF2B5EF4-FFF2-40B4-BE49-F238E27FC236}">
                    <a16:creationId xmlns:a16="http://schemas.microsoft.com/office/drawing/2014/main" id="{4FF07731-5A25-4426-AA4C-53BD3CD137E1}"/>
                  </a:ext>
                </a:extLst>
              </p:cNvPr>
              <p:cNvSpPr txBox="1">
                <a:spLocks noRot="1" noChangeAspect="1" noMove="1" noResize="1" noEditPoints="1" noAdjustHandles="1" noChangeArrowheads="1" noChangeShapeType="1" noTextEdit="1"/>
              </p:cNvSpPr>
              <p:nvPr/>
            </p:nvSpPr>
            <p:spPr>
              <a:xfrm>
                <a:off x="556560" y="2962304"/>
                <a:ext cx="3422988" cy="392736"/>
              </a:xfrm>
              <a:prstGeom prst="rect">
                <a:avLst/>
              </a:prstGeom>
              <a:blipFill>
                <a:blip r:embed="rId3"/>
                <a:stretch>
                  <a:fillRect l="-1068" t="-48438" r="-1957" b="-71875"/>
                </a:stretch>
              </a:blipFill>
            </p:spPr>
            <p:txBody>
              <a:bodyPr/>
              <a:lstStyle/>
              <a:p>
                <a:r>
                  <a:rPr lang="en-DE">
                    <a:noFill/>
                  </a:rPr>
                  <a:t> </a:t>
                </a:r>
              </a:p>
            </p:txBody>
          </p:sp>
        </mc:Fallback>
      </mc:AlternateContent>
      <p:pic>
        <p:nvPicPr>
          <p:cNvPr id="38" name="Picture 37">
            <a:extLst>
              <a:ext uri="{FF2B5EF4-FFF2-40B4-BE49-F238E27FC236}">
                <a16:creationId xmlns:a16="http://schemas.microsoft.com/office/drawing/2014/main" id="{14529238-5380-440C-8CC1-F41F31FB6109}"/>
              </a:ext>
            </a:extLst>
          </p:cNvPr>
          <p:cNvPicPr>
            <a:picLocks noChangeAspect="1"/>
          </p:cNvPicPr>
          <p:nvPr/>
        </p:nvPicPr>
        <p:blipFill rotWithShape="1">
          <a:blip r:embed="rId4">
            <a:extLst>
              <a:ext uri="{28A0092B-C50C-407E-A947-70E740481C1C}">
                <a14:useLocalDpi xmlns:a14="http://schemas.microsoft.com/office/drawing/2010/main" val="0"/>
              </a:ext>
            </a:extLst>
          </a:blip>
          <a:srcRect l="5103" t="13199" r="19707" b="17940"/>
          <a:stretch/>
        </p:blipFill>
        <p:spPr>
          <a:xfrm>
            <a:off x="3930225" y="2218920"/>
            <a:ext cx="4873304" cy="3347319"/>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1FBF1FE-E25F-4C39-875C-DE06FC2D3A5D}"/>
                  </a:ext>
                </a:extLst>
              </p:cNvPr>
              <p:cNvSpPr txBox="1"/>
              <p:nvPr/>
            </p:nvSpPr>
            <p:spPr>
              <a:xfrm>
                <a:off x="-185266" y="2218920"/>
                <a:ext cx="4572000" cy="4507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 </m:t>
                      </m:r>
                      <m:sSub>
                        <m:sSubPr>
                          <m:ctrlPr>
                            <a:rPr lang="de-DE" i="1" smtClean="0">
                              <a:latin typeface="Cambria Math" panose="02040503050406030204" pitchFamily="18" charset="0"/>
                            </a:rPr>
                          </m:ctrlPr>
                        </m:sSubPr>
                        <m:e>
                          <m:r>
                            <a:rPr lang="de-DE" b="0" i="1" smtClean="0">
                              <a:latin typeface="Cambria Math" panose="02040503050406030204" pitchFamily="18" charset="0"/>
                            </a:rPr>
                            <m:t>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𝑔</m:t>
                              </m:r>
                            </m:e>
                          </m:d>
                          <m:groupChr>
                            <m:groupChrPr>
                              <m:chr m:val="⇔"/>
                              <m:pos m:val="top"/>
                              <m:ctrlPr>
                                <a:rPr lang="de-DE" b="0" i="1" smtClean="0">
                                  <a:latin typeface="Cambria Math" panose="02040503050406030204" pitchFamily="18" charset="0"/>
                                </a:rPr>
                              </m:ctrlPr>
                            </m:groupChrPr>
                            <m:e/>
                          </m:groupChr>
                          <m:r>
                            <a:rPr lang="de-DE" b="0" i="1" smtClean="0">
                              <a:latin typeface="Cambria Math" panose="02040503050406030204" pitchFamily="18" charset="0"/>
                            </a:rPr>
                            <m:t>𝐶𝑂</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𝑎𝑞</m:t>
                          </m:r>
                        </m:e>
                      </m:d>
                    </m:oMath>
                  </m:oMathPara>
                </a14:m>
                <a:endParaRPr lang="en-DE" dirty="0"/>
              </a:p>
            </p:txBody>
          </p:sp>
        </mc:Choice>
        <mc:Fallback xmlns="">
          <p:sp>
            <p:nvSpPr>
              <p:cNvPr id="39" name="TextBox 38">
                <a:extLst>
                  <a:ext uri="{FF2B5EF4-FFF2-40B4-BE49-F238E27FC236}">
                    <a16:creationId xmlns:a16="http://schemas.microsoft.com/office/drawing/2014/main" id="{61FBF1FE-E25F-4C39-875C-DE06FC2D3A5D}"/>
                  </a:ext>
                </a:extLst>
              </p:cNvPr>
              <p:cNvSpPr txBox="1">
                <a:spLocks noRot="1" noChangeAspect="1" noMove="1" noResize="1" noEditPoints="1" noAdjustHandles="1" noChangeArrowheads="1" noChangeShapeType="1" noTextEdit="1"/>
              </p:cNvSpPr>
              <p:nvPr/>
            </p:nvSpPr>
            <p:spPr>
              <a:xfrm>
                <a:off x="-185266" y="2218920"/>
                <a:ext cx="4572000" cy="450701"/>
              </a:xfrm>
              <a:prstGeom prst="rect">
                <a:avLst/>
              </a:prstGeom>
              <a:blipFill>
                <a:blip r:embed="rId5"/>
                <a:stretch>
                  <a:fillRect t="-37838" b="-52703"/>
                </a:stretch>
              </a:blipFill>
            </p:spPr>
            <p:txBody>
              <a:bodyPr/>
              <a:lstStyle/>
              <a:p>
                <a:r>
                  <a:rPr lang="en-DE">
                    <a:noFill/>
                  </a:rPr>
                  <a:t> </a:t>
                </a:r>
              </a:p>
            </p:txBody>
          </p:sp>
        </mc:Fallback>
      </mc:AlternateContent>
    </p:spTree>
    <p:extLst>
      <p:ext uri="{BB962C8B-B14F-4D97-AF65-F5344CB8AC3E}">
        <p14:creationId xmlns:p14="http://schemas.microsoft.com/office/powerpoint/2010/main" val="3172146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4496</Words>
  <Application>Microsoft Office PowerPoint</Application>
  <PresentationFormat>On-screen Show (4:3)</PresentationFormat>
  <Paragraphs>799</Paragraphs>
  <Slides>130</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130</vt:i4>
      </vt:variant>
    </vt:vector>
  </HeadingPairs>
  <TitlesOfParts>
    <vt:vector size="138" baseType="lpstr">
      <vt:lpstr>Arial</vt:lpstr>
      <vt:lpstr>Calibri</vt:lpstr>
      <vt:lpstr>Calibri Light</vt:lpstr>
      <vt:lpstr>Cambria Math</vt:lpstr>
      <vt:lpstr>NexusSans</vt:lpstr>
      <vt:lpstr>Segoe UI</vt:lpstr>
      <vt:lpstr>Symbol</vt:lpstr>
      <vt:lpstr>Office Theme</vt:lpstr>
      <vt:lpstr>Oceans and Cryosphere</vt:lpstr>
      <vt:lpstr>About me</vt:lpstr>
      <vt:lpstr>Setting the Scene: Ocean and Ice as part of the Climate System</vt:lpstr>
      <vt:lpstr>Setting the Scene: Ocean and Ice as Part of the Climate System</vt:lpstr>
      <vt:lpstr>Setting the Scene: Ocean and Ice as Part of the Climate System</vt:lpstr>
      <vt:lpstr>Setting the Scene: Ocean and Ice as Part of the Climate System</vt:lpstr>
      <vt:lpstr>Setting the Scene: Ocean and Ice as Part of the Climate System</vt:lpstr>
      <vt:lpstr>PowerPoint Presentation</vt:lpstr>
      <vt:lpstr>PowerPoint Presentation</vt:lpstr>
      <vt:lpstr>Setting the Scene: Monitoring</vt:lpstr>
      <vt:lpstr>Program</vt:lpstr>
      <vt:lpstr>Books</vt:lpstr>
      <vt:lpstr>1. Basic Principles of Ocean Circulation</vt:lpstr>
      <vt:lpstr>1.1. Time and Spatial Scales in the Ocean</vt:lpstr>
      <vt:lpstr>Time- and spatial-scales of ocean circulation</vt:lpstr>
      <vt:lpstr>Time- and spatial-scales of ocean circulation</vt:lpstr>
      <vt:lpstr>Time- and spatial-scales of ocean circulation</vt:lpstr>
      <vt:lpstr>Time- and spatial-scales of ocean circulation </vt:lpstr>
      <vt:lpstr>Time- and spatial-scales of ocean circulation </vt:lpstr>
      <vt:lpstr>Time- and spatial scales of ocean circulation</vt:lpstr>
      <vt:lpstr>Time- and spatial scales of ocean circulation</vt:lpstr>
      <vt:lpstr>Ocean properties that impact ocean dynamics</vt:lpstr>
      <vt:lpstr>Ocean Water Properties</vt:lpstr>
      <vt:lpstr>Water properties</vt:lpstr>
      <vt:lpstr>Water Properties: Density</vt:lpstr>
      <vt:lpstr>Water properties: buoyancy </vt:lpstr>
      <vt:lpstr>Water Properties: Density</vt:lpstr>
      <vt:lpstr>Water Properties: Potential density</vt:lpstr>
      <vt:lpstr>Distribution of water properties</vt:lpstr>
      <vt:lpstr>Distribution of water properties</vt:lpstr>
      <vt:lpstr>Distribution of water properties</vt:lpstr>
      <vt:lpstr>Distribution of water properties</vt:lpstr>
      <vt:lpstr>Distribution of water properties</vt:lpstr>
      <vt:lpstr>Distribution of water properties</vt:lpstr>
      <vt:lpstr>Distribution of water properties</vt:lpstr>
      <vt:lpstr>Distribution of water properties</vt:lpstr>
      <vt:lpstr>Dynamics of Ocean Circulation </vt:lpstr>
      <vt:lpstr>Ocean Circulation</vt:lpstr>
      <vt:lpstr>Ocean Circulation</vt:lpstr>
      <vt:lpstr>Coriolis force</vt:lpstr>
      <vt:lpstr>Ocean Circulation </vt:lpstr>
      <vt:lpstr>Ocean Circulation </vt:lpstr>
      <vt:lpstr>Ocean Circulation </vt:lpstr>
      <vt:lpstr>Ocean Circulation </vt:lpstr>
      <vt:lpstr>Ocean Circulation </vt:lpstr>
      <vt:lpstr>Ocean Circulation </vt:lpstr>
      <vt:lpstr>Ocean Circulation </vt:lpstr>
      <vt:lpstr>Ocean Circulation </vt:lpstr>
      <vt:lpstr>Ocean Circulation </vt:lpstr>
      <vt:lpstr>Ocean Circulation and Currents</vt:lpstr>
      <vt:lpstr>Ocean Circulation </vt:lpstr>
      <vt:lpstr>Ocean Circulation </vt:lpstr>
      <vt:lpstr>Ocean Circulation </vt:lpstr>
      <vt:lpstr>Ocean Circulation </vt:lpstr>
      <vt:lpstr>Ocean Circulation </vt:lpstr>
      <vt:lpstr>Ocean Circulation and Currents</vt:lpstr>
      <vt:lpstr>Ocean Circulation and Currents</vt:lpstr>
      <vt:lpstr>Southern Ocean</vt:lpstr>
      <vt:lpstr>Southern Ocean</vt:lpstr>
      <vt:lpstr> Thermohaline Circulation</vt:lpstr>
      <vt:lpstr>Ocean Circulation</vt:lpstr>
      <vt:lpstr>PowerPoint Presentation</vt:lpstr>
      <vt:lpstr>Oceanic Heat Transport</vt:lpstr>
      <vt:lpstr>Ocean Heat uptake</vt:lpstr>
      <vt:lpstr>Heat content</vt:lpstr>
      <vt:lpstr>Heat: Surface temperature</vt:lpstr>
      <vt:lpstr>Heat flux</vt:lpstr>
      <vt:lpstr>Ocean Circulation and Currents</vt:lpstr>
      <vt:lpstr>Heat: Meridional heat transport </vt:lpstr>
      <vt:lpstr>PowerPoint Presentation</vt:lpstr>
      <vt:lpstr>PowerPoint Presentation</vt:lpstr>
      <vt:lpstr>2. The Oceanic Carbon Cycle</vt:lpstr>
      <vt:lpstr>Global Carbon Cycle (historical)</vt:lpstr>
      <vt:lpstr>Global Carbon Cycle</vt:lpstr>
      <vt:lpstr>Global Carbon Cycle</vt:lpstr>
      <vt:lpstr>Global Carbon Cycle</vt:lpstr>
      <vt:lpstr>Global Ocean Carbon Cycle</vt:lpstr>
      <vt:lpstr>Ocean Carbon Cycle</vt:lpstr>
      <vt:lpstr>2.1 Life in the Ocean</vt:lpstr>
      <vt:lpstr>Biological productivity</vt:lpstr>
      <vt:lpstr>Life in the ocean: organism demands </vt:lpstr>
      <vt:lpstr>Life in the ocean: biological production</vt:lpstr>
      <vt:lpstr>Life in the ocean: Photosynthesis</vt:lpstr>
      <vt:lpstr>Life in the ocean: Redfield ratio</vt:lpstr>
      <vt:lpstr>Life in the ocean: biological pump</vt:lpstr>
      <vt:lpstr>Life in the ocean: nutrient cycles</vt:lpstr>
      <vt:lpstr>Life in the ocean: nutrient cycles</vt:lpstr>
      <vt:lpstr>Life in the ocean: nutrient cycles</vt:lpstr>
      <vt:lpstr>Life in the ocean: biological pump</vt:lpstr>
      <vt:lpstr>Life in the Ocean: Shells</vt:lpstr>
      <vt:lpstr>2.2 Solubility pump</vt:lpstr>
      <vt:lpstr>Carbonate Chemistry</vt:lpstr>
      <vt:lpstr>Carbonate Chemistry</vt:lpstr>
      <vt:lpstr>Carbonate Chemistry</vt:lpstr>
      <vt:lpstr>Carbonate Chemistry</vt:lpstr>
      <vt:lpstr>Carbonate Chemistry</vt:lpstr>
      <vt:lpstr>Carbonate Chemistry</vt:lpstr>
      <vt:lpstr>Carbonate Chemistry</vt:lpstr>
      <vt:lpstr>Carbonate Chemistry</vt:lpstr>
      <vt:lpstr>Carbonate Chemistry</vt:lpstr>
      <vt:lpstr>Carbonate Chemistry</vt:lpstr>
      <vt:lpstr>Carbonate Chemistry</vt:lpstr>
      <vt:lpstr>Carbonate Chemistry</vt:lpstr>
      <vt:lpstr>Carbonate Chemistry</vt:lpstr>
      <vt:lpstr>Buffering of atmospheric CO2 levels</vt:lpstr>
      <vt:lpstr>Buffering of atmospheric CO2 levels</vt:lpstr>
      <vt:lpstr>What controls surface ocean DIC?</vt:lpstr>
      <vt:lpstr>What controls surface ocean DIC?</vt:lpstr>
      <vt:lpstr>What controls surface ocean DIC?</vt:lpstr>
      <vt:lpstr>What controls surface ocean DIC?</vt:lpstr>
      <vt:lpstr>What controls surface ocean DIC?</vt:lpstr>
      <vt:lpstr>Deep ocean carbon cycle</vt:lpstr>
      <vt:lpstr>PowerPoint Presentation</vt:lpstr>
      <vt:lpstr>PowerPoint Presentation</vt:lpstr>
      <vt:lpstr>PowerPoint Presentation</vt:lpstr>
      <vt:lpstr>Oceanic carbon cycle summary</vt:lpstr>
      <vt:lpstr>Oceanic carbon cycle summary</vt:lpstr>
      <vt:lpstr>Natural Carbon exchange</vt:lpstr>
      <vt:lpstr>Oceanic carbon uptake present and future</vt:lpstr>
      <vt:lpstr>Oceanic carbon uptake present and future</vt:lpstr>
      <vt:lpstr>3.1. Ocean-atmosphere feedback: ENSO</vt:lpstr>
      <vt:lpstr>Climate Oscillation: ENSO</vt:lpstr>
      <vt:lpstr>Climate Oscillation: ENSO</vt:lpstr>
      <vt:lpstr>Ocean-atmosphere feedback: Marine Heat Waves</vt:lpstr>
      <vt:lpstr>Marine Heat Waves: A hot topic</vt:lpstr>
      <vt:lpstr>Marine Heat Waves: A hot topic</vt:lpstr>
      <vt:lpstr>Marine Heat Waves</vt:lpstr>
      <vt:lpstr>Marine Heat Waves: Self-strengthening</vt:lpstr>
      <vt:lpstr>Marine Heat Waves: Corals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Oceans and Cryosphere</dc:title>
  <dc:creator>Fabrice Lacroix</dc:creator>
  <cp:lastModifiedBy>Fabrice Lacroix</cp:lastModifiedBy>
  <cp:revision>243</cp:revision>
  <dcterms:created xsi:type="dcterms:W3CDTF">2020-12-29T16:21:09Z</dcterms:created>
  <dcterms:modified xsi:type="dcterms:W3CDTF">2023-02-06T08:18:10Z</dcterms:modified>
</cp:coreProperties>
</file>